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73" r:id="rId4"/>
    <p:sldId id="270" r:id="rId5"/>
    <p:sldId id="268" r:id="rId6"/>
    <p:sldId id="262" r:id="rId7"/>
    <p:sldId id="272" r:id="rId8"/>
    <p:sldId id="263" r:id="rId9"/>
    <p:sldId id="264" r:id="rId10"/>
    <p:sldId id="271" r:id="rId11"/>
    <p:sldId id="269" r:id="rId12"/>
    <p:sldId id="274" r:id="rId13"/>
    <p:sldId id="275" r:id="rId14"/>
    <p:sldId id="276" r:id="rId15"/>
    <p:sldId id="277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78" r:id="rId29"/>
    <p:sldId id="291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1" clrIdx="0">
    <p:extLst>
      <p:ext uri="{19B8F6BF-5375-455C-9EA6-DF929625EA0E}">
        <p15:presenceInfo xmlns:p15="http://schemas.microsoft.com/office/powerpoint/2012/main" userId="H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4584"/>
    <a:srgbClr val="FF3399"/>
    <a:srgbClr val="F040B1"/>
    <a:srgbClr val="F53B8B"/>
    <a:srgbClr val="F13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3" autoAdjust="0"/>
    <p:restoredTop sz="95501" autoAdjust="0"/>
  </p:normalViewPr>
  <p:slideViewPr>
    <p:cSldViewPr snapToGrid="0">
      <p:cViewPr varScale="1">
        <p:scale>
          <a:sx n="101" d="100"/>
          <a:sy n="101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5-16T04:58:53.443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B81F5-BA97-464D-AD44-7E1FDF3AB131}" type="datetimeFigureOut">
              <a:rPr lang="fr-FR" smtClean="0"/>
              <a:t>11/06/2022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FEDAB-CFF8-40E5-AC26-AFE8D9A4F3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4010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FEDAB-CFF8-40E5-AC26-AFE8D9A4F35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8535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74DF-C08F-4B6A-92FC-39A783D5AAD3}" type="datetimeFigureOut">
              <a:rPr lang="fr-FR" smtClean="0"/>
              <a:t>11/06/2022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DAAD-A64B-41E0-AEB4-B081C3E9D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5499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74DF-C08F-4B6A-92FC-39A783D5AAD3}" type="datetimeFigureOut">
              <a:rPr lang="fr-FR" smtClean="0"/>
              <a:t>11/06/2022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DAAD-A64B-41E0-AEB4-B081C3E9D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989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74DF-C08F-4B6A-92FC-39A783D5AAD3}" type="datetimeFigureOut">
              <a:rPr lang="fr-FR" smtClean="0"/>
              <a:t>11/06/2022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DAAD-A64B-41E0-AEB4-B081C3E9D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0866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74DF-C08F-4B6A-92FC-39A783D5AAD3}" type="datetimeFigureOut">
              <a:rPr lang="fr-FR" smtClean="0"/>
              <a:t>11/06/2022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DAAD-A64B-41E0-AEB4-B081C3E9D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968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74DF-C08F-4B6A-92FC-39A783D5AAD3}" type="datetimeFigureOut">
              <a:rPr lang="fr-FR" smtClean="0"/>
              <a:t>11/06/2022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DAAD-A64B-41E0-AEB4-B081C3E9D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1736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74DF-C08F-4B6A-92FC-39A783D5AAD3}" type="datetimeFigureOut">
              <a:rPr lang="fr-FR" smtClean="0"/>
              <a:t>11/06/2022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DAAD-A64B-41E0-AEB4-B081C3E9D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091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74DF-C08F-4B6A-92FC-39A783D5AAD3}" type="datetimeFigureOut">
              <a:rPr lang="fr-FR" smtClean="0"/>
              <a:t>11/06/2022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DAAD-A64B-41E0-AEB4-B081C3E9D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6161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74DF-C08F-4B6A-92FC-39A783D5AAD3}" type="datetimeFigureOut">
              <a:rPr lang="fr-FR" smtClean="0"/>
              <a:t>11/06/2022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DAAD-A64B-41E0-AEB4-B081C3E9D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3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74DF-C08F-4B6A-92FC-39A783D5AAD3}" type="datetimeFigureOut">
              <a:rPr lang="fr-FR" smtClean="0"/>
              <a:t>11/06/2022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DAAD-A64B-41E0-AEB4-B081C3E9D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7490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74DF-C08F-4B6A-92FC-39A783D5AAD3}" type="datetimeFigureOut">
              <a:rPr lang="fr-FR" smtClean="0"/>
              <a:t>11/06/2022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DAAD-A64B-41E0-AEB4-B081C3E9D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464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74DF-C08F-4B6A-92FC-39A783D5AAD3}" type="datetimeFigureOut">
              <a:rPr lang="fr-FR" smtClean="0"/>
              <a:t>11/06/2022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DAAD-A64B-41E0-AEB4-B081C3E9D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2022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F74DF-C08F-4B6A-92FC-39A783D5AAD3}" type="datetimeFigureOut">
              <a:rPr lang="fr-FR" smtClean="0"/>
              <a:t>11/06/2022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6DAAD-A64B-41E0-AEB4-B081C3E9D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487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sembl.org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ncbi.nlm.nih.gov/" TargetMode="Externa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l.facebook.com/l.php?u=https://genome.ucsc.edu/?fbclid=IwAR3z_2blNBuL0-8uTtK4a27_dn7iD4XIvHWuPuluA4GxCAFyWuZxnFZJ8OU&amp;h=AT0OtLwec6LW_2UVczYbzf0tEG-9uRrMz_L8BTLQhVKLgn00W1HhhdIhdTWGoPKfkBjcKYygKuHSvl-FyQHcw84kb9X1tdnmTavvg0Jv_s-o9-m9yyiQ9TC2jexyz40buHUOdw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627" y="273572"/>
            <a:ext cx="2679541" cy="151366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15" y="215611"/>
            <a:ext cx="2476067" cy="157162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649682" y="355029"/>
            <a:ext cx="72112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République Algérienne démocratique et populaire </a:t>
            </a:r>
          </a:p>
          <a:p>
            <a:pPr algn="ctr"/>
            <a:r>
              <a:rPr lang="fr-FR" b="1" dirty="0" smtClean="0"/>
              <a:t>Université ABOUBAKR Belkaid –Tlemcen-</a:t>
            </a:r>
          </a:p>
          <a:p>
            <a:pPr algn="ctr"/>
            <a:endParaRPr lang="fr-FR" b="1" dirty="0" smtClean="0"/>
          </a:p>
          <a:p>
            <a:pPr algn="ctr"/>
            <a:r>
              <a:rPr lang="fr-FR" b="1" dirty="0" smtClean="0"/>
              <a:t>Faculté </a:t>
            </a:r>
            <a:r>
              <a:rPr lang="fr-FR" b="1" dirty="0"/>
              <a:t>des Sciences de la Nature et de la Vie et Sciences de la Terre et de </a:t>
            </a:r>
            <a:r>
              <a:rPr lang="fr-FR" b="1" dirty="0" smtClean="0"/>
              <a:t>l’Univers</a:t>
            </a:r>
          </a:p>
          <a:p>
            <a:pPr algn="ctr"/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78427" y="2333685"/>
            <a:ext cx="11035145" cy="480131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fr-FR" b="1" dirty="0"/>
              <a:t>Département de biologie </a:t>
            </a:r>
            <a:endParaRPr lang="fr-FR" dirty="0"/>
          </a:p>
          <a:p>
            <a:pPr algn="ctr"/>
            <a:r>
              <a:rPr lang="fr-FR" b="1" dirty="0"/>
              <a:t> </a:t>
            </a:r>
            <a:endParaRPr lang="fr-FR" dirty="0"/>
          </a:p>
          <a:p>
            <a:pPr algn="ctr"/>
            <a:r>
              <a:rPr lang="fr-FR" b="1" dirty="0"/>
              <a:t>Laboratoire de biologie moléculaire appliquée et d’immunologie BIOMOLIM.</a:t>
            </a:r>
            <a:endParaRPr lang="fr-FR" dirty="0"/>
          </a:p>
          <a:p>
            <a:pPr algn="ctr"/>
            <a:r>
              <a:rPr lang="fr-FR" b="1" dirty="0"/>
              <a:t>Mémoire présenté par </a:t>
            </a:r>
            <a:endParaRPr lang="fr-FR" dirty="0"/>
          </a:p>
          <a:p>
            <a:pPr algn="ctr"/>
            <a:r>
              <a:rPr lang="fr-FR" b="1" dirty="0"/>
              <a:t>Zemirli Tani Ryhem Wassila </a:t>
            </a:r>
            <a:endParaRPr lang="fr-FR" dirty="0"/>
          </a:p>
          <a:p>
            <a:pPr algn="ctr"/>
            <a:r>
              <a:rPr lang="fr-FR" b="1" dirty="0"/>
              <a:t>En vue de l’obtention du diplôme de MASTER  </a:t>
            </a:r>
            <a:endParaRPr lang="fr-FR" dirty="0"/>
          </a:p>
          <a:p>
            <a:pPr algn="ctr"/>
            <a:r>
              <a:rPr lang="fr-FR" b="1" dirty="0"/>
              <a:t>En immunologie </a:t>
            </a:r>
            <a:endParaRPr lang="fr-FR" b="1" dirty="0" smtClean="0"/>
          </a:p>
          <a:p>
            <a:pPr algn="ctr"/>
            <a:endParaRPr lang="fr-FR" b="1" dirty="0"/>
          </a:p>
          <a:p>
            <a:pPr algn="ctr"/>
            <a:r>
              <a:rPr lang="fr-FR" b="1" dirty="0" smtClean="0"/>
              <a:t>T-bet </a:t>
            </a:r>
            <a:r>
              <a:rPr lang="fr-FR" b="1" dirty="0"/>
              <a:t>design des cellules Th1 CD4+</a:t>
            </a:r>
            <a:endParaRPr lang="fr-FR" dirty="0"/>
          </a:p>
          <a:p>
            <a:pPr algn="ctr"/>
            <a:endParaRPr lang="fr-FR" dirty="0"/>
          </a:p>
          <a:p>
            <a:r>
              <a:rPr lang="fr-FR" dirty="0" smtClean="0"/>
              <a:t>Soutenu le 20 septembre </a:t>
            </a:r>
            <a:r>
              <a:rPr lang="fr-FR" dirty="0"/>
              <a:t>2020, devant le jury composé de</a:t>
            </a:r>
            <a:endParaRPr lang="fr-FR" dirty="0" smtClean="0"/>
          </a:p>
          <a:p>
            <a:endParaRPr lang="fr-FR" b="1" dirty="0" smtClean="0"/>
          </a:p>
          <a:p>
            <a:r>
              <a:rPr lang="fr-FR" b="1" dirty="0"/>
              <a:t>Président                               </a:t>
            </a:r>
            <a:r>
              <a:rPr lang="fr-FR" b="1" dirty="0" smtClean="0"/>
              <a:t>Pr SMAHI </a:t>
            </a:r>
            <a:r>
              <a:rPr lang="fr-FR" b="1" dirty="0"/>
              <a:t>Chems-eddine              </a:t>
            </a:r>
            <a:r>
              <a:rPr lang="fr-FR" b="1" dirty="0" smtClean="0"/>
              <a:t>Professeur</a:t>
            </a:r>
            <a:endParaRPr lang="fr-FR" dirty="0"/>
          </a:p>
          <a:p>
            <a:r>
              <a:rPr lang="fr-FR" b="1" dirty="0"/>
              <a:t>Encadreur                              Pr </a:t>
            </a:r>
            <a:r>
              <a:rPr lang="fr-FR" b="1" dirty="0" smtClean="0"/>
              <a:t>ARIBI </a:t>
            </a:r>
            <a:r>
              <a:rPr lang="fr-FR" b="1" dirty="0"/>
              <a:t>Mourad                            </a:t>
            </a:r>
            <a:r>
              <a:rPr lang="fr-FR" b="1" dirty="0" smtClean="0"/>
              <a:t>Professeur </a:t>
            </a:r>
            <a:endParaRPr lang="fr-FR" dirty="0"/>
          </a:p>
          <a:p>
            <a:r>
              <a:rPr lang="fr-FR" b="1" dirty="0"/>
              <a:t>Examinatrice                         </a:t>
            </a:r>
            <a:r>
              <a:rPr lang="fr-FR" b="1" dirty="0" smtClean="0"/>
              <a:t>Dr BRAHAMI </a:t>
            </a:r>
            <a:r>
              <a:rPr lang="fr-FR" b="1" dirty="0"/>
              <a:t>Nabila                       </a:t>
            </a:r>
            <a:r>
              <a:rPr lang="fr-FR" b="1" dirty="0" smtClean="0"/>
              <a:t>Maitre </a:t>
            </a:r>
            <a:r>
              <a:rPr lang="fr-FR" b="1" dirty="0"/>
              <a:t>de conférences A</a:t>
            </a:r>
            <a:endParaRPr lang="fr-FR" dirty="0"/>
          </a:p>
          <a:p>
            <a:pPr algn="r"/>
            <a:r>
              <a:rPr lang="fr-FR" b="1" dirty="0" smtClean="0"/>
              <a:t>Année </a:t>
            </a:r>
            <a:r>
              <a:rPr lang="fr-FR" b="1" dirty="0"/>
              <a:t>universitaire 2019 / 2020.</a:t>
            </a:r>
            <a:endParaRPr lang="fr-FR" dirty="0"/>
          </a:p>
          <a:p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657600" y="4322618"/>
            <a:ext cx="4946072" cy="883227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44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645"/>
            <a:ext cx="12068175" cy="683515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039225" y="6616800"/>
            <a:ext cx="1571625" cy="241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276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56" y="782346"/>
            <a:ext cx="10905597" cy="588861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101936" y="238991"/>
            <a:ext cx="67125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smtClean="0">
                <a:solidFill>
                  <a:srgbClr val="FF0000"/>
                </a:solidFill>
              </a:rPr>
              <a:t>Voie de signalisation </a:t>
            </a:r>
            <a:r>
              <a:rPr lang="fr-FR" sz="4400" dirty="0" err="1" smtClean="0">
                <a:solidFill>
                  <a:srgbClr val="FF0000"/>
                </a:solidFill>
              </a:rPr>
              <a:t>Médiée</a:t>
            </a:r>
            <a:r>
              <a:rPr lang="fr-FR" sz="4400" dirty="0" smtClean="0">
                <a:solidFill>
                  <a:srgbClr val="FF0000"/>
                </a:solidFill>
              </a:rPr>
              <a:t> par </a:t>
            </a:r>
            <a:r>
              <a:rPr lang="fr-FR" sz="4400" i="1" dirty="0" smtClean="0">
                <a:solidFill>
                  <a:srgbClr val="FF0000"/>
                </a:solidFill>
              </a:rPr>
              <a:t>T-bet</a:t>
            </a:r>
            <a:endParaRPr lang="fr-FR" sz="4400" i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6356" y="955964"/>
            <a:ext cx="483517" cy="4468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779318" y="6078682"/>
            <a:ext cx="280555" cy="3948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064000" y="2692400"/>
            <a:ext cx="5842000" cy="20193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522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28625" y="0"/>
            <a:ext cx="112585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4800" dirty="0" smtClean="0">
              <a:solidFill>
                <a:srgbClr val="FF0000"/>
              </a:solidFill>
            </a:endParaRPr>
          </a:p>
          <a:p>
            <a:pPr algn="ctr"/>
            <a:endParaRPr lang="fr-FR" sz="4800" dirty="0">
              <a:solidFill>
                <a:srgbClr val="FF0000"/>
              </a:solidFill>
            </a:endParaRPr>
          </a:p>
          <a:p>
            <a:pPr algn="ctr"/>
            <a:endParaRPr lang="fr-FR" sz="4800" dirty="0" smtClean="0">
              <a:solidFill>
                <a:srgbClr val="FF0000"/>
              </a:solidFill>
            </a:endParaRPr>
          </a:p>
          <a:p>
            <a:pPr algn="ctr"/>
            <a:r>
              <a:rPr lang="fr-FR" sz="9600" dirty="0" smtClean="0">
                <a:solidFill>
                  <a:srgbClr val="FF0000"/>
                </a:solidFill>
              </a:rPr>
              <a:t>Problématique</a:t>
            </a:r>
            <a:endParaRPr lang="fr-FR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02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5250" y="971550"/>
            <a:ext cx="11430000" cy="5886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466725" y="1235075"/>
            <a:ext cx="11430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-Les </a:t>
            </a:r>
            <a:r>
              <a:rPr lang="fr-FR" sz="2800" dirty="0"/>
              <a:t>cellules Th1 sont des cellules immunitaire dotées </a:t>
            </a:r>
            <a:r>
              <a:rPr lang="fr-FR" sz="2800" dirty="0" smtClean="0"/>
              <a:t>du récepteur le </a:t>
            </a:r>
            <a:r>
              <a:rPr lang="fr-FR" sz="2800" dirty="0"/>
              <a:t>CD4+ faisant d’elle un pivot </a:t>
            </a:r>
            <a:r>
              <a:rPr lang="fr-FR" sz="2800" dirty="0" smtClean="0"/>
              <a:t>des réactions </a:t>
            </a:r>
            <a:r>
              <a:rPr lang="fr-FR" sz="2800" dirty="0"/>
              <a:t>immunitaires , cela </a:t>
            </a:r>
            <a:r>
              <a:rPr lang="fr-FR" sz="2800" dirty="0" smtClean="0"/>
              <a:t>n’a </a:t>
            </a:r>
            <a:r>
              <a:rPr lang="fr-FR" sz="2800" dirty="0"/>
              <a:t>lieux que par l’intervention du gène </a:t>
            </a:r>
            <a:r>
              <a:rPr lang="fr-FR" sz="2800" i="1" dirty="0" smtClean="0"/>
              <a:t>T-bet.</a:t>
            </a:r>
          </a:p>
          <a:p>
            <a:endParaRPr lang="fr-FR" sz="2800" dirty="0" smtClean="0"/>
          </a:p>
          <a:p>
            <a:r>
              <a:rPr lang="fr-FR" sz="2800" dirty="0" smtClean="0"/>
              <a:t>-Ce gène ; est </a:t>
            </a:r>
            <a:r>
              <a:rPr lang="fr-FR" sz="2800" dirty="0"/>
              <a:t>à l’ origine de l’initiation de la différenciation des Th naïf en lignée Th1 induisant </a:t>
            </a:r>
            <a:r>
              <a:rPr lang="fr-FR" sz="2800" dirty="0" smtClean="0"/>
              <a:t> la sécrétion </a:t>
            </a:r>
            <a:r>
              <a:rPr lang="fr-FR" sz="2800" dirty="0"/>
              <a:t>de l’</a:t>
            </a:r>
            <a:r>
              <a:rPr lang="fr-FR" sz="2800" dirty="0" err="1"/>
              <a:t>IFNγ</a:t>
            </a:r>
            <a:r>
              <a:rPr lang="fr-FR" sz="2800" dirty="0"/>
              <a:t>. </a:t>
            </a:r>
          </a:p>
          <a:p>
            <a:endParaRPr lang="fr-FR" sz="2800" dirty="0" smtClean="0"/>
          </a:p>
          <a:p>
            <a:r>
              <a:rPr lang="fr-FR" sz="2800" dirty="0" smtClean="0"/>
              <a:t>-C’est </a:t>
            </a:r>
            <a:r>
              <a:rPr lang="fr-FR" sz="2800" dirty="0"/>
              <a:t>pourquoi il est important de concevoir des </a:t>
            </a:r>
            <a:r>
              <a:rPr lang="fr-FR" sz="2800" dirty="0" smtClean="0"/>
              <a:t>amorces du gène</a:t>
            </a:r>
            <a:r>
              <a:rPr lang="fr-FR" sz="2800" i="1" dirty="0" smtClean="0"/>
              <a:t> T-bet </a:t>
            </a:r>
            <a:r>
              <a:rPr lang="fr-FR" sz="2800" dirty="0" smtClean="0"/>
              <a:t>.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55091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3780" y="1229710"/>
            <a:ext cx="113301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Objectif</a:t>
            </a:r>
            <a:r>
              <a:rPr lang="fr-FR" sz="2800" dirty="0"/>
              <a:t> A l’issus de </a:t>
            </a:r>
            <a:r>
              <a:rPr lang="fr-FR" sz="2800" dirty="0" smtClean="0"/>
              <a:t>ces </a:t>
            </a:r>
            <a:r>
              <a:rPr lang="fr-FR" sz="2800" dirty="0"/>
              <a:t>informations ,</a:t>
            </a:r>
            <a:r>
              <a:rPr lang="fr-FR" sz="2800" dirty="0" smtClean="0"/>
              <a:t>nous </a:t>
            </a:r>
            <a:r>
              <a:rPr lang="fr-FR" sz="2800" dirty="0"/>
              <a:t>avons pris l’initiative de concevoir des amorces </a:t>
            </a:r>
            <a:r>
              <a:rPr lang="fr-FR" sz="2800" i="1" dirty="0"/>
              <a:t>via</a:t>
            </a:r>
            <a:r>
              <a:rPr lang="fr-FR" sz="2800" dirty="0"/>
              <a:t> des technicités bio-informatiques du gène </a:t>
            </a:r>
            <a:r>
              <a:rPr lang="fr-FR" sz="2800" i="1" dirty="0"/>
              <a:t>T-bet</a:t>
            </a:r>
            <a:r>
              <a:rPr lang="fr-FR" sz="2800" dirty="0"/>
              <a:t> qui a été décrit comme étant l’auteur de plusieurs mécanismes de polarisation cellulaires </a:t>
            </a:r>
            <a:r>
              <a:rPr lang="fr-FR" sz="2800" dirty="0" smtClean="0"/>
              <a:t>principalement celui des </a:t>
            </a:r>
            <a:r>
              <a:rPr lang="fr-FR" sz="2800" dirty="0"/>
              <a:t>Th1 CD4+ </a:t>
            </a:r>
            <a:r>
              <a:rPr lang="fr-FR" sz="2800" dirty="0" smtClean="0"/>
              <a:t>qui induisent la </a:t>
            </a:r>
            <a:r>
              <a:rPr lang="fr-FR" sz="2800" dirty="0"/>
              <a:t>sécrétion de cytokines tel que l’</a:t>
            </a:r>
            <a:r>
              <a:rPr lang="fr-FR" sz="2800" dirty="0" err="1"/>
              <a:t>IFNγ</a:t>
            </a:r>
            <a:r>
              <a:rPr lang="fr-FR" sz="2800" dirty="0" smtClean="0"/>
              <a:t>.</a:t>
            </a:r>
          </a:p>
          <a:p>
            <a:endParaRPr lang="fr-FR" sz="2800" dirty="0"/>
          </a:p>
          <a:p>
            <a:r>
              <a:rPr lang="fr-FR" sz="2800" b="1" dirty="0">
                <a:solidFill>
                  <a:srgbClr val="FF0000"/>
                </a:solidFill>
              </a:rPr>
              <a:t>But</a:t>
            </a:r>
            <a:r>
              <a:rPr lang="fr-FR" sz="2800" b="1" dirty="0"/>
              <a:t> </a:t>
            </a:r>
            <a:r>
              <a:rPr lang="fr-FR" sz="2800" dirty="0"/>
              <a:t>la conception des séquences </a:t>
            </a:r>
            <a:r>
              <a:rPr lang="fr-FR" sz="2800" dirty="0" smtClean="0"/>
              <a:t>d’</a:t>
            </a:r>
            <a:r>
              <a:rPr lang="fr-FR" sz="2800" dirty="0" err="1" smtClean="0"/>
              <a:t>oligonucléotides</a:t>
            </a:r>
            <a:r>
              <a:rPr lang="fr-FR" sz="2800" dirty="0" smtClean="0"/>
              <a:t> du </a:t>
            </a:r>
            <a:r>
              <a:rPr lang="fr-FR" sz="2800" dirty="0"/>
              <a:t>gène T-bet servant immunologiquement à évaluer le taux d’expression </a:t>
            </a:r>
            <a:r>
              <a:rPr lang="fr-FR" sz="2800" dirty="0" smtClean="0"/>
              <a:t>de ce dernier dans </a:t>
            </a:r>
            <a:r>
              <a:rPr lang="fr-FR" sz="2800" dirty="0"/>
              <a:t>la polarisation des cellules </a:t>
            </a:r>
            <a:r>
              <a:rPr lang="fr-FR" sz="2800" dirty="0" smtClean="0"/>
              <a:t>th1.</a:t>
            </a:r>
            <a:endParaRPr lang="fr-FR" sz="28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898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36331" y="2301765"/>
            <a:ext cx="114983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 smtClean="0">
                <a:solidFill>
                  <a:srgbClr val="FF0000"/>
                </a:solidFill>
              </a:rPr>
              <a:t>Matériel et méthodes </a:t>
            </a:r>
            <a:endParaRPr lang="fr-FR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7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6632028" y="315310"/>
            <a:ext cx="4761186" cy="1145627"/>
          </a:xfrm>
          <a:prstGeom prst="round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6779172" y="609600"/>
            <a:ext cx="4456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err="1" smtClean="0">
                <a:solidFill>
                  <a:srgbClr val="FF0000"/>
                </a:solidFill>
              </a:rPr>
              <a:t>Polymerase</a:t>
            </a:r>
            <a:r>
              <a:rPr lang="fr-FR" sz="2400" dirty="0" smtClean="0">
                <a:solidFill>
                  <a:srgbClr val="FF0000"/>
                </a:solidFill>
              </a:rPr>
              <a:t> chaine </a:t>
            </a:r>
            <a:r>
              <a:rPr lang="fr-FR" sz="2400" dirty="0" err="1" smtClean="0">
                <a:solidFill>
                  <a:srgbClr val="FF0000"/>
                </a:solidFill>
              </a:rPr>
              <a:t>reaction</a:t>
            </a:r>
            <a:r>
              <a:rPr lang="fr-FR" sz="2400" dirty="0" smtClean="0">
                <a:solidFill>
                  <a:srgbClr val="FF0000"/>
                </a:solidFill>
              </a:rPr>
              <a:t> PCR 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096000" y="1818290"/>
            <a:ext cx="56966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-Est </a:t>
            </a:r>
            <a:r>
              <a:rPr lang="fr-FR" dirty="0"/>
              <a:t>une méthode d’analyse du </a:t>
            </a:r>
            <a:r>
              <a:rPr lang="fr-FR" dirty="0" smtClean="0"/>
              <a:t>génome du point de vue quantitative et qualitative.</a:t>
            </a:r>
          </a:p>
          <a:p>
            <a:endParaRPr lang="fr-FR" dirty="0" smtClean="0"/>
          </a:p>
          <a:p>
            <a:r>
              <a:rPr lang="fr-FR" dirty="0" smtClean="0"/>
              <a:t>-C’est </a:t>
            </a:r>
            <a:r>
              <a:rPr lang="fr-FR" dirty="0"/>
              <a:t>une technique de réplication ciblé in vitro  </a:t>
            </a:r>
            <a:r>
              <a:rPr lang="fr-FR" dirty="0" smtClean="0"/>
              <a:t>permettant l’obtention d’importantes </a:t>
            </a:r>
            <a:r>
              <a:rPr lang="fr-FR" dirty="0"/>
              <a:t>quantités </a:t>
            </a:r>
            <a:r>
              <a:rPr lang="fr-FR" dirty="0" smtClean="0"/>
              <a:t>d’ADN </a:t>
            </a:r>
            <a:r>
              <a:rPr lang="fr-FR" dirty="0"/>
              <a:t>à partir d’un </a:t>
            </a:r>
            <a:r>
              <a:rPr lang="fr-FR" dirty="0" smtClean="0"/>
              <a:t>échantillon.</a:t>
            </a:r>
          </a:p>
          <a:p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71" y="419101"/>
            <a:ext cx="5747657" cy="616131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64029" y="419101"/>
            <a:ext cx="5358399" cy="6858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274771" y="6411686"/>
            <a:ext cx="5747657" cy="2177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4865914" y="6291943"/>
            <a:ext cx="1156514" cy="1197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065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2383972" y="349049"/>
            <a:ext cx="7478486" cy="914400"/>
          </a:xfrm>
          <a:prstGeom prst="round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1970315" y="544639"/>
            <a:ext cx="8120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La conception d’amorces </a:t>
            </a:r>
            <a:endParaRPr lang="fr-FR" sz="2800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5057" y="1894114"/>
            <a:ext cx="11832772" cy="1447800"/>
          </a:xfrm>
          <a:prstGeom prst="round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555171" y="2079171"/>
            <a:ext cx="11114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C’est une étape </a:t>
            </a:r>
            <a:r>
              <a:rPr lang="fr-FR" sz="2400" dirty="0"/>
              <a:t>incontournable et primordiale aboutissant à la réussite de la PCR ; et pour se faire </a:t>
            </a:r>
            <a:r>
              <a:rPr lang="fr-FR" sz="2400" dirty="0" smtClean="0"/>
              <a:t>plusieurs </a:t>
            </a:r>
            <a:r>
              <a:rPr lang="fr-FR" sz="2400" dirty="0"/>
              <a:t>variables doivent être prises en considération au cours de la conception des </a:t>
            </a:r>
            <a:r>
              <a:rPr lang="fr-FR" sz="2400" dirty="0" smtClean="0"/>
              <a:t>amorces.</a:t>
            </a:r>
            <a:endParaRPr lang="fr-FR" sz="2400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972" y="3570514"/>
            <a:ext cx="1676400" cy="3004457"/>
          </a:xfrm>
          <a:prstGeom prst="round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3533" y="3497198"/>
            <a:ext cx="1651652" cy="304216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076" y="3526971"/>
            <a:ext cx="1659815" cy="304216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5373" y="3497198"/>
            <a:ext cx="1659815" cy="304216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9671" y="3497198"/>
            <a:ext cx="1659815" cy="304216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252" y="3526971"/>
            <a:ext cx="1676400" cy="3042168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59360" y="4657243"/>
            <a:ext cx="1915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La teneur en CG.</a:t>
            </a:r>
            <a:endParaRPr lang="fr-FR" sz="2400" dirty="0"/>
          </a:p>
        </p:txBody>
      </p:sp>
      <p:sp>
        <p:nvSpPr>
          <p:cNvPr id="14" name="ZoneTexte 13"/>
          <p:cNvSpPr txBox="1"/>
          <p:nvPr/>
        </p:nvSpPr>
        <p:spPr>
          <a:xfrm>
            <a:off x="2333939" y="4724889"/>
            <a:ext cx="175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Température de fusion.</a:t>
            </a:r>
            <a:endParaRPr lang="fr-FR" sz="2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4324570" y="4724889"/>
            <a:ext cx="1473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Spécificité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268880" y="4786444"/>
            <a:ext cx="1683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Extrémité 3’.</a:t>
            </a:r>
            <a:endParaRPr lang="fr-FR" sz="2000" dirty="0"/>
          </a:p>
        </p:txBody>
      </p:sp>
      <p:sp>
        <p:nvSpPr>
          <p:cNvPr id="17" name="ZoneTexte 16"/>
          <p:cNvSpPr txBox="1"/>
          <p:nvPr/>
        </p:nvSpPr>
        <p:spPr>
          <a:xfrm>
            <a:off x="8262257" y="4724889"/>
            <a:ext cx="15015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Longueur.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9950664" y="4724889"/>
            <a:ext cx="1856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Complémentarité</a:t>
            </a:r>
            <a:endParaRPr lang="fr-FR" dirty="0"/>
          </a:p>
        </p:txBody>
      </p:sp>
      <p:sp>
        <p:nvSpPr>
          <p:cNvPr id="26" name="Flèche vers le bas 25"/>
          <p:cNvSpPr/>
          <p:nvPr/>
        </p:nvSpPr>
        <p:spPr>
          <a:xfrm>
            <a:off x="5564133" y="1263449"/>
            <a:ext cx="1153886" cy="6306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744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676401"/>
            <a:ext cx="9677399" cy="5040086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3" name="Rectangle à coins arrondis 2"/>
          <p:cNvSpPr/>
          <p:nvPr/>
        </p:nvSpPr>
        <p:spPr>
          <a:xfrm>
            <a:off x="1404257" y="163286"/>
            <a:ext cx="8958943" cy="1328057"/>
          </a:xfrm>
          <a:prstGeom prst="round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1719943" y="391886"/>
            <a:ext cx="8338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On a procédé a la recherche de la séquence du gène </a:t>
            </a:r>
            <a:r>
              <a:rPr lang="fr-FR" i="1" dirty="0" smtClean="0"/>
              <a:t>T-bet via </a:t>
            </a:r>
            <a:r>
              <a:rPr lang="fr-FR" dirty="0" smtClean="0"/>
              <a:t>la </a:t>
            </a:r>
            <a:r>
              <a:rPr lang="fr-FR" dirty="0"/>
              <a:t>base de donné </a:t>
            </a:r>
            <a:r>
              <a:rPr lang="fr-FR" u="sng" dirty="0">
                <a:hlinkClick r:id="rId3"/>
              </a:rPr>
              <a:t>www.ENSEMBL.ORG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88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11" y="192617"/>
            <a:ext cx="4980864" cy="6407451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6542314" y="1763485"/>
            <a:ext cx="4920342" cy="1926771"/>
          </a:xfrm>
          <a:prstGeom prst="round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6847113" y="2373085"/>
            <a:ext cx="43107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On a procédé a la sélection et l'encadrement de l’exon 1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09044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2369" y="170822"/>
            <a:ext cx="11187013" cy="101488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547520" y="354445"/>
            <a:ext cx="11076709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smtClean="0">
                <a:solidFill>
                  <a:srgbClr val="FF0000"/>
                </a:solidFill>
              </a:rPr>
              <a:t>Plan</a:t>
            </a:r>
          </a:p>
          <a:p>
            <a:endParaRPr lang="fr-FR" sz="2400" dirty="0">
              <a:solidFill>
                <a:srgbClr val="FF0000"/>
              </a:solidFill>
            </a:endParaRPr>
          </a:p>
          <a:p>
            <a:r>
              <a:rPr lang="fr-FR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• Introduction</a:t>
            </a:r>
          </a:p>
          <a:p>
            <a:r>
              <a:rPr lang="fr-FR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• Problématique </a:t>
            </a:r>
          </a:p>
          <a:p>
            <a:r>
              <a:rPr lang="fr-FR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• Matériel et méthodes </a:t>
            </a:r>
          </a:p>
          <a:p>
            <a:r>
              <a:rPr lang="fr-FR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• Résultat </a:t>
            </a:r>
          </a:p>
          <a:p>
            <a:r>
              <a:rPr lang="fr-FR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• Conclusion et perspective </a:t>
            </a:r>
          </a:p>
          <a:p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dirty="0" smtClean="0"/>
          </a:p>
          <a:p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157687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6395" y="0"/>
            <a:ext cx="5785605" cy="374936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31574"/>
            <a:ext cx="5785605" cy="3846909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664027" y="566059"/>
            <a:ext cx="4855029" cy="1828800"/>
          </a:xfrm>
          <a:prstGeom prst="round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690" y="4392086"/>
            <a:ext cx="4907705" cy="188382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05544" y="794657"/>
            <a:ext cx="4550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Désigne du primer blast</a:t>
            </a:r>
          </a:p>
          <a:p>
            <a:pPr algn="ctr"/>
            <a:r>
              <a:rPr lang="fr-FR" i="1" dirty="0"/>
              <a:t>Via</a:t>
            </a:r>
            <a:r>
              <a:rPr lang="fr-FR" dirty="0"/>
              <a:t> le centre national de l’information biotechnologique NCBI et le logiciel primé blast dans le site web </a:t>
            </a:r>
            <a:r>
              <a:rPr lang="fr-FR" u="sng" dirty="0">
                <a:hlinkClick r:id="rId5"/>
              </a:rPr>
              <a:t>www.Ncbi.nlm.nih.GOV</a:t>
            </a:r>
            <a:r>
              <a:rPr lang="fr-FR" dirty="0"/>
              <a:t>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805057" y="5149333"/>
            <a:ext cx="4386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Sélection du primer blast </a:t>
            </a:r>
            <a:endParaRPr lang="fr-FR" b="1" dirty="0"/>
          </a:p>
        </p:txBody>
      </p:sp>
      <p:sp>
        <p:nvSpPr>
          <p:cNvPr id="8" name="Flèche droite 7"/>
          <p:cNvSpPr/>
          <p:nvPr/>
        </p:nvSpPr>
        <p:spPr>
          <a:xfrm>
            <a:off x="5519056" y="1133564"/>
            <a:ext cx="887339" cy="52251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gauche 8"/>
          <p:cNvSpPr/>
          <p:nvPr/>
        </p:nvSpPr>
        <p:spPr>
          <a:xfrm>
            <a:off x="5785605" y="5013974"/>
            <a:ext cx="948085" cy="576943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600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60720" cy="33718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525" y="3519170"/>
            <a:ext cx="5760720" cy="33388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à coins arrondis 3"/>
          <p:cNvSpPr/>
          <p:nvPr/>
        </p:nvSpPr>
        <p:spPr>
          <a:xfrm>
            <a:off x="6226629" y="402771"/>
            <a:ext cx="5584371" cy="2122715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618514" y="707571"/>
            <a:ext cx="5018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Pour remplir les cases de l’amorce avant on sélectionne le début de la partie de la séquence encadré jusqu’ au début de l’exon </a:t>
            </a:r>
            <a:r>
              <a:rPr lang="fr-FR" b="1" dirty="0" smtClean="0"/>
              <a:t>1  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751114" y="4005943"/>
            <a:ext cx="5094515" cy="1948543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1110343" y="4278086"/>
            <a:ext cx="4441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Pour remplir les case revers primer on sélectionne du début de la séquence encadré jusqu’à la fin de l’exon 1</a:t>
            </a:r>
          </a:p>
          <a:p>
            <a:endParaRPr lang="fr-FR" dirty="0"/>
          </a:p>
        </p:txBody>
      </p:sp>
      <p:sp>
        <p:nvSpPr>
          <p:cNvPr id="8" name="Flèche droite 7"/>
          <p:cNvSpPr/>
          <p:nvPr/>
        </p:nvSpPr>
        <p:spPr>
          <a:xfrm>
            <a:off x="5845629" y="4878250"/>
            <a:ext cx="513805" cy="47897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gauche 9"/>
          <p:cNvSpPr/>
          <p:nvPr/>
        </p:nvSpPr>
        <p:spPr>
          <a:xfrm>
            <a:off x="5760720" y="1169236"/>
            <a:ext cx="465909" cy="461665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051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60720" cy="29391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2657"/>
            <a:ext cx="5760720" cy="28721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à coins arrondis 3"/>
          <p:cNvSpPr/>
          <p:nvPr/>
        </p:nvSpPr>
        <p:spPr>
          <a:xfrm>
            <a:off x="6814457" y="979714"/>
            <a:ext cx="4767943" cy="1012372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6814457" y="3842657"/>
            <a:ext cx="4953000" cy="1894114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vers le bas 5"/>
          <p:cNvSpPr/>
          <p:nvPr/>
        </p:nvSpPr>
        <p:spPr>
          <a:xfrm>
            <a:off x="8692242" y="2068286"/>
            <a:ext cx="1012372" cy="1774371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6"/>
          <p:cNvSpPr/>
          <p:nvPr/>
        </p:nvSpPr>
        <p:spPr>
          <a:xfrm>
            <a:off x="5857602" y="1175657"/>
            <a:ext cx="847998" cy="62048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gauche 7"/>
          <p:cNvSpPr/>
          <p:nvPr/>
        </p:nvSpPr>
        <p:spPr>
          <a:xfrm>
            <a:off x="5754732" y="4435928"/>
            <a:ext cx="1053737" cy="707572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7102928" y="1068756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Une fois les informations mentionnées ; on procède a la  sélection de </a:t>
            </a:r>
            <a:r>
              <a:rPr lang="fr-FR" b="1" dirty="0"/>
              <a:t>l’option data base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102928" y="4103914"/>
            <a:ext cx="44794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on  choisi </a:t>
            </a:r>
            <a:r>
              <a:rPr lang="fr-FR" b="1" dirty="0"/>
              <a:t>« Génomes for selectes organisme (primer référence assemble onlay)" pour finir on clique sur gent primes pour obtenir l’amorce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908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881216" y="2126124"/>
            <a:ext cx="99277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 smtClean="0">
                <a:solidFill>
                  <a:srgbClr val="FF0000"/>
                </a:solidFill>
              </a:rPr>
              <a:t>Résultat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340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523999" y="76200"/>
            <a:ext cx="4310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rgbClr val="FF0000"/>
                </a:solidFill>
              </a:rPr>
              <a:t>Résultat du primer blast </a:t>
            </a:r>
            <a:endParaRPr lang="fr-FR" sz="2800" i="1" dirty="0">
              <a:solidFill>
                <a:srgbClr val="FF0000"/>
              </a:solidFill>
            </a:endParaRPr>
          </a:p>
        </p:txBody>
      </p:sp>
      <p:pic>
        <p:nvPicPr>
          <p:cNvPr id="3" name="Imag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48" y="1073481"/>
            <a:ext cx="6507481" cy="54965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ZoneTexte 5"/>
          <p:cNvSpPr txBox="1"/>
          <p:nvPr/>
        </p:nvSpPr>
        <p:spPr>
          <a:xfrm>
            <a:off x="7021286" y="817134"/>
            <a:ext cx="4920343" cy="6009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504825" algn="l"/>
              </a:tabLst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-Tout d’abord on a obtenu l’intégralité de la séquence du gène 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T-bet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contenant 6 exons via le site ensemble.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04825" algn="l"/>
              </a:tabLst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-Par la suite notre choix s’est concrétisé par l’exon 1 contenant tous les critères exemplaire d’admission.   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04825" algn="l"/>
              </a:tabLst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-On note aussi qu’on a obtenu 10 primer paire spécifique du gène 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T-bet.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04825" algn="l"/>
              </a:tabLst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-Au final notre choix s’est porté sur la 3éme primer paire suite à la présence des critères mentionné précédemment.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27689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59228" y="163285"/>
            <a:ext cx="7739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 smtClean="0">
                <a:solidFill>
                  <a:srgbClr val="FF0000"/>
                </a:solidFill>
              </a:rPr>
              <a:t>Confirmation des résultat via la PCR in silico </a:t>
            </a:r>
            <a:endParaRPr lang="fr-FR" sz="2400" b="1" i="1" dirty="0">
              <a:solidFill>
                <a:srgbClr val="FF0000"/>
              </a:solidFill>
            </a:endParaRPr>
          </a:p>
        </p:txBody>
      </p:sp>
      <p:pic>
        <p:nvPicPr>
          <p:cNvPr id="3" name="Imag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11" y="1050425"/>
            <a:ext cx="9596846" cy="31079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1103811" y="4666669"/>
            <a:ext cx="9346475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504825" algn="l"/>
              </a:tabLs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dernière étape de notre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travail a consisté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confirmé la fiabilité de nos résultats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via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le logiciel PCR in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silicone </a:t>
            </a:r>
            <a:r>
              <a:rPr lang="fr-F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https://genome.ucsc.edu/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qui nous a donné l’emplacement de notre produit spécifique sur le chromosome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17.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89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599" y="2540000"/>
            <a:ext cx="1262922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800" dirty="0" smtClean="0">
                <a:solidFill>
                  <a:srgbClr val="FF0000"/>
                </a:solidFill>
              </a:rPr>
              <a:t>Conclusions et perspective </a:t>
            </a:r>
            <a:endParaRPr lang="fr-FR" sz="8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7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2" y="406400"/>
            <a:ext cx="2456198" cy="2446471"/>
          </a:xfrm>
          <a:prstGeom prst="rect">
            <a:avLst/>
          </a:prstGeom>
        </p:spPr>
      </p:pic>
      <p:pic>
        <p:nvPicPr>
          <p:cNvPr id="4" name="Imag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640" y="2064702"/>
            <a:ext cx="5760720" cy="234759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6003471" y="1972223"/>
            <a:ext cx="2959100" cy="26035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3966936" y="689316"/>
            <a:ext cx="6489700" cy="1253648"/>
          </a:xfrm>
          <a:prstGeom prst="roundRect">
            <a:avLst/>
          </a:prstGeom>
          <a:ln>
            <a:solidFill>
              <a:srgbClr val="EB458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4508500" y="718575"/>
            <a:ext cx="6235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On a </a:t>
            </a:r>
            <a:r>
              <a:rPr lang="fr-FR" dirty="0"/>
              <a:t>réalisé ces approches immuno- informatique et bio-informatiques dans ce présent mémoire afin de concevoir des amorces spécifiques au gène </a:t>
            </a:r>
            <a:r>
              <a:rPr lang="fr-FR" i="1" dirty="0"/>
              <a:t>T-bet</a:t>
            </a:r>
            <a:r>
              <a:rPr lang="fr-FR" dirty="0"/>
              <a:t>     </a:t>
            </a:r>
          </a:p>
          <a:p>
            <a:endParaRPr lang="fr-FR" dirty="0"/>
          </a:p>
        </p:txBody>
      </p:sp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614178"/>
              </p:ext>
            </p:extLst>
          </p:nvPr>
        </p:nvGraphicFramePr>
        <p:xfrm>
          <a:off x="192314" y="3362423"/>
          <a:ext cx="8128002" cy="3566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4667"/>
                <a:gridCol w="1354667"/>
                <a:gridCol w="1354667"/>
                <a:gridCol w="1354667"/>
                <a:gridCol w="1354667"/>
                <a:gridCol w="1354667"/>
              </a:tblGrid>
              <a:tr h="350277">
                <a:tc>
                  <a:txBody>
                    <a:bodyPr/>
                    <a:lstStyle/>
                    <a:p>
                      <a:r>
                        <a:rPr lang="fr-FR" dirty="0" smtClean="0"/>
                        <a:t>Amorce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Teneur en CG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Température de fusion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Longueur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Auto complémentarité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Auto 3 ’ complémentarité 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Brin sens </a:t>
                      </a:r>
                    </a:p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CCTGCAGTACTCGCCAAGAG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60 %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 ,46 C° 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20 nucléotides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Brin anti sens</a:t>
                      </a:r>
                    </a:p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TCCCTACGCTGAAGCCAAAG</a:t>
                      </a:r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55 %</a:t>
                      </a:r>
                      <a:r>
                        <a:rPr lang="fr-FR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 ,04 C° 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20 nucléotides 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06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42900" y="419100"/>
            <a:ext cx="110363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i="1" dirty="0" smtClean="0">
                <a:solidFill>
                  <a:srgbClr val="FF0000"/>
                </a:solidFill>
              </a:rPr>
              <a:t>Remerciement</a:t>
            </a:r>
            <a:r>
              <a:rPr lang="fr-FR" sz="6000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fr-FR" dirty="0"/>
          </a:p>
          <a:p>
            <a:r>
              <a:rPr lang="fr-FR" sz="2400" dirty="0" smtClean="0"/>
              <a:t>Je remercie tout d’abord mon directeur de thèse Pr ARIBI Mourad pour sa présence et son dévouement lors de la réalisation de ce travail malgré les circonstances que le monde a connus durant cette pandémie.</a:t>
            </a:r>
          </a:p>
          <a:p>
            <a:endParaRPr lang="fr-FR" sz="2400" dirty="0" smtClean="0"/>
          </a:p>
          <a:p>
            <a:r>
              <a:rPr lang="fr-FR" sz="2400" dirty="0" smtClean="0"/>
              <a:t>Je remercie aussi les membres du jury monsieur le président Pr SMAHI ainsi que docteur BRAHAMI pour leurs attention porté a mon travail.</a:t>
            </a:r>
          </a:p>
          <a:p>
            <a:endParaRPr lang="fr-FR" sz="2400" u="sng" dirty="0" smtClean="0"/>
          </a:p>
          <a:p>
            <a:r>
              <a:rPr lang="fr-FR" sz="2400" dirty="0" smtClean="0"/>
              <a:t>Mes remerciement s’adressent aussi au comité pédagogique qu’on a côtoyer ces deux dernières années je cite Dr NOUARI wafaa , Mme HADJIDJ, Mme MESSALI.</a:t>
            </a:r>
          </a:p>
          <a:p>
            <a:endParaRPr lang="fr-FR" sz="2400" dirty="0" smtClean="0"/>
          </a:p>
          <a:p>
            <a:r>
              <a:rPr lang="fr-FR" sz="2400" dirty="0" smtClean="0"/>
              <a:t>Ma gratitude s’adresse a mes parents , mes petites sœur Souha et Raghda et mon petit frère Younes.</a:t>
            </a:r>
          </a:p>
          <a:p>
            <a:endParaRPr lang="fr-FR" sz="2400" dirty="0" smtClean="0"/>
          </a:p>
          <a:p>
            <a:r>
              <a:rPr lang="fr-FR" sz="2400" dirty="0" smtClean="0"/>
              <a:t>Ainsi que mes collègues de la promotion d’immunologie 2018/2020.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13392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47900" y="2768600"/>
            <a:ext cx="8204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5400" i="1" dirty="0">
                <a:solidFill>
                  <a:srgbClr val="FF0000"/>
                </a:solidFill>
              </a:rPr>
              <a:t>Merci pour votre attention </a:t>
            </a:r>
          </a:p>
        </p:txBody>
      </p:sp>
    </p:spTree>
    <p:extLst>
      <p:ext uri="{BB962C8B-B14F-4D97-AF65-F5344CB8AC3E}">
        <p14:creationId xmlns:p14="http://schemas.microsoft.com/office/powerpoint/2010/main" val="101023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47675" y="1171575"/>
            <a:ext cx="110966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9600" dirty="0" smtClean="0">
              <a:solidFill>
                <a:srgbClr val="FF0000"/>
              </a:solidFill>
            </a:endParaRPr>
          </a:p>
          <a:p>
            <a:pPr algn="ctr"/>
            <a:r>
              <a:rPr lang="fr-FR" sz="9600" dirty="0" smtClean="0">
                <a:solidFill>
                  <a:srgbClr val="FF0000"/>
                </a:solidFill>
              </a:rPr>
              <a:t>Introduction</a:t>
            </a:r>
            <a:endParaRPr lang="fr-FR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84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303" y="1830878"/>
            <a:ext cx="5760720" cy="33832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2919845" y="0"/>
            <a:ext cx="5673436" cy="1070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Cellules Th1 CD4+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304" y="1368654"/>
            <a:ext cx="5565531" cy="92444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Au niveau de la moelle osseuse ; cellules précurseurs T 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1304" y="2985169"/>
            <a:ext cx="6105859" cy="217244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0" y="5849679"/>
            <a:ext cx="11153670" cy="92444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Au niveau des organes lymphoïdes secondaires secondaires ; prolifération de plusieurs sous populations Lth dont le LTh</a:t>
            </a:r>
            <a:r>
              <a:rPr lang="fr-FR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" name="Flèche vers le bas 6"/>
          <p:cNvSpPr/>
          <p:nvPr/>
        </p:nvSpPr>
        <p:spPr>
          <a:xfrm>
            <a:off x="2075612" y="2299631"/>
            <a:ext cx="1436914" cy="7057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vers le bas 7"/>
          <p:cNvSpPr/>
          <p:nvPr/>
        </p:nvSpPr>
        <p:spPr>
          <a:xfrm>
            <a:off x="1932137" y="5157612"/>
            <a:ext cx="1436914" cy="6920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103910" y="3011907"/>
            <a:ext cx="5933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r>
              <a:rPr lang="fr-FR" dirty="0" smtClean="0"/>
              <a:t>Au niveau du thymus ; réception du signal qui va les orientés vers la ligné T on parlent alors de thymocytes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465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55" y="279678"/>
            <a:ext cx="10840336" cy="611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56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65621" y="4592097"/>
            <a:ext cx="2970915" cy="115556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2280290" y="3029080"/>
            <a:ext cx="3356150" cy="109527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75185" y="1155558"/>
            <a:ext cx="3305907" cy="150148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445" y="1306138"/>
            <a:ext cx="4972647" cy="470771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83288" y="183227"/>
            <a:ext cx="113747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Fonctions de la cellule LTh1 CD4+</a:t>
            </a:r>
            <a:endParaRPr lang="fr-FR" sz="44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65621" y="1306138"/>
            <a:ext cx="312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Activation des macrophages ; à l’issue de l’interaction entre le TCR /CMH II du macrophage et des récepteurs TNFmb/TNFR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52176" y="4822467"/>
            <a:ext cx="2914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Induction d’une </a:t>
            </a:r>
            <a:r>
              <a:rPr lang="fr-FR" dirty="0"/>
              <a:t>réaction inflammatoire a IgG1 / IgG3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622505" y="3162906"/>
            <a:ext cx="29925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Réaction inflammatoire cellulaire a LTCD8+ ; l’IL-2 </a:t>
            </a:r>
          </a:p>
          <a:p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6728114" y="3659993"/>
            <a:ext cx="592282" cy="46435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6486526" y="3755019"/>
            <a:ext cx="8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1" dirty="0" smtClean="0"/>
              <a:t>ICOS+/-</a:t>
            </a:r>
            <a:endParaRPr lang="fr-FR" sz="1200" b="1" dirty="0"/>
          </a:p>
        </p:txBody>
      </p:sp>
    </p:spTree>
    <p:extLst>
      <p:ext uri="{BB962C8B-B14F-4D97-AF65-F5344CB8AC3E}">
        <p14:creationId xmlns:p14="http://schemas.microsoft.com/office/powerpoint/2010/main" val="92614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7700" y="638175"/>
            <a:ext cx="107537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4800" dirty="0" smtClean="0"/>
          </a:p>
          <a:p>
            <a:pPr algn="ctr"/>
            <a:endParaRPr lang="fr-FR" sz="4800" dirty="0"/>
          </a:p>
          <a:p>
            <a:pPr algn="ctr"/>
            <a:endParaRPr lang="fr-FR" sz="4800" dirty="0" smtClean="0"/>
          </a:p>
          <a:p>
            <a:pPr algn="ctr"/>
            <a:r>
              <a:rPr lang="fr-FR" sz="9600" dirty="0" smtClean="0">
                <a:solidFill>
                  <a:srgbClr val="FF0000"/>
                </a:solidFill>
              </a:rPr>
              <a:t>Le gène </a:t>
            </a:r>
            <a:r>
              <a:rPr lang="fr-FR" sz="9600" i="1" dirty="0" smtClean="0">
                <a:solidFill>
                  <a:srgbClr val="FF0000"/>
                </a:solidFill>
              </a:rPr>
              <a:t>T-bet/TBX21</a:t>
            </a:r>
            <a:endParaRPr lang="fr-FR" sz="9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77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631534" y="4788184"/>
            <a:ext cx="3054699" cy="173319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41644" y="4788184"/>
            <a:ext cx="2888902" cy="173319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8553793" y="3023732"/>
            <a:ext cx="3044651" cy="9144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341644" y="3024554"/>
            <a:ext cx="2803490" cy="115556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8553793" y="1457011"/>
            <a:ext cx="2680264" cy="9144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41644" y="1547446"/>
            <a:ext cx="2803490" cy="64309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733530" y="241164"/>
            <a:ext cx="109527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smtClean="0">
                <a:solidFill>
                  <a:srgbClr val="FF0000"/>
                </a:solidFill>
              </a:rPr>
              <a:t>Le gène </a:t>
            </a:r>
            <a:r>
              <a:rPr lang="fr-FR" sz="4400" i="1" dirty="0" smtClean="0">
                <a:solidFill>
                  <a:srgbClr val="FF0000"/>
                </a:solidFill>
              </a:rPr>
              <a:t>TBX21/T-bet</a:t>
            </a:r>
          </a:p>
          <a:p>
            <a:pPr algn="ctr"/>
            <a:endParaRPr lang="fr-FR" sz="4400" dirty="0">
              <a:solidFill>
                <a:srgbClr val="FF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699" y="2259483"/>
            <a:ext cx="4915586" cy="229242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47151" y="1684327"/>
            <a:ext cx="2592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Se lie a l’ADN par la T-Box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8553793" y="1547446"/>
            <a:ext cx="313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Facteur de transcription spécifique des cellules Th1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47151" y="3140669"/>
            <a:ext cx="2592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active directement la transcription </a:t>
            </a:r>
            <a:r>
              <a:rPr lang="fr-FR" dirty="0" smtClean="0"/>
              <a:t>de l’IFN-</a:t>
            </a:r>
            <a:r>
              <a:rPr lang="fr-FR" dirty="0"/>
              <a:t>𝛾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8553793" y="3140669"/>
            <a:ext cx="3135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Favorise le développement de la ligné Th1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547636" y="5054617"/>
            <a:ext cx="2476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Impliqué dans </a:t>
            </a:r>
            <a:r>
              <a:rPr lang="fr-FR" dirty="0"/>
              <a:t>le développement des sous-types de cellules </a:t>
            </a:r>
            <a:r>
              <a:rPr lang="fr-FR" dirty="0" smtClean="0"/>
              <a:t>immunitaire.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8867670" y="5112467"/>
            <a:ext cx="25824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Essentiel dans la coordination de l’immunité innée et adaptative.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144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1886" y="5654886"/>
            <a:ext cx="10279463" cy="876422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391886" y="4159112"/>
            <a:ext cx="8048729" cy="876422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86861" y="2479607"/>
            <a:ext cx="5345723" cy="876422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386861" y="1162233"/>
            <a:ext cx="4059534" cy="876422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778" y="1222279"/>
            <a:ext cx="6878010" cy="87642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02901" y="190919"/>
            <a:ext cx="107617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smtClean="0">
                <a:solidFill>
                  <a:srgbClr val="FF0000"/>
                </a:solidFill>
              </a:rPr>
              <a:t>Structure du gène </a:t>
            </a:r>
            <a:r>
              <a:rPr lang="fr-FR" sz="4400" i="1" dirty="0" smtClean="0">
                <a:solidFill>
                  <a:srgbClr val="FF0000"/>
                </a:solidFill>
              </a:rPr>
              <a:t>TBX21/T-bet</a:t>
            </a:r>
            <a:endParaRPr lang="fr-FR" sz="4400" i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32563" y="1386673"/>
            <a:ext cx="3758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Sa masse moléculaire est de </a:t>
            </a:r>
            <a:r>
              <a:rPr lang="fr-FR" dirty="0"/>
              <a:t>58328 Da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32563" y="2733152"/>
            <a:ext cx="5024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Sa taille est de </a:t>
            </a:r>
            <a:r>
              <a:rPr lang="fr-FR" dirty="0"/>
              <a:t>535 Acides aminés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32563" y="4360985"/>
            <a:ext cx="7676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Sa localisation génomique ; il est porté sur le chromosome 17.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602901" y="5908431"/>
            <a:ext cx="9656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Il contient </a:t>
            </a:r>
            <a:r>
              <a:rPr lang="fr-FR" dirty="0"/>
              <a:t>un amino-terminus, un domaine T-box, et un </a:t>
            </a:r>
            <a:r>
              <a:rPr lang="fr-FR" dirty="0" smtClean="0"/>
              <a:t>carboxyle-terminal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17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9229</TotalTime>
  <Words>843</Words>
  <Application>Microsoft Office PowerPoint</Application>
  <PresentationFormat>Grand écran</PresentationFormat>
  <Paragraphs>137</Paragraphs>
  <Slides>29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Compte Microsoft</cp:lastModifiedBy>
  <cp:revision>87</cp:revision>
  <dcterms:created xsi:type="dcterms:W3CDTF">2020-05-16T03:01:14Z</dcterms:created>
  <dcterms:modified xsi:type="dcterms:W3CDTF">2022-06-11T14:29:33Z</dcterms:modified>
</cp:coreProperties>
</file>