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3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4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6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2.xml" ContentType="application/vnd.openxmlformats-officedocument.drawingml.diagramData+xml"/>
  <Override PartName="/ppt/diagrams/data5.xml" ContentType="application/vnd.openxmlformats-officedocument.drawingml.diagramData+xml"/>
  <Override PartName="/ppt/diagrams/data7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 bookmarkIdSeed="3">
  <p:sldMasterIdLst>
    <p:sldMasterId id="2147483683" r:id="rId1"/>
    <p:sldMasterId id="2147483684" r:id="rId2"/>
  </p:sldMasterIdLst>
  <p:notesMasterIdLst>
    <p:notesMasterId r:id="rId58"/>
  </p:notesMasterIdLst>
  <p:handoutMasterIdLst>
    <p:handoutMasterId r:id="rId59"/>
  </p:handoutMasterIdLst>
  <p:sldIdLst>
    <p:sldId id="347" r:id="rId3"/>
    <p:sldId id="256" r:id="rId4"/>
    <p:sldId id="258" r:id="rId5"/>
    <p:sldId id="393" r:id="rId6"/>
    <p:sldId id="261" r:id="rId7"/>
    <p:sldId id="339" r:id="rId8"/>
    <p:sldId id="338" r:id="rId9"/>
    <p:sldId id="355" r:id="rId10"/>
    <p:sldId id="359" r:id="rId11"/>
    <p:sldId id="406" r:id="rId12"/>
    <p:sldId id="269" r:id="rId13"/>
    <p:sldId id="394" r:id="rId14"/>
    <p:sldId id="362" r:id="rId15"/>
    <p:sldId id="363" r:id="rId16"/>
    <p:sldId id="364" r:id="rId17"/>
    <p:sldId id="367" r:id="rId18"/>
    <p:sldId id="395" r:id="rId19"/>
    <p:sldId id="272" r:id="rId20"/>
    <p:sldId id="414" r:id="rId21"/>
    <p:sldId id="413" r:id="rId22"/>
    <p:sldId id="407" r:id="rId23"/>
    <p:sldId id="409" r:id="rId24"/>
    <p:sldId id="321" r:id="rId25"/>
    <p:sldId id="410" r:id="rId26"/>
    <p:sldId id="370" r:id="rId27"/>
    <p:sldId id="371" r:id="rId28"/>
    <p:sldId id="372" r:id="rId29"/>
    <p:sldId id="323" r:id="rId30"/>
    <p:sldId id="397" r:id="rId31"/>
    <p:sldId id="325" r:id="rId32"/>
    <p:sldId id="398" r:id="rId33"/>
    <p:sldId id="327" r:id="rId34"/>
    <p:sldId id="377" r:id="rId35"/>
    <p:sldId id="411" r:id="rId36"/>
    <p:sldId id="329" r:id="rId37"/>
    <p:sldId id="330" r:id="rId38"/>
    <p:sldId id="412" r:id="rId39"/>
    <p:sldId id="277" r:id="rId40"/>
    <p:sldId id="335" r:id="rId41"/>
    <p:sldId id="383" r:id="rId42"/>
    <p:sldId id="336" r:id="rId43"/>
    <p:sldId id="337" r:id="rId44"/>
    <p:sldId id="416" r:id="rId45"/>
    <p:sldId id="331" r:id="rId46"/>
    <p:sldId id="400" r:id="rId47"/>
    <p:sldId id="401" r:id="rId48"/>
    <p:sldId id="402" r:id="rId49"/>
    <p:sldId id="403" r:id="rId50"/>
    <p:sldId id="404" r:id="rId51"/>
    <p:sldId id="332" r:id="rId52"/>
    <p:sldId id="385" r:id="rId53"/>
    <p:sldId id="388" r:id="rId54"/>
    <p:sldId id="415" r:id="rId55"/>
    <p:sldId id="390" r:id="rId56"/>
    <p:sldId id="344" r:id="rId5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28E82D"/>
    <a:srgbClr val="000000"/>
    <a:srgbClr val="1A8315"/>
    <a:srgbClr val="A79409"/>
    <a:srgbClr val="0E5D84"/>
    <a:srgbClr val="2A82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E93CBC8-7CAD-40A3-920E-8250AA4D804A}">
  <a:tblStyle styleId="{9E93CBC8-7CAD-40A3-920E-8250AA4D804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E9639D4-E3E2-4D34-9284-5A2195B3D0D7}" styleName="Style clair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BDBED569-4797-4DF1-A0F4-6AAB3CD982D8}" styleName="Style léger 3 - Accentuation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Style léger 3 - Accentuation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12C8C85-51F0-491E-9774-3900AFEF0FD7}" styleName="Style léger 2 - Accentuation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F2DE63D5-997A-4646-A377-4702673A728D}" styleName="Style léger 2 - Accentuation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38B1855-1B75-4FBE-930C-398BA8C253C6}" styleName="Style à thème 2 - Accentuation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8034E78-7F5D-4C2E-B375-FC64B27BC917}" styleName="Style foncé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Style foncé 2 - Accentuation 1/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46F890A9-2807-4EBB-B81D-B2AA78EC7F39}" styleName="Style foncé 2 - Accentuation 5/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202B0CA-FC54-4496-8BCA-5EF66A818D29}" styleName="Style foncé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2833802-FEF1-4C79-8D5D-14CF1EAF98D9}" styleName="Style léger 2 - Accentuation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37CE84F3-28C3-443E-9E96-99CF82512B78}" styleName="Style foncé 1 - Accentuation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A111915-BE36-4E01-A7E5-04B1672EAD32}" styleName="Style léger 2 - Accentuation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6D9F66E-5EB9-4882-86FB-DCBF35E3C3E4}" styleName="Style moyen 4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FABFCF23-3B69-468F-B69F-88F6DE6A72F2}" styleName="Style moyen 1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4C1A8A3-306A-4EB7-A6B1-4F7E0EB9C5D6}" styleName="Style moyen 3 - Accentuation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Style moyen 1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A488322-F2BA-4B5B-9748-0D474271808F}" styleName="Style moyen 3 - 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6" autoAdjust="0"/>
    <p:restoredTop sz="93969" autoAdjust="0"/>
  </p:normalViewPr>
  <p:slideViewPr>
    <p:cSldViewPr>
      <p:cViewPr varScale="1">
        <p:scale>
          <a:sx n="92" d="100"/>
          <a:sy n="92" d="100"/>
        </p:scale>
        <p:origin x="-738" y="-10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555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97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61" Type="http://schemas.openxmlformats.org/officeDocument/2006/relationships/viewProps" Target="viewProp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handoutMaster" Target="handoutMasters/handout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7" Type="http://schemas.openxmlformats.org/officeDocument/2006/relationships/image" Target="../media/image25.png"/><Relationship Id="rId2" Type="http://schemas.openxmlformats.org/officeDocument/2006/relationships/image" Target="../media/image200.png"/><Relationship Id="rId1" Type="http://schemas.openxmlformats.org/officeDocument/2006/relationships/image" Target="../media/image190.png"/><Relationship Id="rId6" Type="http://schemas.openxmlformats.org/officeDocument/2006/relationships/image" Target="../media/image240.png"/><Relationship Id="rId5" Type="http://schemas.openxmlformats.org/officeDocument/2006/relationships/image" Target="../media/image230.png"/><Relationship Id="rId4" Type="http://schemas.openxmlformats.org/officeDocument/2006/relationships/image" Target="../media/image220.pn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20.pn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55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9900D0-167F-4398-AFB9-07C6421C8873}" type="doc">
      <dgm:prSet loTypeId="urn:microsoft.com/office/officeart/2005/8/layout/hierarchy6" loCatId="hierarchy" qsTypeId="urn:microsoft.com/office/officeart/2005/8/quickstyle/3d3" qsCatId="3D" csTypeId="urn:microsoft.com/office/officeart/2005/8/colors/accent6_4" csCatId="accent6" phldr="1"/>
      <dgm:spPr/>
      <dgm:t>
        <a:bodyPr/>
        <a:lstStyle/>
        <a:p>
          <a:endParaRPr lang="fr-FR"/>
        </a:p>
      </dgm:t>
    </dgm:pt>
    <mc:AlternateContent xmlns:mc="http://schemas.openxmlformats.org/markup-compatibility/2006" xmlns:a14="http://schemas.microsoft.com/office/drawing/2010/main">
      <mc:Choice Requires="a14">
        <dgm:pt modelId="{B66EA6A1-E1D4-4BF8-B745-63612B9E0378}">
          <dgm:prSet phldrT="[Texte]" custT="1"/>
          <dgm:spPr/>
          <dgm:t>
            <a:bodyPr/>
            <a:lstStyle/>
            <a:p>
              <a:r>
                <a:rPr lang="fr-FR" sz="1800" b="1" i="0" dirty="0">
                  <a:latin typeface="Righteous"/>
                </a:rPr>
                <a:t>La pression due au vent</a:t>
              </a:r>
            </a:p>
            <a:p>
              <a:r>
                <a:rPr lang="fr-FR" sz="1800" b="1" i="0" dirty="0">
                  <a:latin typeface="Righteous"/>
                </a:rPr>
                <a:t> </a:t>
              </a:r>
              <a14:m>
                <m:oMath xmlns:m="http://schemas.openxmlformats.org/officeDocument/2006/math">
                  <m:sSub>
                    <m:sSubPr>
                      <m:ctrlPr>
                        <a:rPr lang="fr-FR" sz="1800" b="1" i="1" smtClean="0">
                          <a:latin typeface="Cambria Math"/>
                        </a:rPr>
                      </m:ctrlPr>
                    </m:sSubPr>
                    <m:e>
                      <m:r>
                        <a:rPr lang="fr-FR" sz="1800" b="1" i="0">
                          <a:latin typeface="Cambria Math"/>
                        </a:rPr>
                        <m:t>𝐪</m:t>
                      </m:r>
                    </m:e>
                    <m:sub>
                      <m:r>
                        <a:rPr lang="fr-FR" sz="1800" b="1" i="0">
                          <a:latin typeface="Cambria Math"/>
                        </a:rPr>
                        <m:t>𝐣</m:t>
                      </m:r>
                    </m:sub>
                  </m:sSub>
                  <m:r>
                    <a:rPr lang="fr-FR" sz="1800" b="1" i="0">
                      <a:latin typeface="Cambria Math"/>
                    </a:rPr>
                    <m:t>=</m:t>
                  </m:r>
                  <m:sSub>
                    <m:sSubPr>
                      <m:ctrlPr>
                        <a:rPr lang="fr-FR" sz="1800" b="1" i="1">
                          <a:latin typeface="Cambria Math"/>
                        </a:rPr>
                      </m:ctrlPr>
                    </m:sSubPr>
                    <m:e>
                      <m:r>
                        <a:rPr lang="fr-FR" sz="1800" b="1" i="0">
                          <a:latin typeface="Cambria Math"/>
                        </a:rPr>
                        <m:t>𝐂</m:t>
                      </m:r>
                    </m:e>
                    <m:sub>
                      <m:r>
                        <a:rPr lang="fr-FR" sz="1800" b="1" i="0">
                          <a:latin typeface="Cambria Math"/>
                        </a:rPr>
                        <m:t>𝐝</m:t>
                      </m:r>
                    </m:sub>
                  </m:sSub>
                  <m:r>
                    <a:rPr lang="fr-FR" sz="1800" b="1" i="0">
                      <a:latin typeface="Cambria Math"/>
                    </a:rPr>
                    <m:t>×</m:t>
                  </m:r>
                  <m:sSub>
                    <m:sSubPr>
                      <m:ctrlPr>
                        <a:rPr lang="fr-FR" sz="1800" b="1" i="1">
                          <a:latin typeface="Cambria Math"/>
                        </a:rPr>
                      </m:ctrlPr>
                    </m:sSubPr>
                    <m:e>
                      <m:r>
                        <a:rPr lang="fr-FR" sz="1800" b="1" i="0">
                          <a:latin typeface="Cambria Math"/>
                        </a:rPr>
                        <m:t>𝐪</m:t>
                      </m:r>
                    </m:e>
                    <m:sub>
                      <m:r>
                        <a:rPr lang="fr-FR" sz="1800" b="1" i="0">
                          <a:latin typeface="Cambria Math"/>
                        </a:rPr>
                        <m:t>𝐝𝐲𝐧</m:t>
                      </m:r>
                    </m:sub>
                  </m:sSub>
                  <m:d>
                    <m:dPr>
                      <m:ctrlPr>
                        <a:rPr lang="fr-FR" sz="1800" b="1" i="1">
                          <a:latin typeface="Cambria Math"/>
                        </a:rPr>
                      </m:ctrlPr>
                    </m:dPr>
                    <m:e>
                      <m:sSub>
                        <m:sSubPr>
                          <m:ctrlPr>
                            <a:rPr lang="fr-FR" sz="18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sz="1800" b="1" i="0">
                              <a:latin typeface="Cambria Math"/>
                            </a:rPr>
                            <m:t>𝐳</m:t>
                          </m:r>
                        </m:e>
                        <m:sub>
                          <m:r>
                            <a:rPr lang="fr-FR" sz="1800" b="1" i="0">
                              <a:latin typeface="Cambria Math"/>
                            </a:rPr>
                            <m:t>𝐣</m:t>
                          </m:r>
                        </m:sub>
                      </m:sSub>
                    </m:e>
                  </m:d>
                  <m:r>
                    <a:rPr lang="fr-FR" sz="1800" b="1" i="0" smtClean="0">
                      <a:latin typeface="Cambria Math"/>
                    </a:rPr>
                    <m:t>×</m:t>
                  </m:r>
                  <m:d>
                    <m:dPr>
                      <m:ctrlPr>
                        <a:rPr lang="fr-FR" sz="1800" b="1" i="1" smtClean="0">
                          <a:latin typeface="Cambria Math"/>
                        </a:rPr>
                      </m:ctrlPr>
                    </m:dPr>
                    <m:e>
                      <m:sSub>
                        <m:sSubPr>
                          <m:ctrlPr>
                            <a:rPr lang="fr-FR" sz="18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sz="1800" b="1" i="0">
                              <a:latin typeface="Cambria Math"/>
                            </a:rPr>
                            <m:t>𝐂</m:t>
                          </m:r>
                        </m:e>
                        <m:sub>
                          <m:r>
                            <a:rPr lang="fr-FR" sz="1800" b="1" i="0">
                              <a:latin typeface="Cambria Math"/>
                            </a:rPr>
                            <m:t>𝐩𝐞</m:t>
                          </m:r>
                        </m:sub>
                      </m:sSub>
                      <m:r>
                        <a:rPr lang="fr-FR" sz="1800" b="1" i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fr-FR" sz="18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sz="1800" b="1" i="0">
                              <a:latin typeface="Cambria Math"/>
                            </a:rPr>
                            <m:t>𝐂</m:t>
                          </m:r>
                        </m:e>
                        <m:sub>
                          <m:r>
                            <a:rPr lang="fr-FR" sz="1800" b="1" i="0">
                              <a:latin typeface="Cambria Math"/>
                            </a:rPr>
                            <m:t>𝐩𝐢</m:t>
                          </m:r>
                        </m:sub>
                      </m:sSub>
                    </m:e>
                  </m:d>
                </m:oMath>
              </a14:m>
              <a:endParaRPr lang="fr-FR" sz="1800" b="1" i="0" dirty="0">
                <a:latin typeface="Righteous"/>
              </a:endParaRPr>
            </a:p>
          </dgm:t>
        </dgm:pt>
      </mc:Choice>
      <mc:Fallback xmlns="">
        <dgm:pt modelId="{B66EA6A1-E1D4-4BF8-B745-63612B9E0378}">
          <dgm:prSet phldrT="[Texte]" custT="1"/>
          <dgm:spPr/>
          <dgm:t>
            <a:bodyPr/>
            <a:lstStyle/>
            <a:p>
              <a:r>
                <a:rPr lang="fr-FR" sz="1800" b="1" i="0" dirty="0">
                  <a:latin typeface="Righteous"/>
                </a:rPr>
                <a:t>La pression due au vent</a:t>
              </a:r>
            </a:p>
            <a:p>
              <a:r>
                <a:rPr lang="fr-FR" sz="1800" b="1" i="0" dirty="0">
                  <a:latin typeface="Righteous"/>
                </a:rPr>
                <a:t> </a:t>
              </a:r>
              <a:r>
                <a:rPr lang="fr-FR" sz="1800" b="1" i="0">
                  <a:latin typeface="Cambria Math"/>
                </a:rPr>
                <a:t>𝐪</a:t>
              </a:r>
              <a:r>
                <a:rPr lang="fr-FR" sz="1800" b="1" i="0">
                  <a:latin typeface="Cambria Math" panose="02040503050406030204" pitchFamily="18" charset="0"/>
                </a:rPr>
                <a:t>_</a:t>
              </a:r>
              <a:r>
                <a:rPr lang="fr-FR" sz="1800" b="1" i="0">
                  <a:latin typeface="Cambria Math"/>
                </a:rPr>
                <a:t>𝐣=𝐂</a:t>
              </a:r>
              <a:r>
                <a:rPr lang="fr-FR" sz="1800" b="1" i="0">
                  <a:latin typeface="Cambria Math" panose="02040503050406030204" pitchFamily="18" charset="0"/>
                </a:rPr>
                <a:t>_</a:t>
              </a:r>
              <a:r>
                <a:rPr lang="fr-FR" sz="1800" b="1" i="0">
                  <a:latin typeface="Cambria Math"/>
                </a:rPr>
                <a:t>𝐝×𝐪</a:t>
              </a:r>
              <a:r>
                <a:rPr lang="fr-FR" sz="1800" b="1" i="0">
                  <a:latin typeface="Cambria Math" panose="02040503050406030204" pitchFamily="18" charset="0"/>
                </a:rPr>
                <a:t>_</a:t>
              </a:r>
              <a:r>
                <a:rPr lang="fr-FR" sz="1800" b="1" i="0">
                  <a:latin typeface="Cambria Math"/>
                </a:rPr>
                <a:t>𝐝𝐲𝐧</a:t>
              </a:r>
              <a:r>
                <a:rPr lang="fr-FR" sz="1800" b="1" i="0">
                  <a:latin typeface="Cambria Math" panose="02040503050406030204" pitchFamily="18" charset="0"/>
                </a:rPr>
                <a:t> (</a:t>
              </a:r>
              <a:r>
                <a:rPr lang="fr-FR" sz="1800" b="1" i="0">
                  <a:latin typeface="Cambria Math"/>
                </a:rPr>
                <a:t>𝐳</a:t>
              </a:r>
              <a:r>
                <a:rPr lang="fr-FR" sz="1800" b="1" i="0">
                  <a:latin typeface="Cambria Math" panose="02040503050406030204" pitchFamily="18" charset="0"/>
                </a:rPr>
                <a:t>_</a:t>
              </a:r>
              <a:r>
                <a:rPr lang="fr-FR" sz="1800" b="1" i="0">
                  <a:latin typeface="Cambria Math"/>
                </a:rPr>
                <a:t>𝐣</a:t>
              </a:r>
              <a:r>
                <a:rPr lang="fr-FR" sz="1800" b="1" i="0">
                  <a:latin typeface="Cambria Math" panose="02040503050406030204" pitchFamily="18" charset="0"/>
                </a:rPr>
                <a:t> )</a:t>
              </a:r>
              <a:r>
                <a:rPr lang="fr-FR" sz="1800" b="1" i="0">
                  <a:latin typeface="Cambria Math"/>
                </a:rPr>
                <a:t>×</a:t>
              </a:r>
              <a:r>
                <a:rPr lang="fr-FR" sz="1800" b="1" i="0">
                  <a:latin typeface="Cambria Math" panose="02040503050406030204" pitchFamily="18" charset="0"/>
                </a:rPr>
                <a:t>(</a:t>
              </a:r>
              <a:r>
                <a:rPr lang="fr-FR" sz="1800" b="1" i="0">
                  <a:latin typeface="Cambria Math"/>
                </a:rPr>
                <a:t>𝐂</a:t>
              </a:r>
              <a:r>
                <a:rPr lang="fr-FR" sz="1800" b="1" i="0">
                  <a:latin typeface="Cambria Math" panose="02040503050406030204" pitchFamily="18" charset="0"/>
                </a:rPr>
                <a:t>_</a:t>
              </a:r>
              <a:r>
                <a:rPr lang="fr-FR" sz="1800" b="1" i="0">
                  <a:latin typeface="Cambria Math"/>
                </a:rPr>
                <a:t>𝐩𝐞−𝐂</a:t>
              </a:r>
              <a:r>
                <a:rPr lang="fr-FR" sz="1800" b="1" i="0">
                  <a:latin typeface="Cambria Math" panose="02040503050406030204" pitchFamily="18" charset="0"/>
                </a:rPr>
                <a:t>_</a:t>
              </a:r>
              <a:r>
                <a:rPr lang="fr-FR" sz="1800" b="1" i="0">
                  <a:latin typeface="Cambria Math"/>
                </a:rPr>
                <a:t>𝐩𝐢</a:t>
              </a:r>
              <a:r>
                <a:rPr lang="fr-FR" sz="1800" b="1" i="0">
                  <a:latin typeface="Cambria Math" panose="02040503050406030204" pitchFamily="18" charset="0"/>
                </a:rPr>
                <a:t> )</a:t>
              </a:r>
              <a:endParaRPr lang="fr-FR" sz="1800" b="1" i="0" dirty="0">
                <a:latin typeface="Righteous"/>
              </a:endParaRPr>
            </a:p>
          </dgm:t>
        </dgm:pt>
      </mc:Fallback>
    </mc:AlternateContent>
    <dgm:pt modelId="{7A943934-F1F4-4CB0-90F0-4F3048824CD5}" type="parTrans" cxnId="{1830B237-013F-4D28-A5C0-4472C36979CE}">
      <dgm:prSet/>
      <dgm:spPr/>
      <dgm:t>
        <a:bodyPr/>
        <a:lstStyle/>
        <a:p>
          <a:endParaRPr lang="fr-FR"/>
        </a:p>
      </dgm:t>
    </dgm:pt>
    <dgm:pt modelId="{1FA4C8E1-5D04-4A0B-A217-AE437D2D8D4C}" type="sibTrans" cxnId="{1830B237-013F-4D28-A5C0-4472C36979CE}">
      <dgm:prSet custT="1"/>
      <dgm:spPr/>
      <dgm:t>
        <a:bodyPr/>
        <a:lstStyle/>
        <a:p>
          <a:endParaRPr lang="fr-FR"/>
        </a:p>
      </dgm:t>
    </dgm:pt>
    <mc:AlternateContent xmlns:mc="http://schemas.openxmlformats.org/markup-compatibility/2006" xmlns:a14="http://schemas.microsoft.com/office/drawing/2010/main">
      <mc:Choice Requires="a14">
        <dgm:pt modelId="{D0507E3D-A1BC-425B-8641-90BC29D8A2C0}" type="asst">
          <dgm:prSet phldrT="[Texte]" custT="1"/>
          <dgm:spPr/>
          <dgm:t>
            <a:bodyPr/>
            <a:lstStyle/>
            <a:p>
              <a:pPr rtl="0"/>
              <a14:m>
                <m:oMath xmlns:m="http://schemas.openxmlformats.org/officeDocument/2006/math">
                  <m:sSub>
                    <m:sSubPr>
                      <m:ctrlPr>
                        <a:rPr lang="fr-FR" sz="1800" b="1" i="1" smtClean="0">
                          <a:latin typeface="Cambria Math"/>
                        </a:rPr>
                      </m:ctrlPr>
                    </m:sSubPr>
                    <m:e>
                      <m:r>
                        <a:rPr lang="fr-FR" sz="1800" b="1" i="0">
                          <a:latin typeface="Cambria Math"/>
                        </a:rPr>
                        <m:t>𝐂</m:t>
                      </m:r>
                    </m:e>
                    <m:sub>
                      <m:r>
                        <a:rPr lang="fr-FR" sz="1800" b="1" i="0">
                          <a:latin typeface="Cambria Math"/>
                        </a:rPr>
                        <m:t>𝐝</m:t>
                      </m:r>
                    </m:sub>
                  </m:sSub>
                </m:oMath>
              </a14:m>
              <a:r>
                <a:rPr lang="fr-FR" sz="1800" dirty="0">
                  <a:latin typeface="Righteous"/>
                </a:rPr>
                <a:t> : Le coefficient dynamique.</a:t>
              </a:r>
            </a:p>
          </dgm:t>
        </dgm:pt>
      </mc:Choice>
      <mc:Fallback xmlns="">
        <dgm:pt modelId="{D0507E3D-A1BC-425B-8641-90BC29D8A2C0}" type="asst">
          <dgm:prSet phldrT="[Texte]" custT="1"/>
          <dgm:spPr/>
          <dgm:t>
            <a:bodyPr/>
            <a:lstStyle/>
            <a:p>
              <a:pPr rtl="0"/>
              <a:r>
                <a:rPr lang="fr-FR" sz="1800" b="1" i="0">
                  <a:latin typeface="Cambria Math"/>
                </a:rPr>
                <a:t>𝐂</a:t>
              </a:r>
              <a:r>
                <a:rPr lang="fr-FR" sz="1800" b="1" i="0">
                  <a:latin typeface="Cambria Math" panose="02040503050406030204" pitchFamily="18" charset="0"/>
                </a:rPr>
                <a:t>_</a:t>
              </a:r>
              <a:r>
                <a:rPr lang="fr-FR" sz="1800" b="1" i="0">
                  <a:latin typeface="Cambria Math"/>
                </a:rPr>
                <a:t>𝐝</a:t>
              </a:r>
              <a:r>
                <a:rPr lang="fr-FR" sz="1800" dirty="0">
                  <a:latin typeface="Righteous"/>
                </a:rPr>
                <a:t> : Le coefficient dynamique.</a:t>
              </a:r>
            </a:p>
          </dgm:t>
        </dgm:pt>
      </mc:Fallback>
    </mc:AlternateContent>
    <dgm:pt modelId="{2082FF55-30C3-430F-BD88-E96CD8C34905}" type="parTrans" cxnId="{2A361DAA-8854-40F7-B73F-882214E27D5E}">
      <dgm:prSet/>
      <dgm:spPr/>
      <dgm:t>
        <a:bodyPr/>
        <a:lstStyle/>
        <a:p>
          <a:endParaRPr lang="fr-FR"/>
        </a:p>
      </dgm:t>
    </dgm:pt>
    <dgm:pt modelId="{2372660E-A129-4FC9-A78E-4E466149C0F0}" type="sibTrans" cxnId="{2A361DAA-8854-40F7-B73F-882214E27D5E}">
      <dgm:prSet/>
      <dgm:spPr/>
      <dgm:t>
        <a:bodyPr/>
        <a:lstStyle/>
        <a:p>
          <a:endParaRPr lang="fr-FR"/>
        </a:p>
      </dgm:t>
    </dgm:pt>
    <mc:AlternateContent xmlns:mc="http://schemas.openxmlformats.org/markup-compatibility/2006" xmlns:a14="http://schemas.microsoft.com/office/drawing/2010/main">
      <mc:Choice Requires="a14">
        <dgm:pt modelId="{08660F7A-BB62-429A-8F97-54B2B778B808}">
          <dgm:prSet custT="1"/>
          <dgm:spPr/>
          <dgm:t>
            <a:bodyPr/>
            <a:lstStyle/>
            <a:p>
              <a:pPr algn="ctr"/>
              <a14:m>
                <m:oMath xmlns:m="http://schemas.openxmlformats.org/officeDocument/2006/math">
                  <m:sSub>
                    <m:sSubPr>
                      <m:ctrlPr>
                        <a:rPr lang="fr-FR" sz="1800" i="1" smtClean="0">
                          <a:latin typeface="Cambria Math"/>
                        </a:rPr>
                      </m:ctrlPr>
                    </m:sSubPr>
                    <m:e>
                      <m:r>
                        <m:rPr>
                          <m:sty m:val="p"/>
                        </m:rPr>
                        <a:rPr lang="fr-FR" sz="1800">
                          <a:latin typeface="Cambria Math"/>
                        </a:rPr>
                        <m:t>q</m:t>
                      </m:r>
                    </m:e>
                    <m:sub>
                      <m:r>
                        <m:rPr>
                          <m:sty m:val="p"/>
                        </m:rPr>
                        <a:rPr lang="fr-FR" sz="1800">
                          <a:latin typeface="Cambria Math"/>
                        </a:rPr>
                        <m:t>dyn</m:t>
                      </m:r>
                    </m:sub>
                  </m:sSub>
                </m:oMath>
              </a14:m>
              <a:r>
                <a:rPr lang="fr-FR" sz="1800" dirty="0">
                  <a:latin typeface="Righteous"/>
                </a:rPr>
                <a:t> : La pression dynamique du vent </a:t>
              </a:r>
            </a:p>
            <a:p>
              <a:pPr algn="ctr"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sSub>
                      <m:sSubPr>
                        <m:ctrlPr>
                          <a:rPr lang="fr-FR" sz="180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sz="1800">
                            <a:latin typeface="Cambria Math"/>
                          </a:rPr>
                          <m:t>q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sz="1800">
                            <a:latin typeface="Cambria Math"/>
                          </a:rPr>
                          <m:t>dyn</m:t>
                        </m:r>
                      </m:sub>
                    </m:sSub>
                    <m:d>
                      <m:dPr>
                        <m:ctrlPr>
                          <a:rPr lang="fr-FR" sz="18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1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fr-FR" sz="1800">
                                <a:latin typeface="Cambria Math"/>
                              </a:rPr>
                              <m:t>Z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fr-FR" sz="1800">
                                <a:latin typeface="Cambria Math"/>
                              </a:rPr>
                              <m:t>e</m:t>
                            </m:r>
                          </m:sub>
                        </m:sSub>
                      </m:e>
                    </m:d>
                    <m:r>
                      <a:rPr lang="fr-FR" sz="180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fr-FR" sz="18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sz="1800">
                            <a:latin typeface="Cambria Math"/>
                          </a:rPr>
                          <m:t>q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sz="1800">
                            <a:latin typeface="Cambria Math"/>
                          </a:rPr>
                          <m:t>r</m:t>
                        </m:r>
                        <m:r>
                          <a:rPr lang="fr-FR" sz="1800">
                            <a:latin typeface="Cambria Math"/>
                          </a:rPr>
                          <m:t>é</m:t>
                        </m:r>
                        <m:r>
                          <m:rPr>
                            <m:sty m:val="p"/>
                          </m:rPr>
                          <a:rPr lang="fr-FR" sz="1800">
                            <a:latin typeface="Cambria Math"/>
                          </a:rPr>
                          <m:t>f</m:t>
                        </m:r>
                      </m:sub>
                    </m:sSub>
                    <m:r>
                      <a:rPr lang="fr-FR" sz="1800">
                        <a:latin typeface="Cambria Math"/>
                      </a:rPr>
                      <m:t>×</m:t>
                    </m:r>
                    <m:sSub>
                      <m:sSubPr>
                        <m:ctrlPr>
                          <a:rPr lang="fr-FR" sz="18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sz="1800">
                            <a:latin typeface="Cambria Math"/>
                          </a:rPr>
                          <m:t>C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sz="1800">
                            <a:latin typeface="Cambria Math"/>
                          </a:rPr>
                          <m:t>e</m:t>
                        </m:r>
                      </m:sub>
                    </m:sSub>
                    <m:d>
                      <m:dPr>
                        <m:ctrlPr>
                          <a:rPr lang="fr-FR" sz="18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1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fr-FR" sz="1800">
                                <a:latin typeface="Cambria Math"/>
                              </a:rPr>
                              <m:t>Z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fr-FR" sz="1800">
                                <a:latin typeface="Cambria Math"/>
                              </a:rPr>
                              <m:t>e</m:t>
                            </m:r>
                          </m:sub>
                        </m:sSub>
                      </m:e>
                    </m:d>
                  </m:oMath>
                </m:oMathPara>
              </a14:m>
              <a:endParaRPr lang="fr-FR" sz="1800" dirty="0">
                <a:latin typeface="Righteous"/>
              </a:endParaRPr>
            </a:p>
          </dgm:t>
        </dgm:pt>
      </mc:Choice>
      <mc:Fallback xmlns="">
        <dgm:pt modelId="{08660F7A-BB62-429A-8F97-54B2B778B808}">
          <dgm:prSet custT="1"/>
          <dgm:spPr/>
          <dgm:t>
            <a:bodyPr/>
            <a:lstStyle/>
            <a:p>
              <a:pPr algn="ctr"/>
              <a:r>
                <a:rPr lang="fr-FR" sz="1800" i="0">
                  <a:latin typeface="Cambria Math"/>
                </a:rPr>
                <a:t>q</a:t>
              </a:r>
              <a:r>
                <a:rPr lang="fr-FR" sz="1800" i="0">
                  <a:latin typeface="Cambria Math" panose="02040503050406030204" pitchFamily="18" charset="0"/>
                </a:rPr>
                <a:t>_</a:t>
              </a:r>
              <a:r>
                <a:rPr lang="fr-FR" sz="1800" i="0">
                  <a:latin typeface="Cambria Math"/>
                </a:rPr>
                <a:t>dyn</a:t>
              </a:r>
              <a:r>
                <a:rPr lang="fr-FR" sz="1800" dirty="0">
                  <a:latin typeface="Righteous"/>
                </a:rPr>
                <a:t> : La pression dynamique du vent </a:t>
              </a:r>
            </a:p>
            <a:p>
              <a:pPr algn="ctr"/>
              <a:r>
                <a:rPr lang="fr-FR" sz="1800" i="0">
                  <a:latin typeface="Cambria Math"/>
                </a:rPr>
                <a:t>q</a:t>
              </a:r>
              <a:r>
                <a:rPr lang="fr-FR" sz="1800" i="0">
                  <a:latin typeface="Cambria Math" panose="02040503050406030204" pitchFamily="18" charset="0"/>
                </a:rPr>
                <a:t>_</a:t>
              </a:r>
              <a:r>
                <a:rPr lang="fr-FR" sz="1800" i="0">
                  <a:latin typeface="Cambria Math"/>
                </a:rPr>
                <a:t>dyn</a:t>
              </a:r>
              <a:r>
                <a:rPr lang="fr-FR" sz="1800" i="0">
                  <a:latin typeface="Cambria Math" panose="02040503050406030204" pitchFamily="18" charset="0"/>
                </a:rPr>
                <a:t> (</a:t>
              </a:r>
              <a:r>
                <a:rPr lang="fr-FR" sz="1800" i="0">
                  <a:latin typeface="Cambria Math"/>
                </a:rPr>
                <a:t>Z</a:t>
              </a:r>
              <a:r>
                <a:rPr lang="fr-FR" sz="1800" i="0">
                  <a:latin typeface="Cambria Math" panose="02040503050406030204" pitchFamily="18" charset="0"/>
                </a:rPr>
                <a:t>_</a:t>
              </a:r>
              <a:r>
                <a:rPr lang="fr-FR" sz="1800" i="0">
                  <a:latin typeface="Cambria Math"/>
                </a:rPr>
                <a:t>e</a:t>
              </a:r>
              <a:r>
                <a:rPr lang="fr-FR" sz="1800" i="0">
                  <a:latin typeface="Cambria Math" panose="02040503050406030204" pitchFamily="18" charset="0"/>
                </a:rPr>
                <a:t> )</a:t>
              </a:r>
              <a:r>
                <a:rPr lang="fr-FR" sz="1800" i="0">
                  <a:latin typeface="Cambria Math"/>
                </a:rPr>
                <a:t>=q</a:t>
              </a:r>
              <a:r>
                <a:rPr lang="fr-FR" sz="1800" i="0">
                  <a:latin typeface="Cambria Math" panose="02040503050406030204" pitchFamily="18" charset="0"/>
                </a:rPr>
                <a:t>_</a:t>
              </a:r>
              <a:r>
                <a:rPr lang="fr-FR" sz="1800" i="0">
                  <a:latin typeface="Cambria Math"/>
                </a:rPr>
                <a:t>réf×C</a:t>
              </a:r>
              <a:r>
                <a:rPr lang="fr-FR" sz="1800" i="0">
                  <a:latin typeface="Cambria Math" panose="02040503050406030204" pitchFamily="18" charset="0"/>
                </a:rPr>
                <a:t>_</a:t>
              </a:r>
              <a:r>
                <a:rPr lang="fr-FR" sz="1800" i="0">
                  <a:latin typeface="Cambria Math"/>
                </a:rPr>
                <a:t>e</a:t>
              </a:r>
              <a:r>
                <a:rPr lang="fr-FR" sz="1800" i="0">
                  <a:latin typeface="Cambria Math" panose="02040503050406030204" pitchFamily="18" charset="0"/>
                </a:rPr>
                <a:t> (</a:t>
              </a:r>
              <a:r>
                <a:rPr lang="fr-FR" sz="1800" i="0">
                  <a:latin typeface="Cambria Math"/>
                </a:rPr>
                <a:t>Z</a:t>
              </a:r>
              <a:r>
                <a:rPr lang="fr-FR" sz="1800" i="0">
                  <a:latin typeface="Cambria Math" panose="02040503050406030204" pitchFamily="18" charset="0"/>
                </a:rPr>
                <a:t>_</a:t>
              </a:r>
              <a:r>
                <a:rPr lang="fr-FR" sz="1800" i="0">
                  <a:latin typeface="Cambria Math"/>
                </a:rPr>
                <a:t>e</a:t>
              </a:r>
              <a:r>
                <a:rPr lang="fr-FR" sz="1800" i="0">
                  <a:latin typeface="Cambria Math" panose="02040503050406030204" pitchFamily="18" charset="0"/>
                </a:rPr>
                <a:t> )</a:t>
              </a:r>
              <a:endParaRPr lang="fr-FR" sz="1800" dirty="0">
                <a:latin typeface="Righteous"/>
              </a:endParaRPr>
            </a:p>
          </dgm:t>
        </dgm:pt>
      </mc:Fallback>
    </mc:AlternateContent>
    <dgm:pt modelId="{BC59EF13-402D-4A04-AFC2-540E56192CDB}" type="parTrans" cxnId="{63D65BBC-63C0-4363-A453-BF698982230D}">
      <dgm:prSet/>
      <dgm:spPr/>
      <dgm:t>
        <a:bodyPr/>
        <a:lstStyle/>
        <a:p>
          <a:endParaRPr lang="fr-FR"/>
        </a:p>
      </dgm:t>
    </dgm:pt>
    <dgm:pt modelId="{436D77C8-86AD-4B8A-85A2-A8744887E09C}" type="sibTrans" cxnId="{63D65BBC-63C0-4363-A453-BF698982230D}">
      <dgm:prSet/>
      <dgm:spPr/>
      <dgm:t>
        <a:bodyPr/>
        <a:lstStyle/>
        <a:p>
          <a:endParaRPr lang="fr-FR"/>
        </a:p>
      </dgm:t>
    </dgm:pt>
    <mc:AlternateContent xmlns:mc="http://schemas.openxmlformats.org/markup-compatibility/2006" xmlns:a14="http://schemas.microsoft.com/office/drawing/2010/main">
      <mc:Choice Requires="a14">
        <dgm:pt modelId="{00E26DD1-F5DB-49D4-8BF5-542C10A3B441}">
          <dgm:prSet custT="1"/>
          <dgm:spPr/>
          <dgm:t>
            <a:bodyPr/>
            <a:lstStyle/>
            <a:p>
              <a14:m>
                <m:oMath xmlns:m="http://schemas.openxmlformats.org/officeDocument/2006/math">
                  <m:sSub>
                    <m:sSubPr>
                      <m:ctrlPr>
                        <a:rPr lang="fr-FR" sz="1800" b="1" i="1" smtClean="0">
                          <a:latin typeface="Cambria Math"/>
                        </a:rPr>
                      </m:ctrlPr>
                    </m:sSubPr>
                    <m:e>
                      <m:r>
                        <a:rPr lang="fr-FR" sz="1800" b="1" i="0">
                          <a:latin typeface="Cambria Math"/>
                        </a:rPr>
                        <m:t>𝐂</m:t>
                      </m:r>
                    </m:e>
                    <m:sub>
                      <m:r>
                        <a:rPr lang="fr-FR" sz="1800" b="1" i="0">
                          <a:latin typeface="Cambria Math"/>
                        </a:rPr>
                        <m:t>𝐩𝐞</m:t>
                      </m:r>
                    </m:sub>
                  </m:sSub>
                </m:oMath>
              </a14:m>
              <a:r>
                <a:rPr lang="fr-FR" sz="1800" dirty="0">
                  <a:latin typeface="Righteous"/>
                </a:rPr>
                <a:t> : Le coefficient pression extérieure.</a:t>
              </a:r>
            </a:p>
          </dgm:t>
        </dgm:pt>
      </mc:Choice>
      <mc:Fallback xmlns="">
        <dgm:pt modelId="{00E26DD1-F5DB-49D4-8BF5-542C10A3B441}">
          <dgm:prSet custT="1"/>
          <dgm:spPr/>
          <dgm:t>
            <a:bodyPr/>
            <a:lstStyle/>
            <a:p>
              <a:r>
                <a:rPr lang="fr-FR" sz="1800" b="1" i="0">
                  <a:latin typeface="Cambria Math"/>
                </a:rPr>
                <a:t>𝐂</a:t>
              </a:r>
              <a:r>
                <a:rPr lang="fr-FR" sz="1800" b="1" i="0">
                  <a:latin typeface="Cambria Math" panose="02040503050406030204" pitchFamily="18" charset="0"/>
                </a:rPr>
                <a:t>_</a:t>
              </a:r>
              <a:r>
                <a:rPr lang="fr-FR" sz="1800" b="1" i="0">
                  <a:latin typeface="Cambria Math"/>
                </a:rPr>
                <a:t>𝐩𝐞</a:t>
              </a:r>
              <a:r>
                <a:rPr lang="fr-FR" sz="1800" dirty="0">
                  <a:latin typeface="Righteous"/>
                </a:rPr>
                <a:t> : Le coefficient pression extérieure.</a:t>
              </a:r>
            </a:p>
          </dgm:t>
        </dgm:pt>
      </mc:Fallback>
    </mc:AlternateContent>
    <dgm:pt modelId="{5F2CD6E0-1991-4E1A-A94C-29D1C63B3B92}" type="parTrans" cxnId="{28BA2D57-6755-47E8-ABC1-620F43997317}">
      <dgm:prSet/>
      <dgm:spPr/>
      <dgm:t>
        <a:bodyPr/>
        <a:lstStyle/>
        <a:p>
          <a:endParaRPr lang="fr-FR"/>
        </a:p>
      </dgm:t>
    </dgm:pt>
    <dgm:pt modelId="{B2B0F7FB-297B-4D92-A1B2-F4C390E3C87E}" type="sibTrans" cxnId="{28BA2D57-6755-47E8-ABC1-620F43997317}">
      <dgm:prSet/>
      <dgm:spPr/>
      <dgm:t>
        <a:bodyPr/>
        <a:lstStyle/>
        <a:p>
          <a:endParaRPr lang="fr-FR"/>
        </a:p>
      </dgm:t>
    </dgm:pt>
    <mc:AlternateContent xmlns:mc="http://schemas.openxmlformats.org/markup-compatibility/2006" xmlns:a14="http://schemas.microsoft.com/office/drawing/2010/main">
      <mc:Choice Requires="a14">
        <dgm:pt modelId="{C0B3A037-070B-4402-A9AD-4172F69B2CFA}">
          <dgm:prSet custT="1"/>
          <dgm:spPr/>
          <dgm:t>
            <a:bodyPr/>
            <a:lstStyle/>
            <a:p>
              <a14:m>
                <m:oMath xmlns:m="http://schemas.openxmlformats.org/officeDocument/2006/math">
                  <m:sSub>
                    <m:sSubPr>
                      <m:ctrlPr>
                        <a:rPr lang="fr-FR" sz="1800" b="1" i="1" smtClean="0">
                          <a:latin typeface="Cambria Math"/>
                        </a:rPr>
                      </m:ctrlPr>
                    </m:sSubPr>
                    <m:e>
                      <m:r>
                        <a:rPr lang="fr-FR" sz="1800" b="1" i="0">
                          <a:latin typeface="Cambria Math"/>
                        </a:rPr>
                        <m:t>𝐂</m:t>
                      </m:r>
                    </m:e>
                    <m:sub>
                      <m:r>
                        <a:rPr lang="fr-FR" sz="1800" b="1" i="0">
                          <a:latin typeface="Cambria Math"/>
                        </a:rPr>
                        <m:t>𝐩𝐢</m:t>
                      </m:r>
                    </m:sub>
                  </m:sSub>
                </m:oMath>
              </a14:m>
              <a:r>
                <a:rPr lang="fr-FR" sz="1800" dirty="0">
                  <a:latin typeface="Righteous"/>
                </a:rPr>
                <a:t> : Le coefficient de pression intérieure.</a:t>
              </a:r>
            </a:p>
          </dgm:t>
        </dgm:pt>
      </mc:Choice>
      <mc:Fallback xmlns="">
        <dgm:pt modelId="{C0B3A037-070B-4402-A9AD-4172F69B2CFA}">
          <dgm:prSet custT="1"/>
          <dgm:spPr/>
          <dgm:t>
            <a:bodyPr/>
            <a:lstStyle/>
            <a:p>
              <a:r>
                <a:rPr lang="fr-FR" sz="1800" b="1" i="0">
                  <a:latin typeface="Cambria Math"/>
                </a:rPr>
                <a:t>𝐂</a:t>
              </a:r>
              <a:r>
                <a:rPr lang="fr-FR" sz="1800" b="1" i="0">
                  <a:latin typeface="Cambria Math" panose="02040503050406030204" pitchFamily="18" charset="0"/>
                </a:rPr>
                <a:t>_</a:t>
              </a:r>
              <a:r>
                <a:rPr lang="fr-FR" sz="1800" b="1" i="0">
                  <a:latin typeface="Cambria Math"/>
                </a:rPr>
                <a:t>𝐩𝐢</a:t>
              </a:r>
              <a:r>
                <a:rPr lang="fr-FR" sz="1800" dirty="0">
                  <a:latin typeface="Righteous"/>
                </a:rPr>
                <a:t> : Le coefficient de pression intérieure.</a:t>
              </a:r>
            </a:p>
          </dgm:t>
        </dgm:pt>
      </mc:Fallback>
    </mc:AlternateContent>
    <dgm:pt modelId="{74B528D1-0503-4207-8853-F434A4373BFD}" type="parTrans" cxnId="{7A5CAA14-0FC2-43E3-85E8-17451B9C0EFE}">
      <dgm:prSet/>
      <dgm:spPr/>
      <dgm:t>
        <a:bodyPr/>
        <a:lstStyle/>
        <a:p>
          <a:endParaRPr lang="fr-FR"/>
        </a:p>
      </dgm:t>
    </dgm:pt>
    <dgm:pt modelId="{8404C8F1-63B0-4FCF-A1F0-9952DCF32B05}" type="sibTrans" cxnId="{7A5CAA14-0FC2-43E3-85E8-17451B9C0EFE}">
      <dgm:prSet/>
      <dgm:spPr/>
      <dgm:t>
        <a:bodyPr/>
        <a:lstStyle/>
        <a:p>
          <a:endParaRPr lang="fr-FR"/>
        </a:p>
      </dgm:t>
    </dgm:pt>
    <mc:AlternateContent xmlns:mc="http://schemas.openxmlformats.org/markup-compatibility/2006" xmlns:a14="http://schemas.microsoft.com/office/drawing/2010/main">
      <mc:Choice Requires="a14">
        <dgm:pt modelId="{9E374F29-AD4F-4426-9452-A29488328C87}">
          <dgm:prSet custT="1"/>
          <dgm:spPr/>
          <dgm:t>
            <a:bodyPr/>
            <a:lstStyle/>
            <a:p>
              <a14:m>
                <m:oMath xmlns:m="http://schemas.openxmlformats.org/officeDocument/2006/math">
                  <m:sSub>
                    <m:sSubPr>
                      <m:ctrlPr>
                        <a:rPr lang="fr-FR" sz="1800" i="1" smtClean="0">
                          <a:latin typeface="Cambria Math"/>
                        </a:rPr>
                      </m:ctrlPr>
                    </m:sSubPr>
                    <m:e>
                      <m:r>
                        <m:rPr>
                          <m:sty m:val="p"/>
                        </m:rPr>
                        <a:rPr lang="fr-FR" sz="1800">
                          <a:latin typeface="Cambria Math"/>
                        </a:rPr>
                        <m:t>q</m:t>
                      </m:r>
                    </m:e>
                    <m:sub>
                      <m:r>
                        <m:rPr>
                          <m:sty m:val="p"/>
                        </m:rPr>
                        <a:rPr lang="fr-FR" sz="1800">
                          <a:latin typeface="Cambria Math"/>
                        </a:rPr>
                        <m:t>r</m:t>
                      </m:r>
                      <m:r>
                        <a:rPr lang="fr-FR" sz="1800">
                          <a:latin typeface="Cambria Math"/>
                        </a:rPr>
                        <m:t>é</m:t>
                      </m:r>
                      <m:r>
                        <m:rPr>
                          <m:sty m:val="p"/>
                        </m:rPr>
                        <a:rPr lang="fr-FR" sz="1800">
                          <a:latin typeface="Cambria Math"/>
                        </a:rPr>
                        <m:t>f</m:t>
                      </m:r>
                    </m:sub>
                  </m:sSub>
                </m:oMath>
              </a14:m>
              <a:r>
                <a:rPr lang="fr-FR" sz="1800" dirty="0">
                  <a:latin typeface="Righteous"/>
                </a:rPr>
                <a:t>= 43.5 daN/m²</a:t>
              </a:r>
            </a:p>
          </dgm:t>
        </dgm:pt>
      </mc:Choice>
      <mc:Fallback xmlns="">
        <dgm:pt modelId="{9E374F29-AD4F-4426-9452-A29488328C87}">
          <dgm:prSet custT="1"/>
          <dgm:spPr/>
          <dgm:t>
            <a:bodyPr/>
            <a:lstStyle/>
            <a:p>
              <a:r>
                <a:rPr lang="fr-FR" sz="1800" i="0">
                  <a:latin typeface="Cambria Math"/>
                </a:rPr>
                <a:t>q</a:t>
              </a:r>
              <a:r>
                <a:rPr lang="fr-FR" sz="1800" i="0">
                  <a:latin typeface="Cambria Math" panose="02040503050406030204" pitchFamily="18" charset="0"/>
                </a:rPr>
                <a:t>_</a:t>
              </a:r>
              <a:r>
                <a:rPr lang="fr-FR" sz="1800" i="0">
                  <a:latin typeface="Cambria Math"/>
                </a:rPr>
                <a:t>réf</a:t>
              </a:r>
              <a:r>
                <a:rPr lang="fr-FR" sz="1800" dirty="0">
                  <a:latin typeface="Righteous"/>
                </a:rPr>
                <a:t>= 43.5 daN/m²</a:t>
              </a:r>
            </a:p>
          </dgm:t>
        </dgm:pt>
      </mc:Fallback>
    </mc:AlternateContent>
    <dgm:pt modelId="{D76DF615-0531-4461-9178-DDE3BC2BE9A9}" type="parTrans" cxnId="{99548BDD-6BCD-43E1-BF84-6FB87839C981}">
      <dgm:prSet/>
      <dgm:spPr/>
      <dgm:t>
        <a:bodyPr/>
        <a:lstStyle/>
        <a:p>
          <a:endParaRPr lang="fr-FR"/>
        </a:p>
      </dgm:t>
    </dgm:pt>
    <dgm:pt modelId="{59977E3A-2BE4-4C71-94FC-98B2D04A670A}" type="sibTrans" cxnId="{99548BDD-6BCD-43E1-BF84-6FB87839C981}">
      <dgm:prSet/>
      <dgm:spPr/>
      <dgm:t>
        <a:bodyPr/>
        <a:lstStyle/>
        <a:p>
          <a:endParaRPr lang="fr-FR"/>
        </a:p>
      </dgm:t>
    </dgm:pt>
    <mc:AlternateContent xmlns:mc="http://schemas.openxmlformats.org/markup-compatibility/2006" xmlns:a14="http://schemas.microsoft.com/office/drawing/2010/main">
      <mc:Choice Requires="a14">
        <dgm:pt modelId="{04357F8E-8930-4A65-AF28-07277685853A}">
          <dgm:prSet custT="1"/>
          <dgm:spPr/>
          <dgm:t>
            <a:bodyPr/>
            <a:lstStyle/>
            <a:p>
              <a:r>
                <a:rPr lang="fr-FR" sz="1800" b="1" i="0" dirty="0">
                  <a:latin typeface="Righteous"/>
                </a:rPr>
                <a:t>Coefficient d’exposition (𝑪𝒆)</a:t>
              </a:r>
            </a:p>
            <a:p>
              <a14:m>
                <m:oMath xmlns:m="http://schemas.openxmlformats.org/officeDocument/2006/math">
                  <m:sSub>
                    <m:sSubPr>
                      <m:ctrlPr>
                        <a:rPr lang="fr-FR" sz="1800" i="1" smtClean="0">
                          <a:latin typeface="Cambria Math"/>
                        </a:rPr>
                      </m:ctrlPr>
                    </m:sSubPr>
                    <m:e>
                      <m:r>
                        <m:rPr>
                          <m:sty m:val="p"/>
                        </m:rPr>
                        <a:rPr lang="fr-FR" sz="1800" i="0">
                          <a:latin typeface="Cambria Math"/>
                        </a:rPr>
                        <m:t>C</m:t>
                      </m:r>
                    </m:e>
                    <m:sub>
                      <m:r>
                        <m:rPr>
                          <m:sty m:val="p"/>
                        </m:rPr>
                        <a:rPr lang="fr-FR" sz="1800" i="0">
                          <a:latin typeface="Cambria Math"/>
                        </a:rPr>
                        <m:t>e</m:t>
                      </m:r>
                    </m:sub>
                  </m:sSub>
                  <m:d>
                    <m:dPr>
                      <m:ctrlPr>
                        <a:rPr lang="fr-FR" sz="1800" i="1">
                          <a:latin typeface="Cambria Math"/>
                        </a:rPr>
                      </m:ctrlPr>
                    </m:dPr>
                    <m:e>
                      <m:sSub>
                        <m:sSubPr>
                          <m:ctrlPr>
                            <a:rPr lang="fr-FR" sz="18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1800" i="0">
                              <a:latin typeface="Cambria Math"/>
                            </a:rPr>
                            <m:t>Z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 sz="1800" i="0">
                              <a:latin typeface="Cambria Math"/>
                            </a:rPr>
                            <m:t>e</m:t>
                          </m:r>
                        </m:sub>
                      </m:sSub>
                    </m:e>
                  </m:d>
                  <m:r>
                    <a:rPr lang="fr-FR" sz="1800" i="0">
                      <a:latin typeface="Cambria Math"/>
                    </a:rPr>
                    <m:t>=</m:t>
                  </m:r>
                  <m:sSubSup>
                    <m:sSubSupPr>
                      <m:ctrlPr>
                        <a:rPr lang="fr-FR" sz="1800" i="1">
                          <a:latin typeface="Cambria Math"/>
                        </a:rPr>
                      </m:ctrlPr>
                    </m:sSubSupPr>
                    <m:e>
                      <m:r>
                        <m:rPr>
                          <m:sty m:val="p"/>
                        </m:rPr>
                        <a:rPr lang="fr-FR" sz="1800" i="0">
                          <a:latin typeface="Cambria Math"/>
                        </a:rPr>
                        <m:t>C</m:t>
                      </m:r>
                    </m:e>
                    <m:sub>
                      <m:r>
                        <m:rPr>
                          <m:sty m:val="p"/>
                        </m:rPr>
                        <a:rPr lang="fr-FR" sz="1800" i="0">
                          <a:latin typeface="Cambria Math"/>
                        </a:rPr>
                        <m:t>t</m:t>
                      </m:r>
                    </m:sub>
                    <m:sup>
                      <m:r>
                        <a:rPr lang="fr-FR" sz="1800" i="0">
                          <a:latin typeface="Cambria Math"/>
                        </a:rPr>
                        <m:t>2</m:t>
                      </m:r>
                    </m:sup>
                  </m:sSubSup>
                  <m:d>
                    <m:dPr>
                      <m:ctrlPr>
                        <a:rPr lang="fr-FR" sz="1800" i="1">
                          <a:latin typeface="Cambria Math"/>
                        </a:rPr>
                      </m:ctrlPr>
                    </m:dPr>
                    <m:e>
                      <m:sSub>
                        <m:sSubPr>
                          <m:ctrlPr>
                            <a:rPr lang="fr-FR" sz="18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1800" i="0">
                              <a:latin typeface="Cambria Math"/>
                            </a:rPr>
                            <m:t>Z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 sz="1800" i="0">
                              <a:latin typeface="Cambria Math"/>
                            </a:rPr>
                            <m:t>e</m:t>
                          </m:r>
                        </m:sub>
                      </m:sSub>
                    </m:e>
                  </m:d>
                  <m:r>
                    <a:rPr lang="fr-FR" sz="1800" i="0">
                      <a:latin typeface="Cambria Math"/>
                    </a:rPr>
                    <m:t>×</m:t>
                  </m:r>
                  <m:sSubSup>
                    <m:sSubSupPr>
                      <m:ctrlPr>
                        <a:rPr lang="fr-FR" sz="1800" i="1">
                          <a:latin typeface="Cambria Math"/>
                        </a:rPr>
                      </m:ctrlPr>
                    </m:sSubSupPr>
                    <m:e>
                      <m:r>
                        <m:rPr>
                          <m:sty m:val="p"/>
                        </m:rPr>
                        <a:rPr lang="fr-FR" sz="1800" i="0">
                          <a:latin typeface="Cambria Math"/>
                        </a:rPr>
                        <m:t>C</m:t>
                      </m:r>
                    </m:e>
                    <m:sub>
                      <m:r>
                        <m:rPr>
                          <m:sty m:val="p"/>
                        </m:rPr>
                        <a:rPr lang="fr-FR" sz="1800" i="0">
                          <a:latin typeface="Cambria Math"/>
                        </a:rPr>
                        <m:t>r</m:t>
                      </m:r>
                    </m:sub>
                    <m:sup>
                      <m:r>
                        <a:rPr lang="fr-FR" sz="1800" i="0">
                          <a:latin typeface="Cambria Math"/>
                        </a:rPr>
                        <m:t>2</m:t>
                      </m:r>
                    </m:sup>
                  </m:sSubSup>
                  <m:d>
                    <m:dPr>
                      <m:ctrlPr>
                        <a:rPr lang="fr-FR" sz="1800" i="1">
                          <a:latin typeface="Cambria Math"/>
                        </a:rPr>
                      </m:ctrlPr>
                    </m:dPr>
                    <m:e>
                      <m:sSub>
                        <m:sSubPr>
                          <m:ctrlPr>
                            <a:rPr lang="fr-FR" sz="18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1800" i="0">
                              <a:latin typeface="Cambria Math"/>
                            </a:rPr>
                            <m:t>Z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 sz="1800" i="0">
                              <a:latin typeface="Cambria Math"/>
                            </a:rPr>
                            <m:t>e</m:t>
                          </m:r>
                        </m:sub>
                      </m:sSub>
                    </m:e>
                  </m:d>
                  <m:r>
                    <a:rPr lang="fr-FR" sz="1800" i="0">
                      <a:latin typeface="Cambria Math"/>
                    </a:rPr>
                    <m:t>×</m:t>
                  </m:r>
                  <m:d>
                    <m:dPr>
                      <m:begChr m:val="["/>
                      <m:endChr m:val="]"/>
                      <m:ctrlPr>
                        <a:rPr lang="fr-FR" sz="1800" i="1">
                          <a:latin typeface="Cambria Math"/>
                        </a:rPr>
                      </m:ctrlPr>
                    </m:dPr>
                    <m:e>
                      <m:r>
                        <a:rPr lang="fr-FR" sz="1800" i="0">
                          <a:latin typeface="Cambria Math"/>
                        </a:rPr>
                        <m:t>1+7</m:t>
                      </m:r>
                      <m:sSub>
                        <m:sSubPr>
                          <m:ctrlPr>
                            <a:rPr lang="fr-FR" sz="18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1800" i="0">
                              <a:latin typeface="Cambria Math"/>
                            </a:rPr>
                            <m:t>I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 sz="1800" i="0">
                              <a:latin typeface="Cambria Math"/>
                            </a:rPr>
                            <m:t>V</m:t>
                          </m:r>
                        </m:sub>
                      </m:sSub>
                    </m:e>
                  </m:d>
                </m:oMath>
              </a14:m>
              <a:r>
                <a:rPr lang="fr-FR" sz="1800" b="1" i="0" dirty="0"/>
                <a:t> </a:t>
              </a:r>
              <a:endParaRPr lang="fr-FR" sz="1800" i="0" dirty="0"/>
            </a:p>
          </dgm:t>
        </dgm:pt>
      </mc:Choice>
      <mc:Fallback xmlns="">
        <dgm:pt modelId="{04357F8E-8930-4A65-AF28-07277685853A}">
          <dgm:prSet custT="1"/>
          <dgm:spPr/>
          <dgm:t>
            <a:bodyPr/>
            <a:lstStyle/>
            <a:p>
              <a:r>
                <a:rPr lang="fr-FR" sz="1800" b="1" i="0" dirty="0">
                  <a:latin typeface="Righteous"/>
                </a:rPr>
                <a:t>Coefficient d’exposition (𝑪𝒆)</a:t>
              </a:r>
            </a:p>
            <a:p>
              <a:r>
                <a:rPr lang="fr-FR" sz="1800" i="0">
                  <a:latin typeface="Cambria Math"/>
                </a:rPr>
                <a:t>C</a:t>
              </a:r>
              <a:r>
                <a:rPr lang="fr-FR" sz="1800" i="0">
                  <a:latin typeface="Cambria Math" panose="02040503050406030204" pitchFamily="18" charset="0"/>
                </a:rPr>
                <a:t>_</a:t>
              </a:r>
              <a:r>
                <a:rPr lang="fr-FR" sz="1800" i="0">
                  <a:latin typeface="Cambria Math"/>
                </a:rPr>
                <a:t>e</a:t>
              </a:r>
              <a:r>
                <a:rPr lang="fr-FR" sz="1800" i="0">
                  <a:latin typeface="Cambria Math" panose="02040503050406030204" pitchFamily="18" charset="0"/>
                </a:rPr>
                <a:t> (</a:t>
              </a:r>
              <a:r>
                <a:rPr lang="fr-FR" sz="1800" i="0">
                  <a:latin typeface="Cambria Math"/>
                </a:rPr>
                <a:t>Z</a:t>
              </a:r>
              <a:r>
                <a:rPr lang="fr-FR" sz="1800" i="0">
                  <a:latin typeface="Cambria Math" panose="02040503050406030204" pitchFamily="18" charset="0"/>
                </a:rPr>
                <a:t>_</a:t>
              </a:r>
              <a:r>
                <a:rPr lang="fr-FR" sz="1800" i="0">
                  <a:latin typeface="Cambria Math"/>
                </a:rPr>
                <a:t>e</a:t>
              </a:r>
              <a:r>
                <a:rPr lang="fr-FR" sz="1800" i="0">
                  <a:latin typeface="Cambria Math" panose="02040503050406030204" pitchFamily="18" charset="0"/>
                </a:rPr>
                <a:t> )</a:t>
              </a:r>
              <a:r>
                <a:rPr lang="fr-FR" sz="1800" i="0">
                  <a:latin typeface="Cambria Math"/>
                </a:rPr>
                <a:t>=C</a:t>
              </a:r>
              <a:r>
                <a:rPr lang="fr-FR" sz="1800" i="0">
                  <a:latin typeface="Cambria Math" panose="02040503050406030204" pitchFamily="18" charset="0"/>
                </a:rPr>
                <a:t>_</a:t>
              </a:r>
              <a:r>
                <a:rPr lang="fr-FR" sz="1800" i="0">
                  <a:latin typeface="Cambria Math"/>
                </a:rPr>
                <a:t>t</a:t>
              </a:r>
              <a:r>
                <a:rPr lang="fr-FR" sz="1800" i="0">
                  <a:latin typeface="Cambria Math" panose="02040503050406030204" pitchFamily="18" charset="0"/>
                </a:rPr>
                <a:t>^</a:t>
              </a:r>
              <a:r>
                <a:rPr lang="fr-FR" sz="1800" i="0">
                  <a:latin typeface="Cambria Math"/>
                </a:rPr>
                <a:t>2</a:t>
              </a:r>
              <a:r>
                <a:rPr lang="fr-FR" sz="1800" i="0">
                  <a:latin typeface="Cambria Math" panose="02040503050406030204" pitchFamily="18" charset="0"/>
                </a:rPr>
                <a:t> (</a:t>
              </a:r>
              <a:r>
                <a:rPr lang="fr-FR" sz="1800" i="0">
                  <a:latin typeface="Cambria Math"/>
                </a:rPr>
                <a:t>Z</a:t>
              </a:r>
              <a:r>
                <a:rPr lang="fr-FR" sz="1800" i="0">
                  <a:latin typeface="Cambria Math" panose="02040503050406030204" pitchFamily="18" charset="0"/>
                </a:rPr>
                <a:t>_</a:t>
              </a:r>
              <a:r>
                <a:rPr lang="fr-FR" sz="1800" i="0">
                  <a:latin typeface="Cambria Math"/>
                </a:rPr>
                <a:t>e</a:t>
              </a:r>
              <a:r>
                <a:rPr lang="fr-FR" sz="1800" i="0">
                  <a:latin typeface="Cambria Math" panose="02040503050406030204" pitchFamily="18" charset="0"/>
                </a:rPr>
                <a:t> )</a:t>
              </a:r>
              <a:r>
                <a:rPr lang="fr-FR" sz="1800" i="0">
                  <a:latin typeface="Cambria Math"/>
                </a:rPr>
                <a:t>×C</a:t>
              </a:r>
              <a:r>
                <a:rPr lang="fr-FR" sz="1800" i="0">
                  <a:latin typeface="Cambria Math" panose="02040503050406030204" pitchFamily="18" charset="0"/>
                </a:rPr>
                <a:t>_</a:t>
              </a:r>
              <a:r>
                <a:rPr lang="fr-FR" sz="1800" i="0">
                  <a:latin typeface="Cambria Math"/>
                </a:rPr>
                <a:t>r</a:t>
              </a:r>
              <a:r>
                <a:rPr lang="fr-FR" sz="1800" i="0">
                  <a:latin typeface="Cambria Math" panose="02040503050406030204" pitchFamily="18" charset="0"/>
                </a:rPr>
                <a:t>^</a:t>
              </a:r>
              <a:r>
                <a:rPr lang="fr-FR" sz="1800" i="0">
                  <a:latin typeface="Cambria Math"/>
                </a:rPr>
                <a:t>2</a:t>
              </a:r>
              <a:r>
                <a:rPr lang="fr-FR" sz="1800" i="0">
                  <a:latin typeface="Cambria Math" panose="02040503050406030204" pitchFamily="18" charset="0"/>
                </a:rPr>
                <a:t> (</a:t>
              </a:r>
              <a:r>
                <a:rPr lang="fr-FR" sz="1800" i="0">
                  <a:latin typeface="Cambria Math"/>
                </a:rPr>
                <a:t>Z</a:t>
              </a:r>
              <a:r>
                <a:rPr lang="fr-FR" sz="1800" i="0">
                  <a:latin typeface="Cambria Math" panose="02040503050406030204" pitchFamily="18" charset="0"/>
                </a:rPr>
                <a:t>_</a:t>
              </a:r>
              <a:r>
                <a:rPr lang="fr-FR" sz="1800" i="0">
                  <a:latin typeface="Cambria Math"/>
                </a:rPr>
                <a:t>e</a:t>
              </a:r>
              <a:r>
                <a:rPr lang="fr-FR" sz="1800" i="0">
                  <a:latin typeface="Cambria Math" panose="02040503050406030204" pitchFamily="18" charset="0"/>
                </a:rPr>
                <a:t> )</a:t>
              </a:r>
              <a:r>
                <a:rPr lang="fr-FR" sz="1800" i="0">
                  <a:latin typeface="Cambria Math"/>
                </a:rPr>
                <a:t>×</a:t>
              </a:r>
              <a:r>
                <a:rPr lang="fr-FR" sz="1800" i="0">
                  <a:latin typeface="Cambria Math" panose="02040503050406030204" pitchFamily="18" charset="0"/>
                </a:rPr>
                <a:t>[</a:t>
              </a:r>
              <a:r>
                <a:rPr lang="fr-FR" sz="1800" i="0">
                  <a:latin typeface="Cambria Math"/>
                </a:rPr>
                <a:t>1+7I</a:t>
              </a:r>
              <a:r>
                <a:rPr lang="fr-FR" sz="1800" i="0">
                  <a:latin typeface="Cambria Math" panose="02040503050406030204" pitchFamily="18" charset="0"/>
                </a:rPr>
                <a:t>_</a:t>
              </a:r>
              <a:r>
                <a:rPr lang="fr-FR" sz="1800" i="0">
                  <a:latin typeface="Cambria Math"/>
                </a:rPr>
                <a:t>V</a:t>
              </a:r>
              <a:r>
                <a:rPr lang="fr-FR" sz="1800" i="0">
                  <a:latin typeface="Cambria Math" panose="02040503050406030204" pitchFamily="18" charset="0"/>
                </a:rPr>
                <a:t> ]</a:t>
              </a:r>
              <a:r>
                <a:rPr lang="fr-FR" sz="1800" b="1" i="0" dirty="0"/>
                <a:t> </a:t>
              </a:r>
              <a:endParaRPr lang="fr-FR" sz="1800" i="0" dirty="0"/>
            </a:p>
          </dgm:t>
        </dgm:pt>
      </mc:Fallback>
    </mc:AlternateContent>
    <dgm:pt modelId="{4B88DD41-09BE-4B9E-B34D-35CD3402FF95}" type="parTrans" cxnId="{EEAE3130-1C02-4685-A63E-9C3C9E1F77F0}">
      <dgm:prSet/>
      <dgm:spPr/>
      <dgm:t>
        <a:bodyPr/>
        <a:lstStyle/>
        <a:p>
          <a:endParaRPr lang="fr-FR"/>
        </a:p>
      </dgm:t>
    </dgm:pt>
    <dgm:pt modelId="{5C7637E2-679C-4013-B313-0F9E8636C8C6}" type="sibTrans" cxnId="{EEAE3130-1C02-4685-A63E-9C3C9E1F77F0}">
      <dgm:prSet/>
      <dgm:spPr/>
      <dgm:t>
        <a:bodyPr/>
        <a:lstStyle/>
        <a:p>
          <a:endParaRPr lang="fr-FR"/>
        </a:p>
      </dgm:t>
    </dgm:pt>
    <dgm:pt modelId="{1182217E-79FC-47DB-B11A-BC95F9C5ADDD}" type="pres">
      <dgm:prSet presAssocID="{B99900D0-167F-4398-AFB9-07C6421C8873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E3894281-B2E1-4D8E-84EC-0F60DBBB4868}" type="pres">
      <dgm:prSet presAssocID="{B99900D0-167F-4398-AFB9-07C6421C8873}" presName="hierFlow" presStyleCnt="0"/>
      <dgm:spPr/>
    </dgm:pt>
    <dgm:pt modelId="{57A691E7-B189-4226-81FE-C545BAC1158E}" type="pres">
      <dgm:prSet presAssocID="{B99900D0-167F-4398-AFB9-07C6421C8873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B0836426-E2D8-4031-8EF2-13D9ED4F94DD}" type="pres">
      <dgm:prSet presAssocID="{B66EA6A1-E1D4-4BF8-B745-63612B9E0378}" presName="Name14" presStyleCnt="0"/>
      <dgm:spPr/>
    </dgm:pt>
    <dgm:pt modelId="{9BD17B84-C292-427C-8B48-D3ECFF906B6C}" type="pres">
      <dgm:prSet presAssocID="{B66EA6A1-E1D4-4BF8-B745-63612B9E0378}" presName="level1Shape" presStyleLbl="node0" presStyleIdx="0" presStyleCnt="1" custScaleX="498372" custScaleY="198403" custLinFactNeighborX="-19935" custLinFactNeighborY="-53906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FBA40215-900A-4B32-9212-5E9310E1253A}" type="pres">
      <dgm:prSet presAssocID="{B66EA6A1-E1D4-4BF8-B745-63612B9E0378}" presName="hierChild2" presStyleCnt="0"/>
      <dgm:spPr/>
    </dgm:pt>
    <dgm:pt modelId="{36D059E7-64F9-45E5-A1C8-57EF13B073A8}" type="pres">
      <dgm:prSet presAssocID="{2082FF55-30C3-430F-BD88-E96CD8C34905}" presName="Name19" presStyleLbl="parChTrans1D2" presStyleIdx="0" presStyleCnt="4"/>
      <dgm:spPr/>
      <dgm:t>
        <a:bodyPr/>
        <a:lstStyle/>
        <a:p>
          <a:endParaRPr lang="fr-FR"/>
        </a:p>
      </dgm:t>
    </dgm:pt>
    <dgm:pt modelId="{075B6325-7EC2-4D10-A197-C74C4EE8CA8B}" type="pres">
      <dgm:prSet presAssocID="{D0507E3D-A1BC-425B-8641-90BC29D8A2C0}" presName="Name21" presStyleCnt="0"/>
      <dgm:spPr/>
    </dgm:pt>
    <dgm:pt modelId="{F4D0F6B1-DB2D-4FB4-A764-6AD51B92F9F6}" type="pres">
      <dgm:prSet presAssocID="{D0507E3D-A1BC-425B-8641-90BC29D8A2C0}" presName="level2Shape" presStyleLbl="asst1" presStyleIdx="0" presStyleCnt="1" custScaleX="265305" custScaleY="147587"/>
      <dgm:spPr/>
      <dgm:t>
        <a:bodyPr/>
        <a:lstStyle/>
        <a:p>
          <a:endParaRPr lang="fr-FR"/>
        </a:p>
      </dgm:t>
    </dgm:pt>
    <dgm:pt modelId="{5FB1F2BE-B220-4D42-8E52-A9B3A454A6EC}" type="pres">
      <dgm:prSet presAssocID="{D0507E3D-A1BC-425B-8641-90BC29D8A2C0}" presName="hierChild3" presStyleCnt="0"/>
      <dgm:spPr/>
    </dgm:pt>
    <dgm:pt modelId="{CF5C7F19-E82A-4EFC-889C-A9BCFB467FA9}" type="pres">
      <dgm:prSet presAssocID="{BC59EF13-402D-4A04-AFC2-540E56192CDB}" presName="Name19" presStyleLbl="parChTrans1D2" presStyleIdx="1" presStyleCnt="4"/>
      <dgm:spPr/>
      <dgm:t>
        <a:bodyPr/>
        <a:lstStyle/>
        <a:p>
          <a:endParaRPr lang="fr-FR"/>
        </a:p>
      </dgm:t>
    </dgm:pt>
    <dgm:pt modelId="{B1542611-6D70-412E-B419-2459A3DB256B}" type="pres">
      <dgm:prSet presAssocID="{08660F7A-BB62-429A-8F97-54B2B778B808}" presName="Name21" presStyleCnt="0"/>
      <dgm:spPr/>
    </dgm:pt>
    <dgm:pt modelId="{F2D74039-4AF0-48DF-854D-17B367DDBF51}" type="pres">
      <dgm:prSet presAssocID="{08660F7A-BB62-429A-8F97-54B2B778B808}" presName="level2Shape" presStyleLbl="node2" presStyleIdx="0" presStyleCnt="3" custScaleX="351455" custScaleY="275497"/>
      <dgm:spPr/>
      <dgm:t>
        <a:bodyPr/>
        <a:lstStyle/>
        <a:p>
          <a:endParaRPr lang="fr-FR"/>
        </a:p>
      </dgm:t>
    </dgm:pt>
    <dgm:pt modelId="{A289820E-D2F2-4548-A2D9-EFCCB28AB2B6}" type="pres">
      <dgm:prSet presAssocID="{08660F7A-BB62-429A-8F97-54B2B778B808}" presName="hierChild3" presStyleCnt="0"/>
      <dgm:spPr/>
    </dgm:pt>
    <dgm:pt modelId="{F699E971-8E66-44C3-8A25-90650284E447}" type="pres">
      <dgm:prSet presAssocID="{D76DF615-0531-4461-9178-DDE3BC2BE9A9}" presName="Name19" presStyleLbl="parChTrans1D3" presStyleIdx="0" presStyleCnt="2"/>
      <dgm:spPr/>
      <dgm:t>
        <a:bodyPr/>
        <a:lstStyle/>
        <a:p>
          <a:endParaRPr lang="fr-FR"/>
        </a:p>
      </dgm:t>
    </dgm:pt>
    <dgm:pt modelId="{F8F1C23C-9696-446A-831B-4A7182D6FE21}" type="pres">
      <dgm:prSet presAssocID="{9E374F29-AD4F-4426-9452-A29488328C87}" presName="Name21" presStyleCnt="0"/>
      <dgm:spPr/>
    </dgm:pt>
    <dgm:pt modelId="{B256EEF4-4F62-4EAC-AC78-A1CDC7D21913}" type="pres">
      <dgm:prSet presAssocID="{9E374F29-AD4F-4426-9452-A29488328C87}" presName="level2Shape" presStyleLbl="node3" presStyleIdx="0" presStyleCnt="2" custScaleX="280896" custLinFactNeighborX="2999" custLinFactNeighborY="21415"/>
      <dgm:spPr/>
      <dgm:t>
        <a:bodyPr/>
        <a:lstStyle/>
        <a:p>
          <a:endParaRPr lang="fr-FR"/>
        </a:p>
      </dgm:t>
    </dgm:pt>
    <dgm:pt modelId="{B6DF1869-C8B2-4A64-9C73-B3A8D20D96D3}" type="pres">
      <dgm:prSet presAssocID="{9E374F29-AD4F-4426-9452-A29488328C87}" presName="hierChild3" presStyleCnt="0"/>
      <dgm:spPr/>
    </dgm:pt>
    <dgm:pt modelId="{E2A2F360-E876-458F-B439-5D2DE789668C}" type="pres">
      <dgm:prSet presAssocID="{4B88DD41-09BE-4B9E-B34D-35CD3402FF95}" presName="Name19" presStyleLbl="parChTrans1D3" presStyleIdx="1" presStyleCnt="2"/>
      <dgm:spPr/>
      <dgm:t>
        <a:bodyPr/>
        <a:lstStyle/>
        <a:p>
          <a:endParaRPr lang="fr-FR"/>
        </a:p>
      </dgm:t>
    </dgm:pt>
    <dgm:pt modelId="{8A630A31-8013-43F3-8748-AA6A5B5E3A96}" type="pres">
      <dgm:prSet presAssocID="{04357F8E-8930-4A65-AF28-07277685853A}" presName="Name21" presStyleCnt="0"/>
      <dgm:spPr/>
    </dgm:pt>
    <dgm:pt modelId="{86E1E244-6C3B-457E-8625-15FD9BA9D222}" type="pres">
      <dgm:prSet presAssocID="{04357F8E-8930-4A65-AF28-07277685853A}" presName="level2Shape" presStyleLbl="node3" presStyleIdx="1" presStyleCnt="2" custScaleX="568782" custScaleY="183668" custLinFactNeighborX="-2695" custLinFactNeighborY="21415"/>
      <dgm:spPr/>
      <dgm:t>
        <a:bodyPr/>
        <a:lstStyle/>
        <a:p>
          <a:endParaRPr lang="fr-FR"/>
        </a:p>
      </dgm:t>
    </dgm:pt>
    <dgm:pt modelId="{4DCE9F48-81ED-4353-BF62-04F255E0D25C}" type="pres">
      <dgm:prSet presAssocID="{04357F8E-8930-4A65-AF28-07277685853A}" presName="hierChild3" presStyleCnt="0"/>
      <dgm:spPr/>
    </dgm:pt>
    <dgm:pt modelId="{C8A8BA4D-767D-4FDA-B072-65DC85D9DCE1}" type="pres">
      <dgm:prSet presAssocID="{5F2CD6E0-1991-4E1A-A94C-29D1C63B3B92}" presName="Name19" presStyleLbl="parChTrans1D2" presStyleIdx="2" presStyleCnt="4"/>
      <dgm:spPr/>
      <dgm:t>
        <a:bodyPr/>
        <a:lstStyle/>
        <a:p>
          <a:endParaRPr lang="fr-FR"/>
        </a:p>
      </dgm:t>
    </dgm:pt>
    <dgm:pt modelId="{04CE4BC8-E982-4C4E-B320-AAEFADA221E9}" type="pres">
      <dgm:prSet presAssocID="{00E26DD1-F5DB-49D4-8BF5-542C10A3B441}" presName="Name21" presStyleCnt="0"/>
      <dgm:spPr/>
    </dgm:pt>
    <dgm:pt modelId="{2DC30195-D09C-418E-B833-7D523F89DC7F}" type="pres">
      <dgm:prSet presAssocID="{00E26DD1-F5DB-49D4-8BF5-542C10A3B441}" presName="level2Shape" presStyleLbl="node2" presStyleIdx="1" presStyleCnt="3" custScaleX="287758" custScaleY="166188"/>
      <dgm:spPr/>
      <dgm:t>
        <a:bodyPr/>
        <a:lstStyle/>
        <a:p>
          <a:endParaRPr lang="fr-FR"/>
        </a:p>
      </dgm:t>
    </dgm:pt>
    <dgm:pt modelId="{9E7A4321-D465-4FF4-A5B4-E370635E18BD}" type="pres">
      <dgm:prSet presAssocID="{00E26DD1-F5DB-49D4-8BF5-542C10A3B441}" presName="hierChild3" presStyleCnt="0"/>
      <dgm:spPr/>
    </dgm:pt>
    <dgm:pt modelId="{46578B84-08AF-4EBA-A77B-F0FE0FC09165}" type="pres">
      <dgm:prSet presAssocID="{74B528D1-0503-4207-8853-F434A4373BFD}" presName="Name19" presStyleLbl="parChTrans1D2" presStyleIdx="3" presStyleCnt="4"/>
      <dgm:spPr/>
      <dgm:t>
        <a:bodyPr/>
        <a:lstStyle/>
        <a:p>
          <a:endParaRPr lang="fr-FR"/>
        </a:p>
      </dgm:t>
    </dgm:pt>
    <dgm:pt modelId="{E141CE9D-758D-42AA-81E2-828DDD234895}" type="pres">
      <dgm:prSet presAssocID="{C0B3A037-070B-4402-A9AD-4172F69B2CFA}" presName="Name21" presStyleCnt="0"/>
      <dgm:spPr/>
    </dgm:pt>
    <dgm:pt modelId="{41A3A871-BF14-4C29-A9D9-86135DB3DEDC}" type="pres">
      <dgm:prSet presAssocID="{C0B3A037-070B-4402-A9AD-4172F69B2CFA}" presName="level2Shape" presStyleLbl="node2" presStyleIdx="2" presStyleCnt="3" custScaleX="251940" custScaleY="222069" custLinFactNeighborX="-18588" custLinFactNeighborY="3009"/>
      <dgm:spPr/>
      <dgm:t>
        <a:bodyPr/>
        <a:lstStyle/>
        <a:p>
          <a:endParaRPr lang="fr-FR"/>
        </a:p>
      </dgm:t>
    </dgm:pt>
    <dgm:pt modelId="{1873A370-3DF6-4A0F-AB6F-CC73F7577A43}" type="pres">
      <dgm:prSet presAssocID="{C0B3A037-070B-4402-A9AD-4172F69B2CFA}" presName="hierChild3" presStyleCnt="0"/>
      <dgm:spPr/>
    </dgm:pt>
    <dgm:pt modelId="{201E383A-832B-485A-9A48-2DBFCBD0FC17}" type="pres">
      <dgm:prSet presAssocID="{B99900D0-167F-4398-AFB9-07C6421C8873}" presName="bgShapesFlow" presStyleCnt="0"/>
      <dgm:spPr/>
    </dgm:pt>
  </dgm:ptLst>
  <dgm:cxnLst>
    <dgm:cxn modelId="{28BA2D57-6755-47E8-ABC1-620F43997317}" srcId="{B66EA6A1-E1D4-4BF8-B745-63612B9E0378}" destId="{00E26DD1-F5DB-49D4-8BF5-542C10A3B441}" srcOrd="2" destOrd="0" parTransId="{5F2CD6E0-1991-4E1A-A94C-29D1C63B3B92}" sibTransId="{B2B0F7FB-297B-4D92-A1B2-F4C390E3C87E}"/>
    <dgm:cxn modelId="{686211C0-AB85-4ED8-BB46-71F8F4050707}" type="presOf" srcId="{4B88DD41-09BE-4B9E-B34D-35CD3402FF95}" destId="{E2A2F360-E876-458F-B439-5D2DE789668C}" srcOrd="0" destOrd="0" presId="urn:microsoft.com/office/officeart/2005/8/layout/hierarchy6"/>
    <dgm:cxn modelId="{A3E501BE-5D0A-4681-8D54-4319EE8D7B66}" type="presOf" srcId="{00E26DD1-F5DB-49D4-8BF5-542C10A3B441}" destId="{2DC30195-D09C-418E-B833-7D523F89DC7F}" srcOrd="0" destOrd="0" presId="urn:microsoft.com/office/officeart/2005/8/layout/hierarchy6"/>
    <dgm:cxn modelId="{0D3EE1BA-5C9E-477F-A50F-98D8889B0E74}" type="presOf" srcId="{2082FF55-30C3-430F-BD88-E96CD8C34905}" destId="{36D059E7-64F9-45E5-A1C8-57EF13B073A8}" srcOrd="0" destOrd="0" presId="urn:microsoft.com/office/officeart/2005/8/layout/hierarchy6"/>
    <dgm:cxn modelId="{EEAE3130-1C02-4685-A63E-9C3C9E1F77F0}" srcId="{08660F7A-BB62-429A-8F97-54B2B778B808}" destId="{04357F8E-8930-4A65-AF28-07277685853A}" srcOrd="1" destOrd="0" parTransId="{4B88DD41-09BE-4B9E-B34D-35CD3402FF95}" sibTransId="{5C7637E2-679C-4013-B313-0F9E8636C8C6}"/>
    <dgm:cxn modelId="{1830B237-013F-4D28-A5C0-4472C36979CE}" srcId="{B99900D0-167F-4398-AFB9-07C6421C8873}" destId="{B66EA6A1-E1D4-4BF8-B745-63612B9E0378}" srcOrd="0" destOrd="0" parTransId="{7A943934-F1F4-4CB0-90F0-4F3048824CD5}" sibTransId="{1FA4C8E1-5D04-4A0B-A217-AE437D2D8D4C}"/>
    <dgm:cxn modelId="{3E5A8DAE-5FF6-4A4D-89C9-BE3412ED3A79}" type="presOf" srcId="{B99900D0-167F-4398-AFB9-07C6421C8873}" destId="{1182217E-79FC-47DB-B11A-BC95F9C5ADDD}" srcOrd="0" destOrd="0" presId="urn:microsoft.com/office/officeart/2005/8/layout/hierarchy6"/>
    <dgm:cxn modelId="{3892468F-D4F7-4C97-AACF-5885EA7E4C2A}" type="presOf" srcId="{C0B3A037-070B-4402-A9AD-4172F69B2CFA}" destId="{41A3A871-BF14-4C29-A9D9-86135DB3DEDC}" srcOrd="0" destOrd="0" presId="urn:microsoft.com/office/officeart/2005/8/layout/hierarchy6"/>
    <dgm:cxn modelId="{94127C2D-46B5-4456-9489-9FD0306FC592}" type="presOf" srcId="{08660F7A-BB62-429A-8F97-54B2B778B808}" destId="{F2D74039-4AF0-48DF-854D-17B367DDBF51}" srcOrd="0" destOrd="0" presId="urn:microsoft.com/office/officeart/2005/8/layout/hierarchy6"/>
    <dgm:cxn modelId="{2A361DAA-8854-40F7-B73F-882214E27D5E}" srcId="{B66EA6A1-E1D4-4BF8-B745-63612B9E0378}" destId="{D0507E3D-A1BC-425B-8641-90BC29D8A2C0}" srcOrd="0" destOrd="0" parTransId="{2082FF55-30C3-430F-BD88-E96CD8C34905}" sibTransId="{2372660E-A129-4FC9-A78E-4E466149C0F0}"/>
    <dgm:cxn modelId="{5FB8A3F8-F895-400B-86B9-0825F5B1E083}" type="presOf" srcId="{B66EA6A1-E1D4-4BF8-B745-63612B9E0378}" destId="{9BD17B84-C292-427C-8B48-D3ECFF906B6C}" srcOrd="0" destOrd="0" presId="urn:microsoft.com/office/officeart/2005/8/layout/hierarchy6"/>
    <dgm:cxn modelId="{F77D8BEF-CEFA-40B2-A778-B01D8D185991}" type="presOf" srcId="{D0507E3D-A1BC-425B-8641-90BC29D8A2C0}" destId="{F4D0F6B1-DB2D-4FB4-A764-6AD51B92F9F6}" srcOrd="0" destOrd="0" presId="urn:microsoft.com/office/officeart/2005/8/layout/hierarchy6"/>
    <dgm:cxn modelId="{982F33FE-EF03-4384-AF28-3D5EB8D76418}" type="presOf" srcId="{9E374F29-AD4F-4426-9452-A29488328C87}" destId="{B256EEF4-4F62-4EAC-AC78-A1CDC7D21913}" srcOrd="0" destOrd="0" presId="urn:microsoft.com/office/officeart/2005/8/layout/hierarchy6"/>
    <dgm:cxn modelId="{B9E9F17A-237A-4828-9F05-1EB9F00EAEA9}" type="presOf" srcId="{D76DF615-0531-4461-9178-DDE3BC2BE9A9}" destId="{F699E971-8E66-44C3-8A25-90650284E447}" srcOrd="0" destOrd="0" presId="urn:microsoft.com/office/officeart/2005/8/layout/hierarchy6"/>
    <dgm:cxn modelId="{63D65BBC-63C0-4363-A453-BF698982230D}" srcId="{B66EA6A1-E1D4-4BF8-B745-63612B9E0378}" destId="{08660F7A-BB62-429A-8F97-54B2B778B808}" srcOrd="1" destOrd="0" parTransId="{BC59EF13-402D-4A04-AFC2-540E56192CDB}" sibTransId="{436D77C8-86AD-4B8A-85A2-A8744887E09C}"/>
    <dgm:cxn modelId="{9B01A244-986C-4227-A121-C1C67786ACD8}" type="presOf" srcId="{BC59EF13-402D-4A04-AFC2-540E56192CDB}" destId="{CF5C7F19-E82A-4EFC-889C-A9BCFB467FA9}" srcOrd="0" destOrd="0" presId="urn:microsoft.com/office/officeart/2005/8/layout/hierarchy6"/>
    <dgm:cxn modelId="{EBD0E984-EDA9-4A53-8441-D4CDBD2938DB}" type="presOf" srcId="{5F2CD6E0-1991-4E1A-A94C-29D1C63B3B92}" destId="{C8A8BA4D-767D-4FDA-B072-65DC85D9DCE1}" srcOrd="0" destOrd="0" presId="urn:microsoft.com/office/officeart/2005/8/layout/hierarchy6"/>
    <dgm:cxn modelId="{28002196-9996-4CE5-9A0E-A3A3AB1DB7FB}" type="presOf" srcId="{04357F8E-8930-4A65-AF28-07277685853A}" destId="{86E1E244-6C3B-457E-8625-15FD9BA9D222}" srcOrd="0" destOrd="0" presId="urn:microsoft.com/office/officeart/2005/8/layout/hierarchy6"/>
    <dgm:cxn modelId="{7A5CAA14-0FC2-43E3-85E8-17451B9C0EFE}" srcId="{B66EA6A1-E1D4-4BF8-B745-63612B9E0378}" destId="{C0B3A037-070B-4402-A9AD-4172F69B2CFA}" srcOrd="3" destOrd="0" parTransId="{74B528D1-0503-4207-8853-F434A4373BFD}" sibTransId="{8404C8F1-63B0-4FCF-A1F0-9952DCF32B05}"/>
    <dgm:cxn modelId="{E93A1B2E-D655-48AA-8504-AC6E03495341}" type="presOf" srcId="{74B528D1-0503-4207-8853-F434A4373BFD}" destId="{46578B84-08AF-4EBA-A77B-F0FE0FC09165}" srcOrd="0" destOrd="0" presId="urn:microsoft.com/office/officeart/2005/8/layout/hierarchy6"/>
    <dgm:cxn modelId="{99548BDD-6BCD-43E1-BF84-6FB87839C981}" srcId="{08660F7A-BB62-429A-8F97-54B2B778B808}" destId="{9E374F29-AD4F-4426-9452-A29488328C87}" srcOrd="0" destOrd="0" parTransId="{D76DF615-0531-4461-9178-DDE3BC2BE9A9}" sibTransId="{59977E3A-2BE4-4C71-94FC-98B2D04A670A}"/>
    <dgm:cxn modelId="{F31ED59B-7795-4F7A-A16C-68E98767EA05}" type="presParOf" srcId="{1182217E-79FC-47DB-B11A-BC95F9C5ADDD}" destId="{E3894281-B2E1-4D8E-84EC-0F60DBBB4868}" srcOrd="0" destOrd="0" presId="urn:microsoft.com/office/officeart/2005/8/layout/hierarchy6"/>
    <dgm:cxn modelId="{34F73DBF-9C44-43AB-A512-3A05CCFC3706}" type="presParOf" srcId="{E3894281-B2E1-4D8E-84EC-0F60DBBB4868}" destId="{57A691E7-B189-4226-81FE-C545BAC1158E}" srcOrd="0" destOrd="0" presId="urn:microsoft.com/office/officeart/2005/8/layout/hierarchy6"/>
    <dgm:cxn modelId="{67FE6AD5-7DD0-4DAE-A0B0-BAE7BBB780F7}" type="presParOf" srcId="{57A691E7-B189-4226-81FE-C545BAC1158E}" destId="{B0836426-E2D8-4031-8EF2-13D9ED4F94DD}" srcOrd="0" destOrd="0" presId="urn:microsoft.com/office/officeart/2005/8/layout/hierarchy6"/>
    <dgm:cxn modelId="{95478B3A-161A-4F7A-AFDE-65844063249D}" type="presParOf" srcId="{B0836426-E2D8-4031-8EF2-13D9ED4F94DD}" destId="{9BD17B84-C292-427C-8B48-D3ECFF906B6C}" srcOrd="0" destOrd="0" presId="urn:microsoft.com/office/officeart/2005/8/layout/hierarchy6"/>
    <dgm:cxn modelId="{AD8575CB-8D87-4F98-99C9-C6CB76AFE0BE}" type="presParOf" srcId="{B0836426-E2D8-4031-8EF2-13D9ED4F94DD}" destId="{FBA40215-900A-4B32-9212-5E9310E1253A}" srcOrd="1" destOrd="0" presId="urn:microsoft.com/office/officeart/2005/8/layout/hierarchy6"/>
    <dgm:cxn modelId="{8F3319B9-1988-47BB-BD07-8ADD984DE3C8}" type="presParOf" srcId="{FBA40215-900A-4B32-9212-5E9310E1253A}" destId="{36D059E7-64F9-45E5-A1C8-57EF13B073A8}" srcOrd="0" destOrd="0" presId="urn:microsoft.com/office/officeart/2005/8/layout/hierarchy6"/>
    <dgm:cxn modelId="{F8EFBEFC-EA7F-4F04-8A57-94FD10B46F1E}" type="presParOf" srcId="{FBA40215-900A-4B32-9212-5E9310E1253A}" destId="{075B6325-7EC2-4D10-A197-C74C4EE8CA8B}" srcOrd="1" destOrd="0" presId="urn:microsoft.com/office/officeart/2005/8/layout/hierarchy6"/>
    <dgm:cxn modelId="{E771053C-6536-4703-B7D4-AFD102C4E045}" type="presParOf" srcId="{075B6325-7EC2-4D10-A197-C74C4EE8CA8B}" destId="{F4D0F6B1-DB2D-4FB4-A764-6AD51B92F9F6}" srcOrd="0" destOrd="0" presId="urn:microsoft.com/office/officeart/2005/8/layout/hierarchy6"/>
    <dgm:cxn modelId="{6B57D178-6078-4867-9E4D-8E066BAB6E0F}" type="presParOf" srcId="{075B6325-7EC2-4D10-A197-C74C4EE8CA8B}" destId="{5FB1F2BE-B220-4D42-8E52-A9B3A454A6EC}" srcOrd="1" destOrd="0" presId="urn:microsoft.com/office/officeart/2005/8/layout/hierarchy6"/>
    <dgm:cxn modelId="{89ABE76D-06AC-4EFF-9F7F-FFDD99ABA8CA}" type="presParOf" srcId="{FBA40215-900A-4B32-9212-5E9310E1253A}" destId="{CF5C7F19-E82A-4EFC-889C-A9BCFB467FA9}" srcOrd="2" destOrd="0" presId="urn:microsoft.com/office/officeart/2005/8/layout/hierarchy6"/>
    <dgm:cxn modelId="{85DA9CD0-FEF3-4923-A9A3-132D456A264A}" type="presParOf" srcId="{FBA40215-900A-4B32-9212-5E9310E1253A}" destId="{B1542611-6D70-412E-B419-2459A3DB256B}" srcOrd="3" destOrd="0" presId="urn:microsoft.com/office/officeart/2005/8/layout/hierarchy6"/>
    <dgm:cxn modelId="{514BA3E7-8958-40EA-972C-21EAFCCBDD9A}" type="presParOf" srcId="{B1542611-6D70-412E-B419-2459A3DB256B}" destId="{F2D74039-4AF0-48DF-854D-17B367DDBF51}" srcOrd="0" destOrd="0" presId="urn:microsoft.com/office/officeart/2005/8/layout/hierarchy6"/>
    <dgm:cxn modelId="{B5A42FE4-0B37-4C6B-9A80-FC1B14649BC1}" type="presParOf" srcId="{B1542611-6D70-412E-B419-2459A3DB256B}" destId="{A289820E-D2F2-4548-A2D9-EFCCB28AB2B6}" srcOrd="1" destOrd="0" presId="urn:microsoft.com/office/officeart/2005/8/layout/hierarchy6"/>
    <dgm:cxn modelId="{3B090D94-E6DD-41E6-9DA3-0A3434391D4F}" type="presParOf" srcId="{A289820E-D2F2-4548-A2D9-EFCCB28AB2B6}" destId="{F699E971-8E66-44C3-8A25-90650284E447}" srcOrd="0" destOrd="0" presId="urn:microsoft.com/office/officeart/2005/8/layout/hierarchy6"/>
    <dgm:cxn modelId="{9E9050DC-D09F-4381-BD6A-0FF8F985C6CF}" type="presParOf" srcId="{A289820E-D2F2-4548-A2D9-EFCCB28AB2B6}" destId="{F8F1C23C-9696-446A-831B-4A7182D6FE21}" srcOrd="1" destOrd="0" presId="urn:microsoft.com/office/officeart/2005/8/layout/hierarchy6"/>
    <dgm:cxn modelId="{448E87E5-1FE0-4DEF-AEE4-2941AA577FE4}" type="presParOf" srcId="{F8F1C23C-9696-446A-831B-4A7182D6FE21}" destId="{B256EEF4-4F62-4EAC-AC78-A1CDC7D21913}" srcOrd="0" destOrd="0" presId="urn:microsoft.com/office/officeart/2005/8/layout/hierarchy6"/>
    <dgm:cxn modelId="{D85601AD-05DF-4F90-9680-0FF822154BD3}" type="presParOf" srcId="{F8F1C23C-9696-446A-831B-4A7182D6FE21}" destId="{B6DF1869-C8B2-4A64-9C73-B3A8D20D96D3}" srcOrd="1" destOrd="0" presId="urn:microsoft.com/office/officeart/2005/8/layout/hierarchy6"/>
    <dgm:cxn modelId="{FAC405D1-3839-44B5-B1DC-526E25E63A3F}" type="presParOf" srcId="{A289820E-D2F2-4548-A2D9-EFCCB28AB2B6}" destId="{E2A2F360-E876-458F-B439-5D2DE789668C}" srcOrd="2" destOrd="0" presId="urn:microsoft.com/office/officeart/2005/8/layout/hierarchy6"/>
    <dgm:cxn modelId="{842B491C-5A39-45D2-8B02-0D2ECBC3746F}" type="presParOf" srcId="{A289820E-D2F2-4548-A2D9-EFCCB28AB2B6}" destId="{8A630A31-8013-43F3-8748-AA6A5B5E3A96}" srcOrd="3" destOrd="0" presId="urn:microsoft.com/office/officeart/2005/8/layout/hierarchy6"/>
    <dgm:cxn modelId="{2B229843-064D-4B6D-9750-5A618108AABC}" type="presParOf" srcId="{8A630A31-8013-43F3-8748-AA6A5B5E3A96}" destId="{86E1E244-6C3B-457E-8625-15FD9BA9D222}" srcOrd="0" destOrd="0" presId="urn:microsoft.com/office/officeart/2005/8/layout/hierarchy6"/>
    <dgm:cxn modelId="{6B17C01F-189B-4B89-BAB6-F38ADA6D95E3}" type="presParOf" srcId="{8A630A31-8013-43F3-8748-AA6A5B5E3A96}" destId="{4DCE9F48-81ED-4353-BF62-04F255E0D25C}" srcOrd="1" destOrd="0" presId="urn:microsoft.com/office/officeart/2005/8/layout/hierarchy6"/>
    <dgm:cxn modelId="{A000D132-FC0D-465C-BFC9-17EBADF6614C}" type="presParOf" srcId="{FBA40215-900A-4B32-9212-5E9310E1253A}" destId="{C8A8BA4D-767D-4FDA-B072-65DC85D9DCE1}" srcOrd="4" destOrd="0" presId="urn:microsoft.com/office/officeart/2005/8/layout/hierarchy6"/>
    <dgm:cxn modelId="{8E3D70C9-C701-49DD-9243-2BD6CE2B97FD}" type="presParOf" srcId="{FBA40215-900A-4B32-9212-5E9310E1253A}" destId="{04CE4BC8-E982-4C4E-B320-AAEFADA221E9}" srcOrd="5" destOrd="0" presId="urn:microsoft.com/office/officeart/2005/8/layout/hierarchy6"/>
    <dgm:cxn modelId="{33C35F2C-64C0-41BB-A602-73FDEEE4A491}" type="presParOf" srcId="{04CE4BC8-E982-4C4E-B320-AAEFADA221E9}" destId="{2DC30195-D09C-418E-B833-7D523F89DC7F}" srcOrd="0" destOrd="0" presId="urn:microsoft.com/office/officeart/2005/8/layout/hierarchy6"/>
    <dgm:cxn modelId="{50F9E25C-43AF-490E-B4B6-0CE5BA913EB2}" type="presParOf" srcId="{04CE4BC8-E982-4C4E-B320-AAEFADA221E9}" destId="{9E7A4321-D465-4FF4-A5B4-E370635E18BD}" srcOrd="1" destOrd="0" presId="urn:microsoft.com/office/officeart/2005/8/layout/hierarchy6"/>
    <dgm:cxn modelId="{4AFB44C0-C672-477E-8C09-3D9459AFA4F3}" type="presParOf" srcId="{FBA40215-900A-4B32-9212-5E9310E1253A}" destId="{46578B84-08AF-4EBA-A77B-F0FE0FC09165}" srcOrd="6" destOrd="0" presId="urn:microsoft.com/office/officeart/2005/8/layout/hierarchy6"/>
    <dgm:cxn modelId="{DB631CFA-C8E8-4B1E-9705-9BA80EB4F921}" type="presParOf" srcId="{FBA40215-900A-4B32-9212-5E9310E1253A}" destId="{E141CE9D-758D-42AA-81E2-828DDD234895}" srcOrd="7" destOrd="0" presId="urn:microsoft.com/office/officeart/2005/8/layout/hierarchy6"/>
    <dgm:cxn modelId="{B2D98068-5726-4A39-AAA4-1A6480650B40}" type="presParOf" srcId="{E141CE9D-758D-42AA-81E2-828DDD234895}" destId="{41A3A871-BF14-4C29-A9D9-86135DB3DEDC}" srcOrd="0" destOrd="0" presId="urn:microsoft.com/office/officeart/2005/8/layout/hierarchy6"/>
    <dgm:cxn modelId="{350EB159-C50C-42BD-9479-D6BA3824A760}" type="presParOf" srcId="{E141CE9D-758D-42AA-81E2-828DDD234895}" destId="{1873A370-3DF6-4A0F-AB6F-CC73F7577A43}" srcOrd="1" destOrd="0" presId="urn:microsoft.com/office/officeart/2005/8/layout/hierarchy6"/>
    <dgm:cxn modelId="{23B353D2-3EAB-48EE-97D4-12A1B5E68659}" type="presParOf" srcId="{1182217E-79FC-47DB-B11A-BC95F9C5ADDD}" destId="{201E383A-832B-485A-9A48-2DBFCBD0FC17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9900D0-167F-4398-AFB9-07C6421C8873}" type="doc">
      <dgm:prSet loTypeId="urn:microsoft.com/office/officeart/2005/8/layout/hierarchy6" loCatId="hierarchy" qsTypeId="urn:microsoft.com/office/officeart/2005/8/quickstyle/3d3" qsCatId="3D" csTypeId="urn:microsoft.com/office/officeart/2005/8/colors/accent6_4" csCatId="accent6" phldr="1"/>
      <dgm:spPr/>
      <dgm:t>
        <a:bodyPr/>
        <a:lstStyle/>
        <a:p>
          <a:endParaRPr lang="fr-FR"/>
        </a:p>
      </dgm:t>
    </dgm:pt>
    <dgm:pt modelId="{B66EA6A1-E1D4-4BF8-B745-63612B9E0378}">
      <dgm:prSet phldrT="[Texte]" custT="1"/>
      <dgm:spPr>
        <a:blipFill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fr-DZ">
              <a:noFill/>
            </a:rPr>
            <a:t> </a:t>
          </a:r>
        </a:p>
      </dgm:t>
    </dgm:pt>
    <dgm:pt modelId="{7A943934-F1F4-4CB0-90F0-4F3048824CD5}" type="parTrans" cxnId="{1830B237-013F-4D28-A5C0-4472C36979CE}">
      <dgm:prSet/>
      <dgm:spPr/>
      <dgm:t>
        <a:bodyPr/>
        <a:lstStyle/>
        <a:p>
          <a:endParaRPr lang="fr-FR"/>
        </a:p>
      </dgm:t>
    </dgm:pt>
    <dgm:pt modelId="{1FA4C8E1-5D04-4A0B-A217-AE437D2D8D4C}" type="sibTrans" cxnId="{1830B237-013F-4D28-A5C0-4472C36979CE}">
      <dgm:prSet custT="1"/>
      <dgm:spPr/>
      <dgm:t>
        <a:bodyPr/>
        <a:lstStyle/>
        <a:p>
          <a:endParaRPr lang="fr-FR"/>
        </a:p>
      </dgm:t>
    </dgm:pt>
    <dgm:pt modelId="{D0507E3D-A1BC-425B-8641-90BC29D8A2C0}" type="asst">
      <dgm:prSet phldrT="[Texte]" custT="1"/>
      <dgm:spPr>
        <a:blipFill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fr-DZ">
              <a:noFill/>
            </a:rPr>
            <a:t> </a:t>
          </a:r>
        </a:p>
      </dgm:t>
    </dgm:pt>
    <dgm:pt modelId="{2082FF55-30C3-430F-BD88-E96CD8C34905}" type="parTrans" cxnId="{2A361DAA-8854-40F7-B73F-882214E27D5E}">
      <dgm:prSet/>
      <dgm:spPr/>
      <dgm:t>
        <a:bodyPr/>
        <a:lstStyle/>
        <a:p>
          <a:endParaRPr lang="fr-FR"/>
        </a:p>
      </dgm:t>
    </dgm:pt>
    <dgm:pt modelId="{2372660E-A129-4FC9-A78E-4E466149C0F0}" type="sibTrans" cxnId="{2A361DAA-8854-40F7-B73F-882214E27D5E}">
      <dgm:prSet/>
      <dgm:spPr/>
      <dgm:t>
        <a:bodyPr/>
        <a:lstStyle/>
        <a:p>
          <a:endParaRPr lang="fr-FR"/>
        </a:p>
      </dgm:t>
    </dgm:pt>
    <dgm:pt modelId="{08660F7A-BB62-429A-8F97-54B2B778B808}">
      <dgm:prSet custT="1"/>
      <dgm:spPr>
        <a:blipFill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fr-DZ">
              <a:noFill/>
            </a:rPr>
            <a:t> </a:t>
          </a:r>
        </a:p>
      </dgm:t>
    </dgm:pt>
    <dgm:pt modelId="{BC59EF13-402D-4A04-AFC2-540E56192CDB}" type="parTrans" cxnId="{63D65BBC-63C0-4363-A453-BF698982230D}">
      <dgm:prSet/>
      <dgm:spPr/>
      <dgm:t>
        <a:bodyPr/>
        <a:lstStyle/>
        <a:p>
          <a:endParaRPr lang="fr-FR"/>
        </a:p>
      </dgm:t>
    </dgm:pt>
    <dgm:pt modelId="{436D77C8-86AD-4B8A-85A2-A8744887E09C}" type="sibTrans" cxnId="{63D65BBC-63C0-4363-A453-BF698982230D}">
      <dgm:prSet/>
      <dgm:spPr/>
      <dgm:t>
        <a:bodyPr/>
        <a:lstStyle/>
        <a:p>
          <a:endParaRPr lang="fr-FR"/>
        </a:p>
      </dgm:t>
    </dgm:pt>
    <dgm:pt modelId="{00E26DD1-F5DB-49D4-8BF5-542C10A3B441}">
      <dgm:prSet custT="1"/>
      <dgm:spPr>
        <a:blipFill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r>
            <a:rPr lang="fr-DZ">
              <a:noFill/>
            </a:rPr>
            <a:t> </a:t>
          </a:r>
        </a:p>
      </dgm:t>
    </dgm:pt>
    <dgm:pt modelId="{5F2CD6E0-1991-4E1A-A94C-29D1C63B3B92}" type="parTrans" cxnId="{28BA2D57-6755-47E8-ABC1-620F43997317}">
      <dgm:prSet/>
      <dgm:spPr/>
      <dgm:t>
        <a:bodyPr/>
        <a:lstStyle/>
        <a:p>
          <a:endParaRPr lang="fr-FR"/>
        </a:p>
      </dgm:t>
    </dgm:pt>
    <dgm:pt modelId="{B2B0F7FB-297B-4D92-A1B2-F4C390E3C87E}" type="sibTrans" cxnId="{28BA2D57-6755-47E8-ABC1-620F43997317}">
      <dgm:prSet/>
      <dgm:spPr/>
      <dgm:t>
        <a:bodyPr/>
        <a:lstStyle/>
        <a:p>
          <a:endParaRPr lang="fr-FR"/>
        </a:p>
      </dgm:t>
    </dgm:pt>
    <dgm:pt modelId="{C0B3A037-070B-4402-A9AD-4172F69B2CFA}">
      <dgm:prSet custT="1"/>
      <dgm:spPr>
        <a:blipFill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r>
            <a:rPr lang="fr-DZ">
              <a:noFill/>
            </a:rPr>
            <a:t> </a:t>
          </a:r>
        </a:p>
      </dgm:t>
    </dgm:pt>
    <dgm:pt modelId="{74B528D1-0503-4207-8853-F434A4373BFD}" type="parTrans" cxnId="{7A5CAA14-0FC2-43E3-85E8-17451B9C0EFE}">
      <dgm:prSet/>
      <dgm:spPr/>
      <dgm:t>
        <a:bodyPr/>
        <a:lstStyle/>
        <a:p>
          <a:endParaRPr lang="fr-FR"/>
        </a:p>
      </dgm:t>
    </dgm:pt>
    <dgm:pt modelId="{8404C8F1-63B0-4FCF-A1F0-9952DCF32B05}" type="sibTrans" cxnId="{7A5CAA14-0FC2-43E3-85E8-17451B9C0EFE}">
      <dgm:prSet/>
      <dgm:spPr/>
      <dgm:t>
        <a:bodyPr/>
        <a:lstStyle/>
        <a:p>
          <a:endParaRPr lang="fr-FR"/>
        </a:p>
      </dgm:t>
    </dgm:pt>
    <dgm:pt modelId="{9E374F29-AD4F-4426-9452-A29488328C87}">
      <dgm:prSet custT="1"/>
      <dgm:spPr>
        <a:blipFill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r>
            <a:rPr lang="fr-DZ">
              <a:noFill/>
            </a:rPr>
            <a:t> </a:t>
          </a:r>
        </a:p>
      </dgm:t>
    </dgm:pt>
    <dgm:pt modelId="{D76DF615-0531-4461-9178-DDE3BC2BE9A9}" type="parTrans" cxnId="{99548BDD-6BCD-43E1-BF84-6FB87839C981}">
      <dgm:prSet/>
      <dgm:spPr/>
      <dgm:t>
        <a:bodyPr/>
        <a:lstStyle/>
        <a:p>
          <a:endParaRPr lang="fr-FR"/>
        </a:p>
      </dgm:t>
    </dgm:pt>
    <dgm:pt modelId="{59977E3A-2BE4-4C71-94FC-98B2D04A670A}" type="sibTrans" cxnId="{99548BDD-6BCD-43E1-BF84-6FB87839C981}">
      <dgm:prSet/>
      <dgm:spPr/>
      <dgm:t>
        <a:bodyPr/>
        <a:lstStyle/>
        <a:p>
          <a:endParaRPr lang="fr-FR"/>
        </a:p>
      </dgm:t>
    </dgm:pt>
    <dgm:pt modelId="{04357F8E-8930-4A65-AF28-07277685853A}">
      <dgm:prSet custT="1"/>
      <dgm:spPr>
        <a:blipFill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r>
            <a:rPr lang="fr-DZ">
              <a:noFill/>
            </a:rPr>
            <a:t> </a:t>
          </a:r>
        </a:p>
      </dgm:t>
    </dgm:pt>
    <dgm:pt modelId="{4B88DD41-09BE-4B9E-B34D-35CD3402FF95}" type="parTrans" cxnId="{EEAE3130-1C02-4685-A63E-9C3C9E1F77F0}">
      <dgm:prSet/>
      <dgm:spPr/>
      <dgm:t>
        <a:bodyPr/>
        <a:lstStyle/>
        <a:p>
          <a:endParaRPr lang="fr-FR"/>
        </a:p>
      </dgm:t>
    </dgm:pt>
    <dgm:pt modelId="{5C7637E2-679C-4013-B313-0F9E8636C8C6}" type="sibTrans" cxnId="{EEAE3130-1C02-4685-A63E-9C3C9E1F77F0}">
      <dgm:prSet/>
      <dgm:spPr/>
      <dgm:t>
        <a:bodyPr/>
        <a:lstStyle/>
        <a:p>
          <a:endParaRPr lang="fr-FR"/>
        </a:p>
      </dgm:t>
    </dgm:pt>
    <dgm:pt modelId="{1182217E-79FC-47DB-B11A-BC95F9C5ADDD}" type="pres">
      <dgm:prSet presAssocID="{B99900D0-167F-4398-AFB9-07C6421C8873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E3894281-B2E1-4D8E-84EC-0F60DBBB4868}" type="pres">
      <dgm:prSet presAssocID="{B99900D0-167F-4398-AFB9-07C6421C8873}" presName="hierFlow" presStyleCnt="0"/>
      <dgm:spPr/>
    </dgm:pt>
    <dgm:pt modelId="{57A691E7-B189-4226-81FE-C545BAC1158E}" type="pres">
      <dgm:prSet presAssocID="{B99900D0-167F-4398-AFB9-07C6421C8873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B0836426-E2D8-4031-8EF2-13D9ED4F94DD}" type="pres">
      <dgm:prSet presAssocID="{B66EA6A1-E1D4-4BF8-B745-63612B9E0378}" presName="Name14" presStyleCnt="0"/>
      <dgm:spPr/>
    </dgm:pt>
    <dgm:pt modelId="{9BD17B84-C292-427C-8B48-D3ECFF906B6C}" type="pres">
      <dgm:prSet presAssocID="{B66EA6A1-E1D4-4BF8-B745-63612B9E0378}" presName="level1Shape" presStyleLbl="node0" presStyleIdx="0" presStyleCnt="1" custScaleX="498372" custScaleY="198403" custLinFactNeighborX="-19935" custLinFactNeighborY="-53906">
        <dgm:presLayoutVars>
          <dgm:chPref val="3"/>
        </dgm:presLayoutVars>
      </dgm:prSet>
      <dgm:spPr/>
    </dgm:pt>
    <dgm:pt modelId="{FBA40215-900A-4B32-9212-5E9310E1253A}" type="pres">
      <dgm:prSet presAssocID="{B66EA6A1-E1D4-4BF8-B745-63612B9E0378}" presName="hierChild2" presStyleCnt="0"/>
      <dgm:spPr/>
    </dgm:pt>
    <dgm:pt modelId="{36D059E7-64F9-45E5-A1C8-57EF13B073A8}" type="pres">
      <dgm:prSet presAssocID="{2082FF55-30C3-430F-BD88-E96CD8C34905}" presName="Name19" presStyleLbl="parChTrans1D2" presStyleIdx="0" presStyleCnt="4"/>
      <dgm:spPr/>
    </dgm:pt>
    <dgm:pt modelId="{075B6325-7EC2-4D10-A197-C74C4EE8CA8B}" type="pres">
      <dgm:prSet presAssocID="{D0507E3D-A1BC-425B-8641-90BC29D8A2C0}" presName="Name21" presStyleCnt="0"/>
      <dgm:spPr/>
    </dgm:pt>
    <dgm:pt modelId="{F4D0F6B1-DB2D-4FB4-A764-6AD51B92F9F6}" type="pres">
      <dgm:prSet presAssocID="{D0507E3D-A1BC-425B-8641-90BC29D8A2C0}" presName="level2Shape" presStyleLbl="asst1" presStyleIdx="0" presStyleCnt="1" custScaleX="265305" custScaleY="147587"/>
      <dgm:spPr/>
    </dgm:pt>
    <dgm:pt modelId="{5FB1F2BE-B220-4D42-8E52-A9B3A454A6EC}" type="pres">
      <dgm:prSet presAssocID="{D0507E3D-A1BC-425B-8641-90BC29D8A2C0}" presName="hierChild3" presStyleCnt="0"/>
      <dgm:spPr/>
    </dgm:pt>
    <dgm:pt modelId="{CF5C7F19-E82A-4EFC-889C-A9BCFB467FA9}" type="pres">
      <dgm:prSet presAssocID="{BC59EF13-402D-4A04-AFC2-540E56192CDB}" presName="Name19" presStyleLbl="parChTrans1D2" presStyleIdx="1" presStyleCnt="4"/>
      <dgm:spPr/>
    </dgm:pt>
    <dgm:pt modelId="{B1542611-6D70-412E-B419-2459A3DB256B}" type="pres">
      <dgm:prSet presAssocID="{08660F7A-BB62-429A-8F97-54B2B778B808}" presName="Name21" presStyleCnt="0"/>
      <dgm:spPr/>
    </dgm:pt>
    <dgm:pt modelId="{F2D74039-4AF0-48DF-854D-17B367DDBF51}" type="pres">
      <dgm:prSet presAssocID="{08660F7A-BB62-429A-8F97-54B2B778B808}" presName="level2Shape" presStyleLbl="node2" presStyleIdx="0" presStyleCnt="3" custScaleX="351455" custScaleY="275497"/>
      <dgm:spPr/>
    </dgm:pt>
    <dgm:pt modelId="{A289820E-D2F2-4548-A2D9-EFCCB28AB2B6}" type="pres">
      <dgm:prSet presAssocID="{08660F7A-BB62-429A-8F97-54B2B778B808}" presName="hierChild3" presStyleCnt="0"/>
      <dgm:spPr/>
    </dgm:pt>
    <dgm:pt modelId="{F699E971-8E66-44C3-8A25-90650284E447}" type="pres">
      <dgm:prSet presAssocID="{D76DF615-0531-4461-9178-DDE3BC2BE9A9}" presName="Name19" presStyleLbl="parChTrans1D3" presStyleIdx="0" presStyleCnt="2"/>
      <dgm:spPr/>
    </dgm:pt>
    <dgm:pt modelId="{F8F1C23C-9696-446A-831B-4A7182D6FE21}" type="pres">
      <dgm:prSet presAssocID="{9E374F29-AD4F-4426-9452-A29488328C87}" presName="Name21" presStyleCnt="0"/>
      <dgm:spPr/>
    </dgm:pt>
    <dgm:pt modelId="{B256EEF4-4F62-4EAC-AC78-A1CDC7D21913}" type="pres">
      <dgm:prSet presAssocID="{9E374F29-AD4F-4426-9452-A29488328C87}" presName="level2Shape" presStyleLbl="node3" presStyleIdx="0" presStyleCnt="2" custScaleX="280896" custLinFactNeighborX="2999" custLinFactNeighborY="21415"/>
      <dgm:spPr/>
    </dgm:pt>
    <dgm:pt modelId="{B6DF1869-C8B2-4A64-9C73-B3A8D20D96D3}" type="pres">
      <dgm:prSet presAssocID="{9E374F29-AD4F-4426-9452-A29488328C87}" presName="hierChild3" presStyleCnt="0"/>
      <dgm:spPr/>
    </dgm:pt>
    <dgm:pt modelId="{E2A2F360-E876-458F-B439-5D2DE789668C}" type="pres">
      <dgm:prSet presAssocID="{4B88DD41-09BE-4B9E-B34D-35CD3402FF95}" presName="Name19" presStyleLbl="parChTrans1D3" presStyleIdx="1" presStyleCnt="2"/>
      <dgm:spPr/>
    </dgm:pt>
    <dgm:pt modelId="{8A630A31-8013-43F3-8748-AA6A5B5E3A96}" type="pres">
      <dgm:prSet presAssocID="{04357F8E-8930-4A65-AF28-07277685853A}" presName="Name21" presStyleCnt="0"/>
      <dgm:spPr/>
    </dgm:pt>
    <dgm:pt modelId="{86E1E244-6C3B-457E-8625-15FD9BA9D222}" type="pres">
      <dgm:prSet presAssocID="{04357F8E-8930-4A65-AF28-07277685853A}" presName="level2Shape" presStyleLbl="node3" presStyleIdx="1" presStyleCnt="2" custScaleX="568782" custScaleY="183668" custLinFactNeighborX="-2695" custLinFactNeighborY="21415"/>
      <dgm:spPr/>
    </dgm:pt>
    <dgm:pt modelId="{4DCE9F48-81ED-4353-BF62-04F255E0D25C}" type="pres">
      <dgm:prSet presAssocID="{04357F8E-8930-4A65-AF28-07277685853A}" presName="hierChild3" presStyleCnt="0"/>
      <dgm:spPr/>
    </dgm:pt>
    <dgm:pt modelId="{C8A8BA4D-767D-4FDA-B072-65DC85D9DCE1}" type="pres">
      <dgm:prSet presAssocID="{5F2CD6E0-1991-4E1A-A94C-29D1C63B3B92}" presName="Name19" presStyleLbl="parChTrans1D2" presStyleIdx="2" presStyleCnt="4"/>
      <dgm:spPr/>
    </dgm:pt>
    <dgm:pt modelId="{04CE4BC8-E982-4C4E-B320-AAEFADA221E9}" type="pres">
      <dgm:prSet presAssocID="{00E26DD1-F5DB-49D4-8BF5-542C10A3B441}" presName="Name21" presStyleCnt="0"/>
      <dgm:spPr/>
    </dgm:pt>
    <dgm:pt modelId="{2DC30195-D09C-418E-B833-7D523F89DC7F}" type="pres">
      <dgm:prSet presAssocID="{00E26DD1-F5DB-49D4-8BF5-542C10A3B441}" presName="level2Shape" presStyleLbl="node2" presStyleIdx="1" presStyleCnt="3" custScaleX="287758" custScaleY="166188"/>
      <dgm:spPr/>
    </dgm:pt>
    <dgm:pt modelId="{9E7A4321-D465-4FF4-A5B4-E370635E18BD}" type="pres">
      <dgm:prSet presAssocID="{00E26DD1-F5DB-49D4-8BF5-542C10A3B441}" presName="hierChild3" presStyleCnt="0"/>
      <dgm:spPr/>
    </dgm:pt>
    <dgm:pt modelId="{46578B84-08AF-4EBA-A77B-F0FE0FC09165}" type="pres">
      <dgm:prSet presAssocID="{74B528D1-0503-4207-8853-F434A4373BFD}" presName="Name19" presStyleLbl="parChTrans1D2" presStyleIdx="3" presStyleCnt="4"/>
      <dgm:spPr/>
    </dgm:pt>
    <dgm:pt modelId="{E141CE9D-758D-42AA-81E2-828DDD234895}" type="pres">
      <dgm:prSet presAssocID="{C0B3A037-070B-4402-A9AD-4172F69B2CFA}" presName="Name21" presStyleCnt="0"/>
      <dgm:spPr/>
    </dgm:pt>
    <dgm:pt modelId="{41A3A871-BF14-4C29-A9D9-86135DB3DEDC}" type="pres">
      <dgm:prSet presAssocID="{C0B3A037-070B-4402-A9AD-4172F69B2CFA}" presName="level2Shape" presStyleLbl="node2" presStyleIdx="2" presStyleCnt="3" custScaleX="251940" custScaleY="222069" custLinFactNeighborX="-18588" custLinFactNeighborY="3009"/>
      <dgm:spPr/>
    </dgm:pt>
    <dgm:pt modelId="{1873A370-3DF6-4A0F-AB6F-CC73F7577A43}" type="pres">
      <dgm:prSet presAssocID="{C0B3A037-070B-4402-A9AD-4172F69B2CFA}" presName="hierChild3" presStyleCnt="0"/>
      <dgm:spPr/>
    </dgm:pt>
    <dgm:pt modelId="{201E383A-832B-485A-9A48-2DBFCBD0FC17}" type="pres">
      <dgm:prSet presAssocID="{B99900D0-167F-4398-AFB9-07C6421C8873}" presName="bgShapesFlow" presStyleCnt="0"/>
      <dgm:spPr/>
    </dgm:pt>
  </dgm:ptLst>
  <dgm:cxnLst>
    <dgm:cxn modelId="{7A5CAA14-0FC2-43E3-85E8-17451B9C0EFE}" srcId="{B66EA6A1-E1D4-4BF8-B745-63612B9E0378}" destId="{C0B3A037-070B-4402-A9AD-4172F69B2CFA}" srcOrd="3" destOrd="0" parTransId="{74B528D1-0503-4207-8853-F434A4373BFD}" sibTransId="{8404C8F1-63B0-4FCF-A1F0-9952DCF32B05}"/>
    <dgm:cxn modelId="{94127C2D-46B5-4456-9489-9FD0306FC592}" type="presOf" srcId="{08660F7A-BB62-429A-8F97-54B2B778B808}" destId="{F2D74039-4AF0-48DF-854D-17B367DDBF51}" srcOrd="0" destOrd="0" presId="urn:microsoft.com/office/officeart/2005/8/layout/hierarchy6"/>
    <dgm:cxn modelId="{E93A1B2E-D655-48AA-8504-AC6E03495341}" type="presOf" srcId="{74B528D1-0503-4207-8853-F434A4373BFD}" destId="{46578B84-08AF-4EBA-A77B-F0FE0FC09165}" srcOrd="0" destOrd="0" presId="urn:microsoft.com/office/officeart/2005/8/layout/hierarchy6"/>
    <dgm:cxn modelId="{EEAE3130-1C02-4685-A63E-9C3C9E1F77F0}" srcId="{08660F7A-BB62-429A-8F97-54B2B778B808}" destId="{04357F8E-8930-4A65-AF28-07277685853A}" srcOrd="1" destOrd="0" parTransId="{4B88DD41-09BE-4B9E-B34D-35CD3402FF95}" sibTransId="{5C7637E2-679C-4013-B313-0F9E8636C8C6}"/>
    <dgm:cxn modelId="{1830B237-013F-4D28-A5C0-4472C36979CE}" srcId="{B99900D0-167F-4398-AFB9-07C6421C8873}" destId="{B66EA6A1-E1D4-4BF8-B745-63612B9E0378}" srcOrd="0" destOrd="0" parTransId="{7A943934-F1F4-4CB0-90F0-4F3048824CD5}" sibTransId="{1FA4C8E1-5D04-4A0B-A217-AE437D2D8D4C}"/>
    <dgm:cxn modelId="{9B01A244-986C-4227-A121-C1C67786ACD8}" type="presOf" srcId="{BC59EF13-402D-4A04-AFC2-540E56192CDB}" destId="{CF5C7F19-E82A-4EFC-889C-A9BCFB467FA9}" srcOrd="0" destOrd="0" presId="urn:microsoft.com/office/officeart/2005/8/layout/hierarchy6"/>
    <dgm:cxn modelId="{28BA2D57-6755-47E8-ABC1-620F43997317}" srcId="{B66EA6A1-E1D4-4BF8-B745-63612B9E0378}" destId="{00E26DD1-F5DB-49D4-8BF5-542C10A3B441}" srcOrd="2" destOrd="0" parTransId="{5F2CD6E0-1991-4E1A-A94C-29D1C63B3B92}" sibTransId="{B2B0F7FB-297B-4D92-A1B2-F4C390E3C87E}"/>
    <dgm:cxn modelId="{B9E9F17A-237A-4828-9F05-1EB9F00EAEA9}" type="presOf" srcId="{D76DF615-0531-4461-9178-DDE3BC2BE9A9}" destId="{F699E971-8E66-44C3-8A25-90650284E447}" srcOrd="0" destOrd="0" presId="urn:microsoft.com/office/officeart/2005/8/layout/hierarchy6"/>
    <dgm:cxn modelId="{EBD0E984-EDA9-4A53-8441-D4CDBD2938DB}" type="presOf" srcId="{5F2CD6E0-1991-4E1A-A94C-29D1C63B3B92}" destId="{C8A8BA4D-767D-4FDA-B072-65DC85D9DCE1}" srcOrd="0" destOrd="0" presId="urn:microsoft.com/office/officeart/2005/8/layout/hierarchy6"/>
    <dgm:cxn modelId="{3892468F-D4F7-4C97-AACF-5885EA7E4C2A}" type="presOf" srcId="{C0B3A037-070B-4402-A9AD-4172F69B2CFA}" destId="{41A3A871-BF14-4C29-A9D9-86135DB3DEDC}" srcOrd="0" destOrd="0" presId="urn:microsoft.com/office/officeart/2005/8/layout/hierarchy6"/>
    <dgm:cxn modelId="{28002196-9996-4CE5-9A0E-A3A3AB1DB7FB}" type="presOf" srcId="{04357F8E-8930-4A65-AF28-07277685853A}" destId="{86E1E244-6C3B-457E-8625-15FD9BA9D222}" srcOrd="0" destOrd="0" presId="urn:microsoft.com/office/officeart/2005/8/layout/hierarchy6"/>
    <dgm:cxn modelId="{2A361DAA-8854-40F7-B73F-882214E27D5E}" srcId="{B66EA6A1-E1D4-4BF8-B745-63612B9E0378}" destId="{D0507E3D-A1BC-425B-8641-90BC29D8A2C0}" srcOrd="0" destOrd="0" parTransId="{2082FF55-30C3-430F-BD88-E96CD8C34905}" sibTransId="{2372660E-A129-4FC9-A78E-4E466149C0F0}"/>
    <dgm:cxn modelId="{3E5A8DAE-5FF6-4A4D-89C9-BE3412ED3A79}" type="presOf" srcId="{B99900D0-167F-4398-AFB9-07C6421C8873}" destId="{1182217E-79FC-47DB-B11A-BC95F9C5ADDD}" srcOrd="0" destOrd="0" presId="urn:microsoft.com/office/officeart/2005/8/layout/hierarchy6"/>
    <dgm:cxn modelId="{0D3EE1BA-5C9E-477F-A50F-98D8889B0E74}" type="presOf" srcId="{2082FF55-30C3-430F-BD88-E96CD8C34905}" destId="{36D059E7-64F9-45E5-A1C8-57EF13B073A8}" srcOrd="0" destOrd="0" presId="urn:microsoft.com/office/officeart/2005/8/layout/hierarchy6"/>
    <dgm:cxn modelId="{63D65BBC-63C0-4363-A453-BF698982230D}" srcId="{B66EA6A1-E1D4-4BF8-B745-63612B9E0378}" destId="{08660F7A-BB62-429A-8F97-54B2B778B808}" srcOrd="1" destOrd="0" parTransId="{BC59EF13-402D-4A04-AFC2-540E56192CDB}" sibTransId="{436D77C8-86AD-4B8A-85A2-A8744887E09C}"/>
    <dgm:cxn modelId="{A3E501BE-5D0A-4681-8D54-4319EE8D7B66}" type="presOf" srcId="{00E26DD1-F5DB-49D4-8BF5-542C10A3B441}" destId="{2DC30195-D09C-418E-B833-7D523F89DC7F}" srcOrd="0" destOrd="0" presId="urn:microsoft.com/office/officeart/2005/8/layout/hierarchy6"/>
    <dgm:cxn modelId="{686211C0-AB85-4ED8-BB46-71F8F4050707}" type="presOf" srcId="{4B88DD41-09BE-4B9E-B34D-35CD3402FF95}" destId="{E2A2F360-E876-458F-B439-5D2DE789668C}" srcOrd="0" destOrd="0" presId="urn:microsoft.com/office/officeart/2005/8/layout/hierarchy6"/>
    <dgm:cxn modelId="{99548BDD-6BCD-43E1-BF84-6FB87839C981}" srcId="{08660F7A-BB62-429A-8F97-54B2B778B808}" destId="{9E374F29-AD4F-4426-9452-A29488328C87}" srcOrd="0" destOrd="0" parTransId="{D76DF615-0531-4461-9178-DDE3BC2BE9A9}" sibTransId="{59977E3A-2BE4-4C71-94FC-98B2D04A670A}"/>
    <dgm:cxn modelId="{F77D8BEF-CEFA-40B2-A778-B01D8D185991}" type="presOf" srcId="{D0507E3D-A1BC-425B-8641-90BC29D8A2C0}" destId="{F4D0F6B1-DB2D-4FB4-A764-6AD51B92F9F6}" srcOrd="0" destOrd="0" presId="urn:microsoft.com/office/officeart/2005/8/layout/hierarchy6"/>
    <dgm:cxn modelId="{5FB8A3F8-F895-400B-86B9-0825F5B1E083}" type="presOf" srcId="{B66EA6A1-E1D4-4BF8-B745-63612B9E0378}" destId="{9BD17B84-C292-427C-8B48-D3ECFF906B6C}" srcOrd="0" destOrd="0" presId="urn:microsoft.com/office/officeart/2005/8/layout/hierarchy6"/>
    <dgm:cxn modelId="{982F33FE-EF03-4384-AF28-3D5EB8D76418}" type="presOf" srcId="{9E374F29-AD4F-4426-9452-A29488328C87}" destId="{B256EEF4-4F62-4EAC-AC78-A1CDC7D21913}" srcOrd="0" destOrd="0" presId="urn:microsoft.com/office/officeart/2005/8/layout/hierarchy6"/>
    <dgm:cxn modelId="{F31ED59B-7795-4F7A-A16C-68E98767EA05}" type="presParOf" srcId="{1182217E-79FC-47DB-B11A-BC95F9C5ADDD}" destId="{E3894281-B2E1-4D8E-84EC-0F60DBBB4868}" srcOrd="0" destOrd="0" presId="urn:microsoft.com/office/officeart/2005/8/layout/hierarchy6"/>
    <dgm:cxn modelId="{34F73DBF-9C44-43AB-A512-3A05CCFC3706}" type="presParOf" srcId="{E3894281-B2E1-4D8E-84EC-0F60DBBB4868}" destId="{57A691E7-B189-4226-81FE-C545BAC1158E}" srcOrd="0" destOrd="0" presId="urn:microsoft.com/office/officeart/2005/8/layout/hierarchy6"/>
    <dgm:cxn modelId="{67FE6AD5-7DD0-4DAE-A0B0-BAE7BBB780F7}" type="presParOf" srcId="{57A691E7-B189-4226-81FE-C545BAC1158E}" destId="{B0836426-E2D8-4031-8EF2-13D9ED4F94DD}" srcOrd="0" destOrd="0" presId="urn:microsoft.com/office/officeart/2005/8/layout/hierarchy6"/>
    <dgm:cxn modelId="{95478B3A-161A-4F7A-AFDE-65844063249D}" type="presParOf" srcId="{B0836426-E2D8-4031-8EF2-13D9ED4F94DD}" destId="{9BD17B84-C292-427C-8B48-D3ECFF906B6C}" srcOrd="0" destOrd="0" presId="urn:microsoft.com/office/officeart/2005/8/layout/hierarchy6"/>
    <dgm:cxn modelId="{AD8575CB-8D87-4F98-99C9-C6CB76AFE0BE}" type="presParOf" srcId="{B0836426-E2D8-4031-8EF2-13D9ED4F94DD}" destId="{FBA40215-900A-4B32-9212-5E9310E1253A}" srcOrd="1" destOrd="0" presId="urn:microsoft.com/office/officeart/2005/8/layout/hierarchy6"/>
    <dgm:cxn modelId="{8F3319B9-1988-47BB-BD07-8ADD984DE3C8}" type="presParOf" srcId="{FBA40215-900A-4B32-9212-5E9310E1253A}" destId="{36D059E7-64F9-45E5-A1C8-57EF13B073A8}" srcOrd="0" destOrd="0" presId="urn:microsoft.com/office/officeart/2005/8/layout/hierarchy6"/>
    <dgm:cxn modelId="{F8EFBEFC-EA7F-4F04-8A57-94FD10B46F1E}" type="presParOf" srcId="{FBA40215-900A-4B32-9212-5E9310E1253A}" destId="{075B6325-7EC2-4D10-A197-C74C4EE8CA8B}" srcOrd="1" destOrd="0" presId="urn:microsoft.com/office/officeart/2005/8/layout/hierarchy6"/>
    <dgm:cxn modelId="{E771053C-6536-4703-B7D4-AFD102C4E045}" type="presParOf" srcId="{075B6325-7EC2-4D10-A197-C74C4EE8CA8B}" destId="{F4D0F6B1-DB2D-4FB4-A764-6AD51B92F9F6}" srcOrd="0" destOrd="0" presId="urn:microsoft.com/office/officeart/2005/8/layout/hierarchy6"/>
    <dgm:cxn modelId="{6B57D178-6078-4867-9E4D-8E066BAB6E0F}" type="presParOf" srcId="{075B6325-7EC2-4D10-A197-C74C4EE8CA8B}" destId="{5FB1F2BE-B220-4D42-8E52-A9B3A454A6EC}" srcOrd="1" destOrd="0" presId="urn:microsoft.com/office/officeart/2005/8/layout/hierarchy6"/>
    <dgm:cxn modelId="{89ABE76D-06AC-4EFF-9F7F-FFDD99ABA8CA}" type="presParOf" srcId="{FBA40215-900A-4B32-9212-5E9310E1253A}" destId="{CF5C7F19-E82A-4EFC-889C-A9BCFB467FA9}" srcOrd="2" destOrd="0" presId="urn:microsoft.com/office/officeart/2005/8/layout/hierarchy6"/>
    <dgm:cxn modelId="{85DA9CD0-FEF3-4923-A9A3-132D456A264A}" type="presParOf" srcId="{FBA40215-900A-4B32-9212-5E9310E1253A}" destId="{B1542611-6D70-412E-B419-2459A3DB256B}" srcOrd="3" destOrd="0" presId="urn:microsoft.com/office/officeart/2005/8/layout/hierarchy6"/>
    <dgm:cxn modelId="{514BA3E7-8958-40EA-972C-21EAFCCBDD9A}" type="presParOf" srcId="{B1542611-6D70-412E-B419-2459A3DB256B}" destId="{F2D74039-4AF0-48DF-854D-17B367DDBF51}" srcOrd="0" destOrd="0" presId="urn:microsoft.com/office/officeart/2005/8/layout/hierarchy6"/>
    <dgm:cxn modelId="{B5A42FE4-0B37-4C6B-9A80-FC1B14649BC1}" type="presParOf" srcId="{B1542611-6D70-412E-B419-2459A3DB256B}" destId="{A289820E-D2F2-4548-A2D9-EFCCB28AB2B6}" srcOrd="1" destOrd="0" presId="urn:microsoft.com/office/officeart/2005/8/layout/hierarchy6"/>
    <dgm:cxn modelId="{3B090D94-E6DD-41E6-9DA3-0A3434391D4F}" type="presParOf" srcId="{A289820E-D2F2-4548-A2D9-EFCCB28AB2B6}" destId="{F699E971-8E66-44C3-8A25-90650284E447}" srcOrd="0" destOrd="0" presId="urn:microsoft.com/office/officeart/2005/8/layout/hierarchy6"/>
    <dgm:cxn modelId="{9E9050DC-D09F-4381-BD6A-0FF8F985C6CF}" type="presParOf" srcId="{A289820E-D2F2-4548-A2D9-EFCCB28AB2B6}" destId="{F8F1C23C-9696-446A-831B-4A7182D6FE21}" srcOrd="1" destOrd="0" presId="urn:microsoft.com/office/officeart/2005/8/layout/hierarchy6"/>
    <dgm:cxn modelId="{448E87E5-1FE0-4DEF-AEE4-2941AA577FE4}" type="presParOf" srcId="{F8F1C23C-9696-446A-831B-4A7182D6FE21}" destId="{B256EEF4-4F62-4EAC-AC78-A1CDC7D21913}" srcOrd="0" destOrd="0" presId="urn:microsoft.com/office/officeart/2005/8/layout/hierarchy6"/>
    <dgm:cxn modelId="{D85601AD-05DF-4F90-9680-0FF822154BD3}" type="presParOf" srcId="{F8F1C23C-9696-446A-831B-4A7182D6FE21}" destId="{B6DF1869-C8B2-4A64-9C73-B3A8D20D96D3}" srcOrd="1" destOrd="0" presId="urn:microsoft.com/office/officeart/2005/8/layout/hierarchy6"/>
    <dgm:cxn modelId="{FAC405D1-3839-44B5-B1DC-526E25E63A3F}" type="presParOf" srcId="{A289820E-D2F2-4548-A2D9-EFCCB28AB2B6}" destId="{E2A2F360-E876-458F-B439-5D2DE789668C}" srcOrd="2" destOrd="0" presId="urn:microsoft.com/office/officeart/2005/8/layout/hierarchy6"/>
    <dgm:cxn modelId="{842B491C-5A39-45D2-8B02-0D2ECBC3746F}" type="presParOf" srcId="{A289820E-D2F2-4548-A2D9-EFCCB28AB2B6}" destId="{8A630A31-8013-43F3-8748-AA6A5B5E3A96}" srcOrd="3" destOrd="0" presId="urn:microsoft.com/office/officeart/2005/8/layout/hierarchy6"/>
    <dgm:cxn modelId="{2B229843-064D-4B6D-9750-5A618108AABC}" type="presParOf" srcId="{8A630A31-8013-43F3-8748-AA6A5B5E3A96}" destId="{86E1E244-6C3B-457E-8625-15FD9BA9D222}" srcOrd="0" destOrd="0" presId="urn:microsoft.com/office/officeart/2005/8/layout/hierarchy6"/>
    <dgm:cxn modelId="{6B17C01F-189B-4B89-BAB6-F38ADA6D95E3}" type="presParOf" srcId="{8A630A31-8013-43F3-8748-AA6A5B5E3A96}" destId="{4DCE9F48-81ED-4353-BF62-04F255E0D25C}" srcOrd="1" destOrd="0" presId="urn:microsoft.com/office/officeart/2005/8/layout/hierarchy6"/>
    <dgm:cxn modelId="{A000D132-FC0D-465C-BFC9-17EBADF6614C}" type="presParOf" srcId="{FBA40215-900A-4B32-9212-5E9310E1253A}" destId="{C8A8BA4D-767D-4FDA-B072-65DC85D9DCE1}" srcOrd="4" destOrd="0" presId="urn:microsoft.com/office/officeart/2005/8/layout/hierarchy6"/>
    <dgm:cxn modelId="{8E3D70C9-C701-49DD-9243-2BD6CE2B97FD}" type="presParOf" srcId="{FBA40215-900A-4B32-9212-5E9310E1253A}" destId="{04CE4BC8-E982-4C4E-B320-AAEFADA221E9}" srcOrd="5" destOrd="0" presId="urn:microsoft.com/office/officeart/2005/8/layout/hierarchy6"/>
    <dgm:cxn modelId="{33C35F2C-64C0-41BB-A602-73FDEEE4A491}" type="presParOf" srcId="{04CE4BC8-E982-4C4E-B320-AAEFADA221E9}" destId="{2DC30195-D09C-418E-B833-7D523F89DC7F}" srcOrd="0" destOrd="0" presId="urn:microsoft.com/office/officeart/2005/8/layout/hierarchy6"/>
    <dgm:cxn modelId="{50F9E25C-43AF-490E-B4B6-0CE5BA913EB2}" type="presParOf" srcId="{04CE4BC8-E982-4C4E-B320-AAEFADA221E9}" destId="{9E7A4321-D465-4FF4-A5B4-E370635E18BD}" srcOrd="1" destOrd="0" presId="urn:microsoft.com/office/officeart/2005/8/layout/hierarchy6"/>
    <dgm:cxn modelId="{4AFB44C0-C672-477E-8C09-3D9459AFA4F3}" type="presParOf" srcId="{FBA40215-900A-4B32-9212-5E9310E1253A}" destId="{46578B84-08AF-4EBA-A77B-F0FE0FC09165}" srcOrd="6" destOrd="0" presId="urn:microsoft.com/office/officeart/2005/8/layout/hierarchy6"/>
    <dgm:cxn modelId="{DB631CFA-C8E8-4B1E-9705-9BA80EB4F921}" type="presParOf" srcId="{FBA40215-900A-4B32-9212-5E9310E1253A}" destId="{E141CE9D-758D-42AA-81E2-828DDD234895}" srcOrd="7" destOrd="0" presId="urn:microsoft.com/office/officeart/2005/8/layout/hierarchy6"/>
    <dgm:cxn modelId="{B2D98068-5726-4A39-AAA4-1A6480650B40}" type="presParOf" srcId="{E141CE9D-758D-42AA-81E2-828DDD234895}" destId="{41A3A871-BF14-4C29-A9D9-86135DB3DEDC}" srcOrd="0" destOrd="0" presId="urn:microsoft.com/office/officeart/2005/8/layout/hierarchy6"/>
    <dgm:cxn modelId="{350EB159-C50C-42BD-9479-D6BA3824A760}" type="presParOf" srcId="{E141CE9D-758D-42AA-81E2-828DDD234895}" destId="{1873A370-3DF6-4A0F-AB6F-CC73F7577A43}" srcOrd="1" destOrd="0" presId="urn:microsoft.com/office/officeart/2005/8/layout/hierarchy6"/>
    <dgm:cxn modelId="{23B353D2-3EAB-48EE-97D4-12A1B5E68659}" type="presParOf" srcId="{1182217E-79FC-47DB-B11A-BC95F9C5ADDD}" destId="{201E383A-832B-485A-9A48-2DBFCBD0FC17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9CC9C89-F0BD-4AD2-95BE-E782F88F1D39}" type="doc">
      <dgm:prSet loTypeId="urn:microsoft.com/office/officeart/2005/8/layout/StepDownProcess" loCatId="process" qsTypeId="urn:microsoft.com/office/officeart/2005/8/quickstyle/simple2" qsCatId="simple" csTypeId="urn:microsoft.com/office/officeart/2005/8/colors/accent6_3" csCatId="accent6" phldr="1"/>
      <dgm:spPr/>
      <dgm:t>
        <a:bodyPr/>
        <a:lstStyle/>
        <a:p>
          <a:endParaRPr lang="fr-DZ"/>
        </a:p>
      </dgm:t>
    </dgm:pt>
    <dgm:pt modelId="{EAF8F174-FC6C-432E-8EE4-08756846A101}">
      <dgm:prSet phldrT="[Texte]"/>
      <dgm:spPr/>
      <dgm:t>
        <a:bodyPr/>
        <a:lstStyle/>
        <a:p>
          <a:r>
            <a:rPr lang="fr-FR" dirty="0">
              <a:latin typeface="Righteous"/>
            </a:rPr>
            <a:t>Vérification</a:t>
          </a:r>
        </a:p>
        <a:p>
          <a:r>
            <a:rPr lang="fr-FR" dirty="0">
              <a:latin typeface="Righteous"/>
            </a:rPr>
            <a:t> de la condition </a:t>
          </a:r>
        </a:p>
        <a:p>
          <a:r>
            <a:rPr lang="fr-FR" dirty="0">
              <a:latin typeface="Righteous"/>
            </a:rPr>
            <a:t>de flèche</a:t>
          </a:r>
        </a:p>
      </dgm:t>
    </dgm:pt>
    <dgm:pt modelId="{051D5D7D-321B-4789-BB28-51B8B6E1083C}" type="parTrans" cxnId="{35519A98-4A57-4CB1-89E0-E321529080E3}">
      <dgm:prSet/>
      <dgm:spPr/>
      <dgm:t>
        <a:bodyPr/>
        <a:lstStyle/>
        <a:p>
          <a:endParaRPr lang="fr-FR"/>
        </a:p>
      </dgm:t>
    </dgm:pt>
    <dgm:pt modelId="{F7199A34-BAA6-430A-AA88-44BC0A651084}" type="sibTrans" cxnId="{35519A98-4A57-4CB1-89E0-E321529080E3}">
      <dgm:prSet/>
      <dgm:spPr/>
      <dgm:t>
        <a:bodyPr/>
        <a:lstStyle/>
        <a:p>
          <a:endParaRPr lang="fr-FR"/>
        </a:p>
      </dgm:t>
    </dgm:pt>
    <dgm:pt modelId="{08ECEA8B-71A5-4BC6-A4F9-581277C41BB2}" type="pres">
      <dgm:prSet presAssocID="{C9CC9C89-F0BD-4AD2-95BE-E782F88F1D39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fr-FR"/>
        </a:p>
      </dgm:t>
    </dgm:pt>
    <dgm:pt modelId="{58B418B6-5659-4302-A89D-5BAB43E3174C}" type="pres">
      <dgm:prSet presAssocID="{EAF8F174-FC6C-432E-8EE4-08756846A101}" presName="composite" presStyleCnt="0"/>
      <dgm:spPr/>
    </dgm:pt>
    <dgm:pt modelId="{71847231-2624-44AF-90FC-B65E702C01D0}" type="pres">
      <dgm:prSet presAssocID="{EAF8F174-FC6C-432E-8EE4-08756846A101}" presName="ParentText" presStyleLbl="node1" presStyleIdx="0" presStyleCnt="1" custScaleX="106515" custScaleY="68319" custLinFactNeighborX="-62751" custLinFactNeighborY="-5330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CCF751A8-412B-43C5-8863-FAFD44FFADD9}" type="presOf" srcId="{C9CC9C89-F0BD-4AD2-95BE-E782F88F1D39}" destId="{08ECEA8B-71A5-4BC6-A4F9-581277C41BB2}" srcOrd="0" destOrd="0" presId="urn:microsoft.com/office/officeart/2005/8/layout/StepDownProcess"/>
    <dgm:cxn modelId="{35519A98-4A57-4CB1-89E0-E321529080E3}" srcId="{C9CC9C89-F0BD-4AD2-95BE-E782F88F1D39}" destId="{EAF8F174-FC6C-432E-8EE4-08756846A101}" srcOrd="0" destOrd="0" parTransId="{051D5D7D-321B-4789-BB28-51B8B6E1083C}" sibTransId="{F7199A34-BAA6-430A-AA88-44BC0A651084}"/>
    <dgm:cxn modelId="{1E0C7262-2268-43FC-ADEB-4D6DE27872A0}" type="presOf" srcId="{EAF8F174-FC6C-432E-8EE4-08756846A101}" destId="{71847231-2624-44AF-90FC-B65E702C01D0}" srcOrd="0" destOrd="0" presId="urn:microsoft.com/office/officeart/2005/8/layout/StepDownProcess"/>
    <dgm:cxn modelId="{E126EC0C-6DCF-4F98-BB74-67A64B96D2A6}" type="presParOf" srcId="{08ECEA8B-71A5-4BC6-A4F9-581277C41BB2}" destId="{58B418B6-5659-4302-A89D-5BAB43E3174C}" srcOrd="0" destOrd="0" presId="urn:microsoft.com/office/officeart/2005/8/layout/StepDownProcess"/>
    <dgm:cxn modelId="{275DCCC0-D690-4A0F-B2EA-58A5DCC7FC73}" type="presParOf" srcId="{58B418B6-5659-4302-A89D-5BAB43E3174C}" destId="{71847231-2624-44AF-90FC-B65E702C01D0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8FCA63D-60EC-4D3D-8CE9-7F51C825A410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fr-FR"/>
        </a:p>
      </dgm:t>
    </dgm:pt>
    <mc:AlternateContent xmlns:mc="http://schemas.openxmlformats.org/markup-compatibility/2006" xmlns:a14="http://schemas.microsoft.com/office/drawing/2010/main">
      <mc:Choice Requires="a14">
        <dgm:pt modelId="{CBAC7280-E530-499D-84ED-14A9383FF699}">
          <dgm:prSet phldrT="[Texte]" custT="1"/>
          <dgm:spPr/>
          <dgm:t>
            <a:bodyPr/>
            <a:lstStyle/>
            <a:p>
              <a:pPr>
                <a:spcBef>
                  <a:spcPts val="700"/>
                </a:spcBef>
                <a:spcAft>
                  <a:spcPts val="700"/>
                </a:spcAft>
              </a:pPr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fr-FR" sz="1800" b="1" i="1" smtClean="0">
                        <a:latin typeface="Cambria Math"/>
                      </a:rPr>
                      <m:t>𝐕</m:t>
                    </m:r>
                    <m:r>
                      <a:rPr lang="fr-FR" sz="1800" b="1" i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fr-FR" sz="18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fr-FR" sz="1800" b="1" i="1">
                            <a:latin typeface="Cambria Math"/>
                          </a:rPr>
                          <m:t>𝐀</m:t>
                        </m:r>
                        <m:r>
                          <a:rPr lang="fr-FR" sz="1800" b="1">
                            <a:latin typeface="Cambria Math"/>
                          </a:rPr>
                          <m:t>×</m:t>
                        </m:r>
                        <m:r>
                          <a:rPr lang="fr-FR" sz="1800" b="1" i="1">
                            <a:latin typeface="Cambria Math"/>
                          </a:rPr>
                          <m:t>𝐃</m:t>
                        </m:r>
                        <m:r>
                          <a:rPr lang="fr-FR" sz="1800" b="1">
                            <a:latin typeface="Cambria Math"/>
                          </a:rPr>
                          <m:t>×</m:t>
                        </m:r>
                        <m:r>
                          <a:rPr lang="fr-FR" sz="1800" b="1" i="1">
                            <a:latin typeface="Cambria Math"/>
                          </a:rPr>
                          <m:t>𝐐</m:t>
                        </m:r>
                      </m:num>
                      <m:den>
                        <m:r>
                          <a:rPr lang="fr-FR" sz="1800" b="1" i="1">
                            <a:latin typeface="Cambria Math"/>
                          </a:rPr>
                          <m:t>𝐑</m:t>
                        </m:r>
                      </m:den>
                    </m:f>
                    <m:r>
                      <a:rPr lang="fr-FR" sz="1800" b="1">
                        <a:latin typeface="Cambria Math"/>
                      </a:rPr>
                      <m:t>×</m:t>
                    </m:r>
                    <m:r>
                      <a:rPr lang="fr-FR" sz="1800" b="1" i="1">
                        <a:latin typeface="Cambria Math"/>
                      </a:rPr>
                      <m:t>𝐖</m:t>
                    </m:r>
                  </m:oMath>
                </m:oMathPara>
              </a14:m>
              <a:endParaRPr lang="fr-FR" sz="1800" dirty="0">
                <a:latin typeface="Righteous"/>
              </a:endParaRPr>
            </a:p>
          </dgm:t>
        </dgm:pt>
      </mc:Choice>
      <mc:Fallback xmlns="">
        <dgm:pt modelId="{CBAC7280-E530-499D-84ED-14A9383FF699}">
          <dgm:prSet phldrT="[Texte]" custT="1"/>
          <dgm:spPr/>
          <dgm:t>
            <a:bodyPr/>
            <a:lstStyle/>
            <a:p>
              <a:pPr>
                <a:spcBef>
                  <a:spcPts val="700"/>
                </a:spcBef>
                <a:spcAft>
                  <a:spcPts val="700"/>
                </a:spcAft>
              </a:pPr>
              <a:r>
                <a:rPr lang="fr-FR" sz="1800" b="1" i="0" smtClean="0">
                  <a:latin typeface="Righteous"/>
                </a:rPr>
                <a:t>𝐕=</a:t>
              </a:r>
              <a:r>
                <a:rPr lang="fr-FR" sz="1800" b="1" i="0">
                  <a:latin typeface="Righteous"/>
                </a:rPr>
                <a:t>(𝐀×𝐃×𝐐)/𝐑×𝐖</a:t>
              </a:r>
              <a:endParaRPr lang="fr-FR" sz="1800" dirty="0">
                <a:latin typeface="Righteous"/>
              </a:endParaRPr>
            </a:p>
          </dgm:t>
        </dgm:pt>
      </mc:Fallback>
    </mc:AlternateContent>
    <dgm:pt modelId="{937CFDC0-611C-484A-A7C4-B50B203A0603}" type="parTrans" cxnId="{7A36A34F-46D3-4507-8F55-4E19CCE10227}">
      <dgm:prSet/>
      <dgm:spPr/>
      <dgm:t>
        <a:bodyPr/>
        <a:lstStyle/>
        <a:p>
          <a:endParaRPr lang="fr-FR"/>
        </a:p>
      </dgm:t>
    </dgm:pt>
    <dgm:pt modelId="{325134EF-3D3B-422E-88FF-0032DA56D963}" type="sibTrans" cxnId="{7A36A34F-46D3-4507-8F55-4E19CCE10227}">
      <dgm:prSet/>
      <dgm:spPr/>
      <dgm:t>
        <a:bodyPr/>
        <a:lstStyle/>
        <a:p>
          <a:endParaRPr lang="fr-FR"/>
        </a:p>
      </dgm:t>
    </dgm:pt>
    <dgm:pt modelId="{9A7E3C42-39FA-4ACD-946D-71A7A2ED9700}">
      <dgm:prSet phldrT="[Texte]" custT="1"/>
      <dgm:spPr/>
      <dgm:t>
        <a:bodyPr/>
        <a:lstStyle/>
        <a:p>
          <a:pPr rtl="0">
            <a:lnSpc>
              <a:spcPct val="100000"/>
            </a:lnSpc>
            <a:spcBef>
              <a:spcPts val="600"/>
            </a:spcBef>
          </a:pPr>
          <a:r>
            <a:rPr lang="fr-FR" sz="1800" dirty="0">
              <a:latin typeface="Righteous"/>
            </a:rPr>
            <a:t>A : Coefficient d’accélération         de zone </a:t>
          </a:r>
        </a:p>
      </dgm:t>
    </dgm:pt>
    <dgm:pt modelId="{4B85B1E3-3A1F-43AE-A2C2-44FE837A2038}" type="parTrans" cxnId="{8FD2DA3C-9478-4200-A543-882AD906AC4B}">
      <dgm:prSet/>
      <dgm:spPr/>
      <dgm:t>
        <a:bodyPr/>
        <a:lstStyle/>
        <a:p>
          <a:endParaRPr lang="fr-FR"/>
        </a:p>
      </dgm:t>
    </dgm:pt>
    <dgm:pt modelId="{1D4F0BB8-5AB2-438C-A74C-29C37D9F568A}" type="sibTrans" cxnId="{8FD2DA3C-9478-4200-A543-882AD906AC4B}">
      <dgm:prSet/>
      <dgm:spPr/>
      <dgm:t>
        <a:bodyPr/>
        <a:lstStyle/>
        <a:p>
          <a:endParaRPr lang="fr-FR"/>
        </a:p>
      </dgm:t>
    </dgm:pt>
    <dgm:pt modelId="{BA4153D0-63F4-4D47-BF0F-30297F753610}">
      <dgm:prSet custT="1"/>
      <dgm:spPr/>
      <dgm:t>
        <a:bodyPr/>
        <a:lstStyle/>
        <a:p>
          <a:r>
            <a:rPr lang="fr-FR" sz="1800" dirty="0">
              <a:latin typeface="Righteous"/>
            </a:rPr>
            <a:t>Q : Facteur </a:t>
          </a:r>
        </a:p>
        <a:p>
          <a:r>
            <a:rPr lang="fr-FR" sz="1800" dirty="0">
              <a:latin typeface="Righteous"/>
            </a:rPr>
            <a:t>de qualité </a:t>
          </a:r>
        </a:p>
      </dgm:t>
    </dgm:pt>
    <dgm:pt modelId="{5BBBB256-F4E9-453D-8256-FF8CB7AED329}" type="parTrans" cxnId="{68B3AD10-6347-4258-9D0F-080007735C06}">
      <dgm:prSet/>
      <dgm:spPr/>
      <dgm:t>
        <a:bodyPr/>
        <a:lstStyle/>
        <a:p>
          <a:endParaRPr lang="fr-FR"/>
        </a:p>
      </dgm:t>
    </dgm:pt>
    <dgm:pt modelId="{CBBFEF9F-E720-45EB-B63D-E898646E2FA0}" type="sibTrans" cxnId="{68B3AD10-6347-4258-9D0F-080007735C06}">
      <dgm:prSet/>
      <dgm:spPr/>
      <dgm:t>
        <a:bodyPr/>
        <a:lstStyle/>
        <a:p>
          <a:endParaRPr lang="fr-FR"/>
        </a:p>
      </dgm:t>
    </dgm:pt>
    <dgm:pt modelId="{CAE3A2EB-E24D-4060-B538-17257C4214BB}">
      <dgm:prSet custT="1"/>
      <dgm:spPr/>
      <dgm:t>
        <a:bodyPr/>
        <a:lstStyle/>
        <a:p>
          <a:pPr>
            <a:spcBef>
              <a:spcPts val="700"/>
            </a:spcBef>
            <a:spcAft>
              <a:spcPts val="700"/>
            </a:spcAft>
          </a:pPr>
          <a:r>
            <a:rPr lang="fr-FR" sz="1800" dirty="0">
              <a:latin typeface="Righteous"/>
            </a:rPr>
            <a:t>R : Coefficient        de comportement   de la structure </a:t>
          </a:r>
        </a:p>
      </dgm:t>
    </dgm:pt>
    <dgm:pt modelId="{4E5F1C9C-7FA6-46F1-BB2D-B163C7861BB2}" type="parTrans" cxnId="{DAF0E81E-0E31-403E-9F18-FB81A94BB42E}">
      <dgm:prSet/>
      <dgm:spPr/>
      <dgm:t>
        <a:bodyPr/>
        <a:lstStyle/>
        <a:p>
          <a:endParaRPr lang="fr-FR"/>
        </a:p>
      </dgm:t>
    </dgm:pt>
    <dgm:pt modelId="{EF0BC27B-9C4D-42A3-9188-BA1783720A0B}" type="sibTrans" cxnId="{DAF0E81E-0E31-403E-9F18-FB81A94BB42E}">
      <dgm:prSet/>
      <dgm:spPr/>
      <dgm:t>
        <a:bodyPr/>
        <a:lstStyle/>
        <a:p>
          <a:endParaRPr lang="fr-FR"/>
        </a:p>
      </dgm:t>
    </dgm:pt>
    <dgm:pt modelId="{F8C836F9-7CA1-431E-A988-EF9B3E7B7265}">
      <dgm:prSet custT="1"/>
      <dgm:spPr/>
      <dgm:t>
        <a:bodyPr/>
        <a:lstStyle/>
        <a:p>
          <a:r>
            <a:rPr lang="fr-FR" sz="1800" dirty="0">
              <a:latin typeface="Righteous"/>
            </a:rPr>
            <a:t>D : Facteur d’amplification dynamique moyen </a:t>
          </a:r>
        </a:p>
      </dgm:t>
    </dgm:pt>
    <dgm:pt modelId="{F6412AB9-3A88-4B84-B944-8608DDA8D07E}" type="parTrans" cxnId="{E7F4AF77-BD90-4836-A26E-009FC54E309A}">
      <dgm:prSet/>
      <dgm:spPr/>
      <dgm:t>
        <a:bodyPr/>
        <a:lstStyle/>
        <a:p>
          <a:endParaRPr lang="fr-FR"/>
        </a:p>
      </dgm:t>
    </dgm:pt>
    <dgm:pt modelId="{0F9C74DE-6B47-4161-AF38-F0E4F00A99CE}" type="sibTrans" cxnId="{E7F4AF77-BD90-4836-A26E-009FC54E309A}">
      <dgm:prSet/>
      <dgm:spPr/>
      <dgm:t>
        <a:bodyPr/>
        <a:lstStyle/>
        <a:p>
          <a:endParaRPr lang="fr-FR"/>
        </a:p>
      </dgm:t>
    </dgm:pt>
    <dgm:pt modelId="{441CBE84-DF3E-413B-AE9D-02BE2194297D}">
      <dgm:prSet custT="1"/>
      <dgm:spPr/>
      <dgm:t>
        <a:bodyPr/>
        <a:lstStyle/>
        <a:p>
          <a:r>
            <a:rPr lang="fr-FR" sz="1800" dirty="0">
              <a:latin typeface="Righteous"/>
            </a:rPr>
            <a:t>W : Poids total      de la structure </a:t>
          </a:r>
        </a:p>
      </dgm:t>
    </dgm:pt>
    <dgm:pt modelId="{2BE7F943-92CF-4457-A297-042CD390519D}" type="parTrans" cxnId="{6D34233F-88C3-42EC-B097-359DFAACCCA4}">
      <dgm:prSet/>
      <dgm:spPr/>
      <dgm:t>
        <a:bodyPr/>
        <a:lstStyle/>
        <a:p>
          <a:endParaRPr lang="fr-FR"/>
        </a:p>
      </dgm:t>
    </dgm:pt>
    <dgm:pt modelId="{EA48334E-A891-446B-A5AE-9958128EF077}" type="sibTrans" cxnId="{6D34233F-88C3-42EC-B097-359DFAACCCA4}">
      <dgm:prSet/>
      <dgm:spPr/>
      <dgm:t>
        <a:bodyPr/>
        <a:lstStyle/>
        <a:p>
          <a:endParaRPr lang="fr-FR"/>
        </a:p>
      </dgm:t>
    </dgm:pt>
    <dgm:pt modelId="{A7712E24-EFC9-46C1-9CA6-878994F65D27}" type="pres">
      <dgm:prSet presAssocID="{28FCA63D-60EC-4D3D-8CE9-7F51C825A41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687D74CD-BF59-404D-AA00-0EA2882A7150}" type="pres">
      <dgm:prSet presAssocID="{CBAC7280-E530-499D-84ED-14A9383FF699}" presName="hierRoot1" presStyleCnt="0">
        <dgm:presLayoutVars>
          <dgm:hierBranch val="init"/>
        </dgm:presLayoutVars>
      </dgm:prSet>
      <dgm:spPr/>
    </dgm:pt>
    <dgm:pt modelId="{FE09FDEF-8112-481F-9C2F-0F23937A0D82}" type="pres">
      <dgm:prSet presAssocID="{CBAC7280-E530-499D-84ED-14A9383FF699}" presName="rootComposite1" presStyleCnt="0"/>
      <dgm:spPr/>
    </dgm:pt>
    <dgm:pt modelId="{E05EE2EC-71F1-4A64-B50A-FA95E56A993C}" type="pres">
      <dgm:prSet presAssocID="{CBAC7280-E530-499D-84ED-14A9383FF699}" presName="rootText1" presStyleLbl="node0" presStyleIdx="0" presStyleCnt="1" custScaleX="108957" custScaleY="15718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1F6AD9A9-1F26-49CD-87FB-CC91C58E452C}" type="pres">
      <dgm:prSet presAssocID="{CBAC7280-E530-499D-84ED-14A9383FF699}" presName="rootConnector1" presStyleLbl="node1" presStyleIdx="0" presStyleCnt="0"/>
      <dgm:spPr/>
      <dgm:t>
        <a:bodyPr/>
        <a:lstStyle/>
        <a:p>
          <a:endParaRPr lang="fr-FR"/>
        </a:p>
      </dgm:t>
    </dgm:pt>
    <dgm:pt modelId="{64B40BA1-3A7B-4D70-8F6B-F938E7A1EF69}" type="pres">
      <dgm:prSet presAssocID="{CBAC7280-E530-499D-84ED-14A9383FF699}" presName="hierChild2" presStyleCnt="0"/>
      <dgm:spPr/>
    </dgm:pt>
    <dgm:pt modelId="{397AE8A9-DA4C-463A-9CDE-9FF42C586C6C}" type="pres">
      <dgm:prSet presAssocID="{4B85B1E3-3A1F-43AE-A2C2-44FE837A2038}" presName="Name64" presStyleLbl="parChTrans1D2" presStyleIdx="0" presStyleCnt="5"/>
      <dgm:spPr/>
      <dgm:t>
        <a:bodyPr/>
        <a:lstStyle/>
        <a:p>
          <a:endParaRPr lang="fr-FR"/>
        </a:p>
      </dgm:t>
    </dgm:pt>
    <dgm:pt modelId="{71C3AB2E-0374-458F-B716-C075DEFF3B7C}" type="pres">
      <dgm:prSet presAssocID="{9A7E3C42-39FA-4ACD-946D-71A7A2ED9700}" presName="hierRoot2" presStyleCnt="0">
        <dgm:presLayoutVars>
          <dgm:hierBranch val="init"/>
        </dgm:presLayoutVars>
      </dgm:prSet>
      <dgm:spPr/>
    </dgm:pt>
    <dgm:pt modelId="{914A1AD0-9B8F-45B4-9B96-C23E9790115C}" type="pres">
      <dgm:prSet presAssocID="{9A7E3C42-39FA-4ACD-946D-71A7A2ED9700}" presName="rootComposite" presStyleCnt="0"/>
      <dgm:spPr/>
    </dgm:pt>
    <dgm:pt modelId="{C7E575AA-7464-44FB-A2A3-19D902FB5174}" type="pres">
      <dgm:prSet presAssocID="{9A7E3C42-39FA-4ACD-946D-71A7A2ED9700}" presName="rootText" presStyleLbl="node2" presStyleIdx="0" presStyleCnt="5" custScaleX="100265" custScaleY="137867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16911405-B6B8-4467-B1EB-E2F75010C25D}" type="pres">
      <dgm:prSet presAssocID="{9A7E3C42-39FA-4ACD-946D-71A7A2ED9700}" presName="rootConnector" presStyleLbl="node2" presStyleIdx="0" presStyleCnt="5"/>
      <dgm:spPr/>
      <dgm:t>
        <a:bodyPr/>
        <a:lstStyle/>
        <a:p>
          <a:endParaRPr lang="fr-FR"/>
        </a:p>
      </dgm:t>
    </dgm:pt>
    <dgm:pt modelId="{7EE1FCDB-BEB6-40BB-91BC-2C871C67F8B0}" type="pres">
      <dgm:prSet presAssocID="{9A7E3C42-39FA-4ACD-946D-71A7A2ED9700}" presName="hierChild4" presStyleCnt="0"/>
      <dgm:spPr/>
    </dgm:pt>
    <dgm:pt modelId="{AB3B4398-D1AC-4B9C-8ECC-F9C705387F9C}" type="pres">
      <dgm:prSet presAssocID="{9A7E3C42-39FA-4ACD-946D-71A7A2ED9700}" presName="hierChild5" presStyleCnt="0"/>
      <dgm:spPr/>
    </dgm:pt>
    <dgm:pt modelId="{149C3038-44B9-49A3-9688-0E376040CC68}" type="pres">
      <dgm:prSet presAssocID="{5BBBB256-F4E9-453D-8256-FF8CB7AED329}" presName="Name64" presStyleLbl="parChTrans1D2" presStyleIdx="1" presStyleCnt="5"/>
      <dgm:spPr/>
      <dgm:t>
        <a:bodyPr/>
        <a:lstStyle/>
        <a:p>
          <a:endParaRPr lang="fr-FR"/>
        </a:p>
      </dgm:t>
    </dgm:pt>
    <dgm:pt modelId="{2C1D5BDF-68C8-474D-9DA4-BB0651218A56}" type="pres">
      <dgm:prSet presAssocID="{BA4153D0-63F4-4D47-BF0F-30297F753610}" presName="hierRoot2" presStyleCnt="0">
        <dgm:presLayoutVars>
          <dgm:hierBranch val="init"/>
        </dgm:presLayoutVars>
      </dgm:prSet>
      <dgm:spPr/>
    </dgm:pt>
    <dgm:pt modelId="{F9C4E955-1E4F-4580-85A6-4A3F4FA3C973}" type="pres">
      <dgm:prSet presAssocID="{BA4153D0-63F4-4D47-BF0F-30297F753610}" presName="rootComposite" presStyleCnt="0"/>
      <dgm:spPr/>
    </dgm:pt>
    <dgm:pt modelId="{E3C7398C-F6C5-4ED1-A94E-7ABA7689B672}" type="pres">
      <dgm:prSet presAssocID="{BA4153D0-63F4-4D47-BF0F-30297F753610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B4B23F7A-AA1F-4D83-ADCE-51A753F32101}" type="pres">
      <dgm:prSet presAssocID="{BA4153D0-63F4-4D47-BF0F-30297F753610}" presName="rootConnector" presStyleLbl="node2" presStyleIdx="1" presStyleCnt="5"/>
      <dgm:spPr/>
      <dgm:t>
        <a:bodyPr/>
        <a:lstStyle/>
        <a:p>
          <a:endParaRPr lang="fr-FR"/>
        </a:p>
      </dgm:t>
    </dgm:pt>
    <dgm:pt modelId="{F1A6D5E4-E52E-4463-89C7-59725C6A2771}" type="pres">
      <dgm:prSet presAssocID="{BA4153D0-63F4-4D47-BF0F-30297F753610}" presName="hierChild4" presStyleCnt="0"/>
      <dgm:spPr/>
    </dgm:pt>
    <dgm:pt modelId="{FAAEA2C6-E2F7-4AED-9392-6452B7823EB1}" type="pres">
      <dgm:prSet presAssocID="{BA4153D0-63F4-4D47-BF0F-30297F753610}" presName="hierChild5" presStyleCnt="0"/>
      <dgm:spPr/>
    </dgm:pt>
    <dgm:pt modelId="{8FBCB551-B3B9-444B-83C6-95269A0EE930}" type="pres">
      <dgm:prSet presAssocID="{4E5F1C9C-7FA6-46F1-BB2D-B163C7861BB2}" presName="Name64" presStyleLbl="parChTrans1D2" presStyleIdx="2" presStyleCnt="5"/>
      <dgm:spPr/>
      <dgm:t>
        <a:bodyPr/>
        <a:lstStyle/>
        <a:p>
          <a:endParaRPr lang="fr-FR"/>
        </a:p>
      </dgm:t>
    </dgm:pt>
    <dgm:pt modelId="{8E7261E5-669B-4AC2-AE08-587A7CDEEAC6}" type="pres">
      <dgm:prSet presAssocID="{CAE3A2EB-E24D-4060-B538-17257C4214BB}" presName="hierRoot2" presStyleCnt="0">
        <dgm:presLayoutVars>
          <dgm:hierBranch val="init"/>
        </dgm:presLayoutVars>
      </dgm:prSet>
      <dgm:spPr/>
    </dgm:pt>
    <dgm:pt modelId="{D5D4965A-3994-42D1-822C-54AD5C5BD45F}" type="pres">
      <dgm:prSet presAssocID="{CAE3A2EB-E24D-4060-B538-17257C4214BB}" presName="rootComposite" presStyleCnt="0"/>
      <dgm:spPr/>
    </dgm:pt>
    <dgm:pt modelId="{FC203FE2-172D-46FF-8CED-6452C773E446}" type="pres">
      <dgm:prSet presAssocID="{CAE3A2EB-E24D-4060-B538-17257C4214BB}" presName="rootText" presStyleLbl="node2" presStyleIdx="2" presStyleCnt="5" custScaleX="103367" custScaleY="12812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34D0E396-F88B-4426-9A37-CEC56EB5F3AA}" type="pres">
      <dgm:prSet presAssocID="{CAE3A2EB-E24D-4060-B538-17257C4214BB}" presName="rootConnector" presStyleLbl="node2" presStyleIdx="2" presStyleCnt="5"/>
      <dgm:spPr/>
      <dgm:t>
        <a:bodyPr/>
        <a:lstStyle/>
        <a:p>
          <a:endParaRPr lang="fr-FR"/>
        </a:p>
      </dgm:t>
    </dgm:pt>
    <dgm:pt modelId="{B4F95BA1-9419-40F0-AA1E-8D81BB2C594F}" type="pres">
      <dgm:prSet presAssocID="{CAE3A2EB-E24D-4060-B538-17257C4214BB}" presName="hierChild4" presStyleCnt="0"/>
      <dgm:spPr/>
    </dgm:pt>
    <dgm:pt modelId="{03F99436-7389-4FC6-87CA-D6DCDEE047E0}" type="pres">
      <dgm:prSet presAssocID="{CAE3A2EB-E24D-4060-B538-17257C4214BB}" presName="hierChild5" presStyleCnt="0"/>
      <dgm:spPr/>
    </dgm:pt>
    <dgm:pt modelId="{D61A2E53-8484-4BF6-98FC-7D44F59D3596}" type="pres">
      <dgm:prSet presAssocID="{F6412AB9-3A88-4B84-B944-8608DDA8D07E}" presName="Name64" presStyleLbl="parChTrans1D2" presStyleIdx="3" presStyleCnt="5"/>
      <dgm:spPr/>
      <dgm:t>
        <a:bodyPr/>
        <a:lstStyle/>
        <a:p>
          <a:endParaRPr lang="fr-FR"/>
        </a:p>
      </dgm:t>
    </dgm:pt>
    <dgm:pt modelId="{333E413F-826F-4E0D-9005-4AA1719DC856}" type="pres">
      <dgm:prSet presAssocID="{F8C836F9-7CA1-431E-A988-EF9B3E7B7265}" presName="hierRoot2" presStyleCnt="0">
        <dgm:presLayoutVars>
          <dgm:hierBranch val="init"/>
        </dgm:presLayoutVars>
      </dgm:prSet>
      <dgm:spPr/>
    </dgm:pt>
    <dgm:pt modelId="{B67C9263-0C24-4C8D-81ED-8F49AB6BDA61}" type="pres">
      <dgm:prSet presAssocID="{F8C836F9-7CA1-431E-A988-EF9B3E7B7265}" presName="rootComposite" presStyleCnt="0"/>
      <dgm:spPr/>
    </dgm:pt>
    <dgm:pt modelId="{814216DA-4BDA-489B-90D7-AE09A8D47404}" type="pres">
      <dgm:prSet presAssocID="{F8C836F9-7CA1-431E-A988-EF9B3E7B7265}" presName="rootText" presStyleLbl="node2" presStyleIdx="3" presStyleCnt="5" custScaleX="98192" custScaleY="131434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087232C1-683D-4C7A-9CED-53118EDCD275}" type="pres">
      <dgm:prSet presAssocID="{F8C836F9-7CA1-431E-A988-EF9B3E7B7265}" presName="rootConnector" presStyleLbl="node2" presStyleIdx="3" presStyleCnt="5"/>
      <dgm:spPr/>
      <dgm:t>
        <a:bodyPr/>
        <a:lstStyle/>
        <a:p>
          <a:endParaRPr lang="fr-FR"/>
        </a:p>
      </dgm:t>
    </dgm:pt>
    <dgm:pt modelId="{AC4C5273-DB8E-4BF5-AE87-13A3E1DA08C5}" type="pres">
      <dgm:prSet presAssocID="{F8C836F9-7CA1-431E-A988-EF9B3E7B7265}" presName="hierChild4" presStyleCnt="0"/>
      <dgm:spPr/>
    </dgm:pt>
    <dgm:pt modelId="{990260A9-0B8B-4BC0-812E-ABADCC8B9108}" type="pres">
      <dgm:prSet presAssocID="{F8C836F9-7CA1-431E-A988-EF9B3E7B7265}" presName="hierChild5" presStyleCnt="0"/>
      <dgm:spPr/>
    </dgm:pt>
    <dgm:pt modelId="{572EF0E4-0A2D-4992-8D36-FF9F6F88147A}" type="pres">
      <dgm:prSet presAssocID="{2BE7F943-92CF-4457-A297-042CD390519D}" presName="Name64" presStyleLbl="parChTrans1D2" presStyleIdx="4" presStyleCnt="5"/>
      <dgm:spPr/>
      <dgm:t>
        <a:bodyPr/>
        <a:lstStyle/>
        <a:p>
          <a:endParaRPr lang="fr-FR"/>
        </a:p>
      </dgm:t>
    </dgm:pt>
    <dgm:pt modelId="{2D3AA746-FFB6-4C69-9EE4-AFCE89F37E34}" type="pres">
      <dgm:prSet presAssocID="{441CBE84-DF3E-413B-AE9D-02BE2194297D}" presName="hierRoot2" presStyleCnt="0">
        <dgm:presLayoutVars>
          <dgm:hierBranch val="init"/>
        </dgm:presLayoutVars>
      </dgm:prSet>
      <dgm:spPr/>
    </dgm:pt>
    <dgm:pt modelId="{77F1A027-A56F-40B5-9482-C7318A5B18BA}" type="pres">
      <dgm:prSet presAssocID="{441CBE84-DF3E-413B-AE9D-02BE2194297D}" presName="rootComposite" presStyleCnt="0"/>
      <dgm:spPr/>
    </dgm:pt>
    <dgm:pt modelId="{F195D61E-7C86-47FB-B925-E63A7ED41569}" type="pres">
      <dgm:prSet presAssocID="{441CBE84-DF3E-413B-AE9D-02BE2194297D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92700B65-9BE5-4FAA-9D17-B5DC2BBBB39C}" type="pres">
      <dgm:prSet presAssocID="{441CBE84-DF3E-413B-AE9D-02BE2194297D}" presName="rootConnector" presStyleLbl="node2" presStyleIdx="4" presStyleCnt="5"/>
      <dgm:spPr/>
      <dgm:t>
        <a:bodyPr/>
        <a:lstStyle/>
        <a:p>
          <a:endParaRPr lang="fr-FR"/>
        </a:p>
      </dgm:t>
    </dgm:pt>
    <dgm:pt modelId="{7BC3A330-A2C8-4547-A65C-61B60692F5D4}" type="pres">
      <dgm:prSet presAssocID="{441CBE84-DF3E-413B-AE9D-02BE2194297D}" presName="hierChild4" presStyleCnt="0"/>
      <dgm:spPr/>
    </dgm:pt>
    <dgm:pt modelId="{404568E4-803A-4979-B2C6-968C73BE9385}" type="pres">
      <dgm:prSet presAssocID="{441CBE84-DF3E-413B-AE9D-02BE2194297D}" presName="hierChild5" presStyleCnt="0"/>
      <dgm:spPr/>
    </dgm:pt>
    <dgm:pt modelId="{17C3A32A-1A95-41E4-A5BC-2F1E01D07891}" type="pres">
      <dgm:prSet presAssocID="{CBAC7280-E530-499D-84ED-14A9383FF699}" presName="hierChild3" presStyleCnt="0"/>
      <dgm:spPr/>
    </dgm:pt>
  </dgm:ptLst>
  <dgm:cxnLst>
    <dgm:cxn modelId="{207FA4E8-9ED5-4172-AB98-AEC285FFD7E8}" type="presOf" srcId="{F8C836F9-7CA1-431E-A988-EF9B3E7B7265}" destId="{814216DA-4BDA-489B-90D7-AE09A8D47404}" srcOrd="0" destOrd="0" presId="urn:microsoft.com/office/officeart/2009/3/layout/HorizontalOrganizationChart"/>
    <dgm:cxn modelId="{0EACD51B-C7AB-418A-A03C-24D1D845DA69}" type="presOf" srcId="{9A7E3C42-39FA-4ACD-946D-71A7A2ED9700}" destId="{C7E575AA-7464-44FB-A2A3-19D902FB5174}" srcOrd="0" destOrd="0" presId="urn:microsoft.com/office/officeart/2009/3/layout/HorizontalOrganizationChart"/>
    <dgm:cxn modelId="{819A6F78-035F-4217-92BF-1CC14C68D0D9}" type="presOf" srcId="{28FCA63D-60EC-4D3D-8CE9-7F51C825A410}" destId="{A7712E24-EFC9-46C1-9CA6-878994F65D27}" srcOrd="0" destOrd="0" presId="urn:microsoft.com/office/officeart/2009/3/layout/HorizontalOrganizationChart"/>
    <dgm:cxn modelId="{CBFFFD06-266F-4D47-9C6D-EFDC0A77DCBD}" type="presOf" srcId="{CAE3A2EB-E24D-4060-B538-17257C4214BB}" destId="{FC203FE2-172D-46FF-8CED-6452C773E446}" srcOrd="0" destOrd="0" presId="urn:microsoft.com/office/officeart/2009/3/layout/HorizontalOrganizationChart"/>
    <dgm:cxn modelId="{0DD97D44-AA8B-428F-960C-7F2D14F6D1D1}" type="presOf" srcId="{5BBBB256-F4E9-453D-8256-FF8CB7AED329}" destId="{149C3038-44B9-49A3-9688-0E376040CC68}" srcOrd="0" destOrd="0" presId="urn:microsoft.com/office/officeart/2009/3/layout/HorizontalOrganizationChart"/>
    <dgm:cxn modelId="{9000E2BE-F472-4E71-8CA6-B30DCBCD01E2}" type="presOf" srcId="{441CBE84-DF3E-413B-AE9D-02BE2194297D}" destId="{F195D61E-7C86-47FB-B925-E63A7ED41569}" srcOrd="0" destOrd="0" presId="urn:microsoft.com/office/officeart/2009/3/layout/HorizontalOrganizationChart"/>
    <dgm:cxn modelId="{DAF0E81E-0E31-403E-9F18-FB81A94BB42E}" srcId="{CBAC7280-E530-499D-84ED-14A9383FF699}" destId="{CAE3A2EB-E24D-4060-B538-17257C4214BB}" srcOrd="2" destOrd="0" parTransId="{4E5F1C9C-7FA6-46F1-BB2D-B163C7861BB2}" sibTransId="{EF0BC27B-9C4D-42A3-9188-BA1783720A0B}"/>
    <dgm:cxn modelId="{4D708B37-441A-4494-A039-1CE14A0949C2}" type="presOf" srcId="{BA4153D0-63F4-4D47-BF0F-30297F753610}" destId="{B4B23F7A-AA1F-4D83-ADCE-51A753F32101}" srcOrd="1" destOrd="0" presId="urn:microsoft.com/office/officeart/2009/3/layout/HorizontalOrganizationChart"/>
    <dgm:cxn modelId="{534E765F-3DB3-49C1-B243-4E6857A3CD16}" type="presOf" srcId="{CBAC7280-E530-499D-84ED-14A9383FF699}" destId="{1F6AD9A9-1F26-49CD-87FB-CC91C58E452C}" srcOrd="1" destOrd="0" presId="urn:microsoft.com/office/officeart/2009/3/layout/HorizontalOrganizationChart"/>
    <dgm:cxn modelId="{D4D7E0CA-E7A7-45E6-B22C-86FD64E9DFCD}" type="presOf" srcId="{F6412AB9-3A88-4B84-B944-8608DDA8D07E}" destId="{D61A2E53-8484-4BF6-98FC-7D44F59D3596}" srcOrd="0" destOrd="0" presId="urn:microsoft.com/office/officeart/2009/3/layout/HorizontalOrganizationChart"/>
    <dgm:cxn modelId="{68B3AD10-6347-4258-9D0F-080007735C06}" srcId="{CBAC7280-E530-499D-84ED-14A9383FF699}" destId="{BA4153D0-63F4-4D47-BF0F-30297F753610}" srcOrd="1" destOrd="0" parTransId="{5BBBB256-F4E9-453D-8256-FF8CB7AED329}" sibTransId="{CBBFEF9F-E720-45EB-B63D-E898646E2FA0}"/>
    <dgm:cxn modelId="{4B69D0DD-0E3A-4A77-B802-0800ED771700}" type="presOf" srcId="{CAE3A2EB-E24D-4060-B538-17257C4214BB}" destId="{34D0E396-F88B-4426-9A37-CEC56EB5F3AA}" srcOrd="1" destOrd="0" presId="urn:microsoft.com/office/officeart/2009/3/layout/HorizontalOrganizationChart"/>
    <dgm:cxn modelId="{7A36A34F-46D3-4507-8F55-4E19CCE10227}" srcId="{28FCA63D-60EC-4D3D-8CE9-7F51C825A410}" destId="{CBAC7280-E530-499D-84ED-14A9383FF699}" srcOrd="0" destOrd="0" parTransId="{937CFDC0-611C-484A-A7C4-B50B203A0603}" sibTransId="{325134EF-3D3B-422E-88FF-0032DA56D963}"/>
    <dgm:cxn modelId="{3F2E4675-C640-4318-A7A5-CA1C4C4984C2}" type="presOf" srcId="{2BE7F943-92CF-4457-A297-042CD390519D}" destId="{572EF0E4-0A2D-4992-8D36-FF9F6F88147A}" srcOrd="0" destOrd="0" presId="urn:microsoft.com/office/officeart/2009/3/layout/HorizontalOrganizationChart"/>
    <dgm:cxn modelId="{54DE8A34-29E6-439A-B8B9-837F51921172}" type="presOf" srcId="{BA4153D0-63F4-4D47-BF0F-30297F753610}" destId="{E3C7398C-F6C5-4ED1-A94E-7ABA7689B672}" srcOrd="0" destOrd="0" presId="urn:microsoft.com/office/officeart/2009/3/layout/HorizontalOrganizationChart"/>
    <dgm:cxn modelId="{1A7AC15A-C4F7-4193-B7BE-2A228614D139}" type="presOf" srcId="{9A7E3C42-39FA-4ACD-946D-71A7A2ED9700}" destId="{16911405-B6B8-4467-B1EB-E2F75010C25D}" srcOrd="1" destOrd="0" presId="urn:microsoft.com/office/officeart/2009/3/layout/HorizontalOrganizationChart"/>
    <dgm:cxn modelId="{0CEDDA5A-A96C-4451-A5F4-7CE2FFDEA3FB}" type="presOf" srcId="{4B85B1E3-3A1F-43AE-A2C2-44FE837A2038}" destId="{397AE8A9-DA4C-463A-9CDE-9FF42C586C6C}" srcOrd="0" destOrd="0" presId="urn:microsoft.com/office/officeart/2009/3/layout/HorizontalOrganizationChart"/>
    <dgm:cxn modelId="{338E76B0-C79F-4350-9442-D7305C9A7B26}" type="presOf" srcId="{441CBE84-DF3E-413B-AE9D-02BE2194297D}" destId="{92700B65-9BE5-4FAA-9D17-B5DC2BBBB39C}" srcOrd="1" destOrd="0" presId="urn:microsoft.com/office/officeart/2009/3/layout/HorizontalOrganizationChart"/>
    <dgm:cxn modelId="{8FD2DA3C-9478-4200-A543-882AD906AC4B}" srcId="{CBAC7280-E530-499D-84ED-14A9383FF699}" destId="{9A7E3C42-39FA-4ACD-946D-71A7A2ED9700}" srcOrd="0" destOrd="0" parTransId="{4B85B1E3-3A1F-43AE-A2C2-44FE837A2038}" sibTransId="{1D4F0BB8-5AB2-438C-A74C-29C37D9F568A}"/>
    <dgm:cxn modelId="{B7753B54-7DF7-44A3-9ACE-CC9F779D44B4}" type="presOf" srcId="{CBAC7280-E530-499D-84ED-14A9383FF699}" destId="{E05EE2EC-71F1-4A64-B50A-FA95E56A993C}" srcOrd="0" destOrd="0" presId="urn:microsoft.com/office/officeart/2009/3/layout/HorizontalOrganizationChart"/>
    <dgm:cxn modelId="{6D34233F-88C3-42EC-B097-359DFAACCCA4}" srcId="{CBAC7280-E530-499D-84ED-14A9383FF699}" destId="{441CBE84-DF3E-413B-AE9D-02BE2194297D}" srcOrd="4" destOrd="0" parTransId="{2BE7F943-92CF-4457-A297-042CD390519D}" sibTransId="{EA48334E-A891-446B-A5AE-9958128EF077}"/>
    <dgm:cxn modelId="{934B6931-478A-4E0C-BAFC-06A01E476D27}" type="presOf" srcId="{F8C836F9-7CA1-431E-A988-EF9B3E7B7265}" destId="{087232C1-683D-4C7A-9CED-53118EDCD275}" srcOrd="1" destOrd="0" presId="urn:microsoft.com/office/officeart/2009/3/layout/HorizontalOrganizationChart"/>
    <dgm:cxn modelId="{1681C6BA-7A31-443A-99EB-59858BD86E79}" type="presOf" srcId="{4E5F1C9C-7FA6-46F1-BB2D-B163C7861BB2}" destId="{8FBCB551-B3B9-444B-83C6-95269A0EE930}" srcOrd="0" destOrd="0" presId="urn:microsoft.com/office/officeart/2009/3/layout/HorizontalOrganizationChart"/>
    <dgm:cxn modelId="{E7F4AF77-BD90-4836-A26E-009FC54E309A}" srcId="{CBAC7280-E530-499D-84ED-14A9383FF699}" destId="{F8C836F9-7CA1-431E-A988-EF9B3E7B7265}" srcOrd="3" destOrd="0" parTransId="{F6412AB9-3A88-4B84-B944-8608DDA8D07E}" sibTransId="{0F9C74DE-6B47-4161-AF38-F0E4F00A99CE}"/>
    <dgm:cxn modelId="{1E13B26F-3EE8-4459-906B-F04EAB499BAA}" type="presParOf" srcId="{A7712E24-EFC9-46C1-9CA6-878994F65D27}" destId="{687D74CD-BF59-404D-AA00-0EA2882A7150}" srcOrd="0" destOrd="0" presId="urn:microsoft.com/office/officeart/2009/3/layout/HorizontalOrganizationChart"/>
    <dgm:cxn modelId="{BFD31E63-66DB-4866-AEF3-5A2AA62ADDE9}" type="presParOf" srcId="{687D74CD-BF59-404D-AA00-0EA2882A7150}" destId="{FE09FDEF-8112-481F-9C2F-0F23937A0D82}" srcOrd="0" destOrd="0" presId="urn:microsoft.com/office/officeart/2009/3/layout/HorizontalOrganizationChart"/>
    <dgm:cxn modelId="{4B463C47-A148-4866-B0FE-7C9FA4B23B00}" type="presParOf" srcId="{FE09FDEF-8112-481F-9C2F-0F23937A0D82}" destId="{E05EE2EC-71F1-4A64-B50A-FA95E56A993C}" srcOrd="0" destOrd="0" presId="urn:microsoft.com/office/officeart/2009/3/layout/HorizontalOrganizationChart"/>
    <dgm:cxn modelId="{97D7CB92-63A9-4C07-B0DA-39F31A6CC021}" type="presParOf" srcId="{FE09FDEF-8112-481F-9C2F-0F23937A0D82}" destId="{1F6AD9A9-1F26-49CD-87FB-CC91C58E452C}" srcOrd="1" destOrd="0" presId="urn:microsoft.com/office/officeart/2009/3/layout/HorizontalOrganizationChart"/>
    <dgm:cxn modelId="{E97C6032-D80A-45AF-8E7A-A0D5D70B2533}" type="presParOf" srcId="{687D74CD-BF59-404D-AA00-0EA2882A7150}" destId="{64B40BA1-3A7B-4D70-8F6B-F938E7A1EF69}" srcOrd="1" destOrd="0" presId="urn:microsoft.com/office/officeart/2009/3/layout/HorizontalOrganizationChart"/>
    <dgm:cxn modelId="{8B3BB1DB-C41E-4D1F-A5FD-9919A8171203}" type="presParOf" srcId="{64B40BA1-3A7B-4D70-8F6B-F938E7A1EF69}" destId="{397AE8A9-DA4C-463A-9CDE-9FF42C586C6C}" srcOrd="0" destOrd="0" presId="urn:microsoft.com/office/officeart/2009/3/layout/HorizontalOrganizationChart"/>
    <dgm:cxn modelId="{9294D3A4-A0B9-4D08-92FA-D4A563C57DA5}" type="presParOf" srcId="{64B40BA1-3A7B-4D70-8F6B-F938E7A1EF69}" destId="{71C3AB2E-0374-458F-B716-C075DEFF3B7C}" srcOrd="1" destOrd="0" presId="urn:microsoft.com/office/officeart/2009/3/layout/HorizontalOrganizationChart"/>
    <dgm:cxn modelId="{68738DCC-4E3B-40C5-A6CB-0BFBB55BC16F}" type="presParOf" srcId="{71C3AB2E-0374-458F-B716-C075DEFF3B7C}" destId="{914A1AD0-9B8F-45B4-9B96-C23E9790115C}" srcOrd="0" destOrd="0" presId="urn:microsoft.com/office/officeart/2009/3/layout/HorizontalOrganizationChart"/>
    <dgm:cxn modelId="{407E06EC-8184-43BC-97CA-7FDB9A894374}" type="presParOf" srcId="{914A1AD0-9B8F-45B4-9B96-C23E9790115C}" destId="{C7E575AA-7464-44FB-A2A3-19D902FB5174}" srcOrd="0" destOrd="0" presId="urn:microsoft.com/office/officeart/2009/3/layout/HorizontalOrganizationChart"/>
    <dgm:cxn modelId="{E81518F1-4C44-40C7-9409-3334852E3D19}" type="presParOf" srcId="{914A1AD0-9B8F-45B4-9B96-C23E9790115C}" destId="{16911405-B6B8-4467-B1EB-E2F75010C25D}" srcOrd="1" destOrd="0" presId="urn:microsoft.com/office/officeart/2009/3/layout/HorizontalOrganizationChart"/>
    <dgm:cxn modelId="{4A01AB38-3243-4801-B7C6-45FC43FB0056}" type="presParOf" srcId="{71C3AB2E-0374-458F-B716-C075DEFF3B7C}" destId="{7EE1FCDB-BEB6-40BB-91BC-2C871C67F8B0}" srcOrd="1" destOrd="0" presId="urn:microsoft.com/office/officeart/2009/3/layout/HorizontalOrganizationChart"/>
    <dgm:cxn modelId="{3CD4F7B4-6343-4A74-ADEB-F361870AAAD6}" type="presParOf" srcId="{71C3AB2E-0374-458F-B716-C075DEFF3B7C}" destId="{AB3B4398-D1AC-4B9C-8ECC-F9C705387F9C}" srcOrd="2" destOrd="0" presId="urn:microsoft.com/office/officeart/2009/3/layout/HorizontalOrganizationChart"/>
    <dgm:cxn modelId="{50E48264-D7B5-4934-84D5-73DFCAD80DBC}" type="presParOf" srcId="{64B40BA1-3A7B-4D70-8F6B-F938E7A1EF69}" destId="{149C3038-44B9-49A3-9688-0E376040CC68}" srcOrd="2" destOrd="0" presId="urn:microsoft.com/office/officeart/2009/3/layout/HorizontalOrganizationChart"/>
    <dgm:cxn modelId="{5B0AA201-DAD4-4842-B01E-8DD2C14B5A80}" type="presParOf" srcId="{64B40BA1-3A7B-4D70-8F6B-F938E7A1EF69}" destId="{2C1D5BDF-68C8-474D-9DA4-BB0651218A56}" srcOrd="3" destOrd="0" presId="urn:microsoft.com/office/officeart/2009/3/layout/HorizontalOrganizationChart"/>
    <dgm:cxn modelId="{869B2DD9-0CA7-4B61-B6A8-F8B18BC546BE}" type="presParOf" srcId="{2C1D5BDF-68C8-474D-9DA4-BB0651218A56}" destId="{F9C4E955-1E4F-4580-85A6-4A3F4FA3C973}" srcOrd="0" destOrd="0" presId="urn:microsoft.com/office/officeart/2009/3/layout/HorizontalOrganizationChart"/>
    <dgm:cxn modelId="{7B60C41E-109A-4641-8ED1-237489230784}" type="presParOf" srcId="{F9C4E955-1E4F-4580-85A6-4A3F4FA3C973}" destId="{E3C7398C-F6C5-4ED1-A94E-7ABA7689B672}" srcOrd="0" destOrd="0" presId="urn:microsoft.com/office/officeart/2009/3/layout/HorizontalOrganizationChart"/>
    <dgm:cxn modelId="{5C7DB3E1-9D6A-4CA6-B478-46A65B07A541}" type="presParOf" srcId="{F9C4E955-1E4F-4580-85A6-4A3F4FA3C973}" destId="{B4B23F7A-AA1F-4D83-ADCE-51A753F32101}" srcOrd="1" destOrd="0" presId="urn:microsoft.com/office/officeart/2009/3/layout/HorizontalOrganizationChart"/>
    <dgm:cxn modelId="{91C193EF-D144-4F3C-8D2A-4271CC402CFF}" type="presParOf" srcId="{2C1D5BDF-68C8-474D-9DA4-BB0651218A56}" destId="{F1A6D5E4-E52E-4463-89C7-59725C6A2771}" srcOrd="1" destOrd="0" presId="urn:microsoft.com/office/officeart/2009/3/layout/HorizontalOrganizationChart"/>
    <dgm:cxn modelId="{7FD5DE4F-1747-40D5-9E9B-BE1AF3AD56CB}" type="presParOf" srcId="{2C1D5BDF-68C8-474D-9DA4-BB0651218A56}" destId="{FAAEA2C6-E2F7-4AED-9392-6452B7823EB1}" srcOrd="2" destOrd="0" presId="urn:microsoft.com/office/officeart/2009/3/layout/HorizontalOrganizationChart"/>
    <dgm:cxn modelId="{658CB093-CA82-4A19-9694-1FDE2965D3DA}" type="presParOf" srcId="{64B40BA1-3A7B-4D70-8F6B-F938E7A1EF69}" destId="{8FBCB551-B3B9-444B-83C6-95269A0EE930}" srcOrd="4" destOrd="0" presId="urn:microsoft.com/office/officeart/2009/3/layout/HorizontalOrganizationChart"/>
    <dgm:cxn modelId="{85B364BE-E652-4845-BAA0-214AEE5F4ACA}" type="presParOf" srcId="{64B40BA1-3A7B-4D70-8F6B-F938E7A1EF69}" destId="{8E7261E5-669B-4AC2-AE08-587A7CDEEAC6}" srcOrd="5" destOrd="0" presId="urn:microsoft.com/office/officeart/2009/3/layout/HorizontalOrganizationChart"/>
    <dgm:cxn modelId="{F8DB7FC9-2B89-4CDB-93F8-9864B1A0C39B}" type="presParOf" srcId="{8E7261E5-669B-4AC2-AE08-587A7CDEEAC6}" destId="{D5D4965A-3994-42D1-822C-54AD5C5BD45F}" srcOrd="0" destOrd="0" presId="urn:microsoft.com/office/officeart/2009/3/layout/HorizontalOrganizationChart"/>
    <dgm:cxn modelId="{7EFBB428-A516-48E2-940D-1C68C4B4E432}" type="presParOf" srcId="{D5D4965A-3994-42D1-822C-54AD5C5BD45F}" destId="{FC203FE2-172D-46FF-8CED-6452C773E446}" srcOrd="0" destOrd="0" presId="urn:microsoft.com/office/officeart/2009/3/layout/HorizontalOrganizationChart"/>
    <dgm:cxn modelId="{42D3B97A-78BE-4313-A6E7-723ADC512B12}" type="presParOf" srcId="{D5D4965A-3994-42D1-822C-54AD5C5BD45F}" destId="{34D0E396-F88B-4426-9A37-CEC56EB5F3AA}" srcOrd="1" destOrd="0" presId="urn:microsoft.com/office/officeart/2009/3/layout/HorizontalOrganizationChart"/>
    <dgm:cxn modelId="{277C273F-A315-4BD1-88B9-49D4C1FA8EC3}" type="presParOf" srcId="{8E7261E5-669B-4AC2-AE08-587A7CDEEAC6}" destId="{B4F95BA1-9419-40F0-AA1E-8D81BB2C594F}" srcOrd="1" destOrd="0" presId="urn:microsoft.com/office/officeart/2009/3/layout/HorizontalOrganizationChart"/>
    <dgm:cxn modelId="{0652F031-A4F9-413A-AFD8-E7DFCBCA49CB}" type="presParOf" srcId="{8E7261E5-669B-4AC2-AE08-587A7CDEEAC6}" destId="{03F99436-7389-4FC6-87CA-D6DCDEE047E0}" srcOrd="2" destOrd="0" presId="urn:microsoft.com/office/officeart/2009/3/layout/HorizontalOrganizationChart"/>
    <dgm:cxn modelId="{C061673E-3225-408B-8301-C0DE9A3CA916}" type="presParOf" srcId="{64B40BA1-3A7B-4D70-8F6B-F938E7A1EF69}" destId="{D61A2E53-8484-4BF6-98FC-7D44F59D3596}" srcOrd="6" destOrd="0" presId="urn:microsoft.com/office/officeart/2009/3/layout/HorizontalOrganizationChart"/>
    <dgm:cxn modelId="{C25CFAA4-CC49-44E9-96D5-190723C1BDEB}" type="presParOf" srcId="{64B40BA1-3A7B-4D70-8F6B-F938E7A1EF69}" destId="{333E413F-826F-4E0D-9005-4AA1719DC856}" srcOrd="7" destOrd="0" presId="urn:microsoft.com/office/officeart/2009/3/layout/HorizontalOrganizationChart"/>
    <dgm:cxn modelId="{6C1A78CF-A795-4F22-B0B4-F106B13C10BB}" type="presParOf" srcId="{333E413F-826F-4E0D-9005-4AA1719DC856}" destId="{B67C9263-0C24-4C8D-81ED-8F49AB6BDA61}" srcOrd="0" destOrd="0" presId="urn:microsoft.com/office/officeart/2009/3/layout/HorizontalOrganizationChart"/>
    <dgm:cxn modelId="{1AECF320-015E-4760-B149-4BEAA3CC8EF6}" type="presParOf" srcId="{B67C9263-0C24-4C8D-81ED-8F49AB6BDA61}" destId="{814216DA-4BDA-489B-90D7-AE09A8D47404}" srcOrd="0" destOrd="0" presId="urn:microsoft.com/office/officeart/2009/3/layout/HorizontalOrganizationChart"/>
    <dgm:cxn modelId="{9E5717B7-6048-4DDA-A0DA-2F63D0751CF7}" type="presParOf" srcId="{B67C9263-0C24-4C8D-81ED-8F49AB6BDA61}" destId="{087232C1-683D-4C7A-9CED-53118EDCD275}" srcOrd="1" destOrd="0" presId="urn:microsoft.com/office/officeart/2009/3/layout/HorizontalOrganizationChart"/>
    <dgm:cxn modelId="{35835C44-C22F-487C-AD8D-F1074148D8EF}" type="presParOf" srcId="{333E413F-826F-4E0D-9005-4AA1719DC856}" destId="{AC4C5273-DB8E-4BF5-AE87-13A3E1DA08C5}" srcOrd="1" destOrd="0" presId="urn:microsoft.com/office/officeart/2009/3/layout/HorizontalOrganizationChart"/>
    <dgm:cxn modelId="{766AC9D4-C463-49F8-94B2-18ADE3CF2134}" type="presParOf" srcId="{333E413F-826F-4E0D-9005-4AA1719DC856}" destId="{990260A9-0B8B-4BC0-812E-ABADCC8B9108}" srcOrd="2" destOrd="0" presId="urn:microsoft.com/office/officeart/2009/3/layout/HorizontalOrganizationChart"/>
    <dgm:cxn modelId="{A7086509-8C0E-41A7-B357-E5754A819A97}" type="presParOf" srcId="{64B40BA1-3A7B-4D70-8F6B-F938E7A1EF69}" destId="{572EF0E4-0A2D-4992-8D36-FF9F6F88147A}" srcOrd="8" destOrd="0" presId="urn:microsoft.com/office/officeart/2009/3/layout/HorizontalOrganizationChart"/>
    <dgm:cxn modelId="{5A03404A-8225-4352-AC05-FEC4032AE495}" type="presParOf" srcId="{64B40BA1-3A7B-4D70-8F6B-F938E7A1EF69}" destId="{2D3AA746-FFB6-4C69-9EE4-AFCE89F37E34}" srcOrd="9" destOrd="0" presId="urn:microsoft.com/office/officeart/2009/3/layout/HorizontalOrganizationChart"/>
    <dgm:cxn modelId="{7A45AB73-9051-4672-9066-CA0EB68326A6}" type="presParOf" srcId="{2D3AA746-FFB6-4C69-9EE4-AFCE89F37E34}" destId="{77F1A027-A56F-40B5-9482-C7318A5B18BA}" srcOrd="0" destOrd="0" presId="urn:microsoft.com/office/officeart/2009/3/layout/HorizontalOrganizationChart"/>
    <dgm:cxn modelId="{E758A37A-1009-415A-97FB-B8777BB72D9A}" type="presParOf" srcId="{77F1A027-A56F-40B5-9482-C7318A5B18BA}" destId="{F195D61E-7C86-47FB-B925-E63A7ED41569}" srcOrd="0" destOrd="0" presId="urn:microsoft.com/office/officeart/2009/3/layout/HorizontalOrganizationChart"/>
    <dgm:cxn modelId="{9A874C38-6F11-4BB8-9CCA-45BFDEF87991}" type="presParOf" srcId="{77F1A027-A56F-40B5-9482-C7318A5B18BA}" destId="{92700B65-9BE5-4FAA-9D17-B5DC2BBBB39C}" srcOrd="1" destOrd="0" presId="urn:microsoft.com/office/officeart/2009/3/layout/HorizontalOrganizationChart"/>
    <dgm:cxn modelId="{B64C7DEB-3E0C-4B19-AA4A-0406169818C4}" type="presParOf" srcId="{2D3AA746-FFB6-4C69-9EE4-AFCE89F37E34}" destId="{7BC3A330-A2C8-4547-A65C-61B60692F5D4}" srcOrd="1" destOrd="0" presId="urn:microsoft.com/office/officeart/2009/3/layout/HorizontalOrganizationChart"/>
    <dgm:cxn modelId="{B9E40BDF-BE63-4723-9F2F-969F8E16A2A2}" type="presParOf" srcId="{2D3AA746-FFB6-4C69-9EE4-AFCE89F37E34}" destId="{404568E4-803A-4979-B2C6-968C73BE9385}" srcOrd="2" destOrd="0" presId="urn:microsoft.com/office/officeart/2009/3/layout/HorizontalOrganizationChart"/>
    <dgm:cxn modelId="{BC4EB244-D0FE-46EC-B964-1253957BDC45}" type="presParOf" srcId="{687D74CD-BF59-404D-AA00-0EA2882A7150}" destId="{17C3A32A-1A95-41E4-A5BC-2F1E01D07891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8FCA63D-60EC-4D3D-8CE9-7F51C825A410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fr-FR"/>
        </a:p>
      </dgm:t>
    </dgm:pt>
    <dgm:pt modelId="{CBAC7280-E530-499D-84ED-14A9383FF699}">
      <dgm:prSet phldrT="[Texte]" custT="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fr-FR">
              <a:noFill/>
            </a:rPr>
            <a:t> </a:t>
          </a:r>
        </a:p>
      </dgm:t>
    </dgm:pt>
    <dgm:pt modelId="{937CFDC0-611C-484A-A7C4-B50B203A0603}" type="parTrans" cxnId="{7A36A34F-46D3-4507-8F55-4E19CCE10227}">
      <dgm:prSet/>
      <dgm:spPr/>
      <dgm:t>
        <a:bodyPr/>
        <a:lstStyle/>
        <a:p>
          <a:endParaRPr lang="fr-FR"/>
        </a:p>
      </dgm:t>
    </dgm:pt>
    <dgm:pt modelId="{325134EF-3D3B-422E-88FF-0032DA56D963}" type="sibTrans" cxnId="{7A36A34F-46D3-4507-8F55-4E19CCE10227}">
      <dgm:prSet/>
      <dgm:spPr/>
      <dgm:t>
        <a:bodyPr/>
        <a:lstStyle/>
        <a:p>
          <a:endParaRPr lang="fr-FR"/>
        </a:p>
      </dgm:t>
    </dgm:pt>
    <dgm:pt modelId="{9A7E3C42-39FA-4ACD-946D-71A7A2ED9700}">
      <dgm:prSet phldrT="[Texte]" custT="1"/>
      <dgm:spPr/>
      <dgm:t>
        <a:bodyPr/>
        <a:lstStyle/>
        <a:p>
          <a:pPr rtl="0">
            <a:lnSpc>
              <a:spcPct val="100000"/>
            </a:lnSpc>
            <a:spcBef>
              <a:spcPts val="600"/>
            </a:spcBef>
          </a:pPr>
          <a:r>
            <a:rPr lang="fr-FR" sz="1800" dirty="0" smtClean="0">
              <a:latin typeface="Righteous"/>
            </a:rPr>
            <a:t>A : Coefficient </a:t>
          </a:r>
          <a:r>
            <a:rPr lang="fr-FR" sz="1800" dirty="0" smtClean="0">
              <a:latin typeface="Righteous"/>
            </a:rPr>
            <a:t>d’accélération         de zone </a:t>
          </a:r>
          <a:endParaRPr lang="fr-FR" sz="1800" dirty="0">
            <a:latin typeface="Righteous"/>
          </a:endParaRPr>
        </a:p>
      </dgm:t>
    </dgm:pt>
    <dgm:pt modelId="{4B85B1E3-3A1F-43AE-A2C2-44FE837A2038}" type="parTrans" cxnId="{8FD2DA3C-9478-4200-A543-882AD906AC4B}">
      <dgm:prSet/>
      <dgm:spPr/>
      <dgm:t>
        <a:bodyPr/>
        <a:lstStyle/>
        <a:p>
          <a:endParaRPr lang="fr-FR"/>
        </a:p>
      </dgm:t>
    </dgm:pt>
    <dgm:pt modelId="{1D4F0BB8-5AB2-438C-A74C-29C37D9F568A}" type="sibTrans" cxnId="{8FD2DA3C-9478-4200-A543-882AD906AC4B}">
      <dgm:prSet/>
      <dgm:spPr/>
      <dgm:t>
        <a:bodyPr/>
        <a:lstStyle/>
        <a:p>
          <a:endParaRPr lang="fr-FR"/>
        </a:p>
      </dgm:t>
    </dgm:pt>
    <dgm:pt modelId="{BA4153D0-63F4-4D47-BF0F-30297F753610}">
      <dgm:prSet custT="1"/>
      <dgm:spPr/>
      <dgm:t>
        <a:bodyPr/>
        <a:lstStyle/>
        <a:p>
          <a:r>
            <a:rPr lang="fr-FR" sz="1800" dirty="0" smtClean="0">
              <a:latin typeface="Righteous"/>
            </a:rPr>
            <a:t>Q : Facteur </a:t>
          </a:r>
          <a:endParaRPr lang="fr-FR" sz="1800" dirty="0" smtClean="0">
            <a:latin typeface="Righteous"/>
          </a:endParaRPr>
        </a:p>
        <a:p>
          <a:r>
            <a:rPr lang="fr-FR" sz="1800" dirty="0" smtClean="0">
              <a:latin typeface="Righteous"/>
            </a:rPr>
            <a:t>de </a:t>
          </a:r>
          <a:r>
            <a:rPr lang="fr-FR" sz="1800" dirty="0" smtClean="0">
              <a:latin typeface="Righteous"/>
            </a:rPr>
            <a:t>qualité </a:t>
          </a:r>
          <a:endParaRPr lang="fr-FR" sz="1800" dirty="0">
            <a:latin typeface="Righteous"/>
          </a:endParaRPr>
        </a:p>
      </dgm:t>
    </dgm:pt>
    <dgm:pt modelId="{5BBBB256-F4E9-453D-8256-FF8CB7AED329}" type="parTrans" cxnId="{68B3AD10-6347-4258-9D0F-080007735C06}">
      <dgm:prSet/>
      <dgm:spPr/>
      <dgm:t>
        <a:bodyPr/>
        <a:lstStyle/>
        <a:p>
          <a:endParaRPr lang="fr-FR"/>
        </a:p>
      </dgm:t>
    </dgm:pt>
    <dgm:pt modelId="{CBBFEF9F-E720-45EB-B63D-E898646E2FA0}" type="sibTrans" cxnId="{68B3AD10-6347-4258-9D0F-080007735C06}">
      <dgm:prSet/>
      <dgm:spPr/>
      <dgm:t>
        <a:bodyPr/>
        <a:lstStyle/>
        <a:p>
          <a:endParaRPr lang="fr-FR"/>
        </a:p>
      </dgm:t>
    </dgm:pt>
    <dgm:pt modelId="{CAE3A2EB-E24D-4060-B538-17257C4214BB}">
      <dgm:prSet custT="1"/>
      <dgm:spPr/>
      <dgm:t>
        <a:bodyPr/>
        <a:lstStyle/>
        <a:p>
          <a:pPr>
            <a:spcBef>
              <a:spcPts val="700"/>
            </a:spcBef>
            <a:spcAft>
              <a:spcPts val="700"/>
            </a:spcAft>
          </a:pPr>
          <a:r>
            <a:rPr lang="fr-FR" sz="1800" dirty="0" smtClean="0">
              <a:latin typeface="Righteous"/>
            </a:rPr>
            <a:t>R : Coefficient </a:t>
          </a:r>
          <a:r>
            <a:rPr lang="fr-FR" sz="1800" dirty="0" smtClean="0">
              <a:latin typeface="Righteous"/>
            </a:rPr>
            <a:t>       de </a:t>
          </a:r>
          <a:r>
            <a:rPr lang="fr-FR" sz="1800" dirty="0" smtClean="0">
              <a:latin typeface="Righteous"/>
            </a:rPr>
            <a:t>comportement </a:t>
          </a:r>
          <a:r>
            <a:rPr lang="fr-FR" sz="1800" dirty="0" smtClean="0">
              <a:latin typeface="Righteous"/>
            </a:rPr>
            <a:t>  de </a:t>
          </a:r>
          <a:r>
            <a:rPr lang="fr-FR" sz="1800" dirty="0" smtClean="0">
              <a:latin typeface="Righteous"/>
            </a:rPr>
            <a:t>la structure </a:t>
          </a:r>
          <a:endParaRPr lang="fr-FR" sz="1800" dirty="0">
            <a:latin typeface="Righteous"/>
          </a:endParaRPr>
        </a:p>
      </dgm:t>
    </dgm:pt>
    <dgm:pt modelId="{4E5F1C9C-7FA6-46F1-BB2D-B163C7861BB2}" type="parTrans" cxnId="{DAF0E81E-0E31-403E-9F18-FB81A94BB42E}">
      <dgm:prSet/>
      <dgm:spPr/>
      <dgm:t>
        <a:bodyPr/>
        <a:lstStyle/>
        <a:p>
          <a:endParaRPr lang="fr-FR"/>
        </a:p>
      </dgm:t>
    </dgm:pt>
    <dgm:pt modelId="{EF0BC27B-9C4D-42A3-9188-BA1783720A0B}" type="sibTrans" cxnId="{DAF0E81E-0E31-403E-9F18-FB81A94BB42E}">
      <dgm:prSet/>
      <dgm:spPr/>
      <dgm:t>
        <a:bodyPr/>
        <a:lstStyle/>
        <a:p>
          <a:endParaRPr lang="fr-FR"/>
        </a:p>
      </dgm:t>
    </dgm:pt>
    <dgm:pt modelId="{F8C836F9-7CA1-431E-A988-EF9B3E7B7265}">
      <dgm:prSet custT="1"/>
      <dgm:spPr/>
      <dgm:t>
        <a:bodyPr/>
        <a:lstStyle/>
        <a:p>
          <a:r>
            <a:rPr lang="fr-FR" sz="1800" dirty="0" smtClean="0">
              <a:latin typeface="Righteous"/>
            </a:rPr>
            <a:t>D : Facteur d’amplification dynamique moyen </a:t>
          </a:r>
          <a:endParaRPr lang="fr-FR" sz="1800" dirty="0">
            <a:latin typeface="Righteous"/>
          </a:endParaRPr>
        </a:p>
      </dgm:t>
    </dgm:pt>
    <dgm:pt modelId="{F6412AB9-3A88-4B84-B944-8608DDA8D07E}" type="parTrans" cxnId="{E7F4AF77-BD90-4836-A26E-009FC54E309A}">
      <dgm:prSet/>
      <dgm:spPr/>
      <dgm:t>
        <a:bodyPr/>
        <a:lstStyle/>
        <a:p>
          <a:endParaRPr lang="fr-FR"/>
        </a:p>
      </dgm:t>
    </dgm:pt>
    <dgm:pt modelId="{0F9C74DE-6B47-4161-AF38-F0E4F00A99CE}" type="sibTrans" cxnId="{E7F4AF77-BD90-4836-A26E-009FC54E309A}">
      <dgm:prSet/>
      <dgm:spPr/>
      <dgm:t>
        <a:bodyPr/>
        <a:lstStyle/>
        <a:p>
          <a:endParaRPr lang="fr-FR"/>
        </a:p>
      </dgm:t>
    </dgm:pt>
    <dgm:pt modelId="{441CBE84-DF3E-413B-AE9D-02BE2194297D}">
      <dgm:prSet custT="1"/>
      <dgm:spPr/>
      <dgm:t>
        <a:bodyPr/>
        <a:lstStyle/>
        <a:p>
          <a:r>
            <a:rPr lang="fr-FR" sz="1800" dirty="0" smtClean="0">
              <a:latin typeface="Righteous"/>
            </a:rPr>
            <a:t>W : Poids total </a:t>
          </a:r>
          <a:r>
            <a:rPr lang="fr-FR" sz="1800" dirty="0" smtClean="0">
              <a:latin typeface="Righteous"/>
            </a:rPr>
            <a:t>     de </a:t>
          </a:r>
          <a:r>
            <a:rPr lang="fr-FR" sz="1800" dirty="0" smtClean="0">
              <a:latin typeface="Righteous"/>
            </a:rPr>
            <a:t>la structure </a:t>
          </a:r>
          <a:endParaRPr lang="fr-FR" sz="1800" dirty="0">
            <a:latin typeface="Righteous"/>
          </a:endParaRPr>
        </a:p>
      </dgm:t>
    </dgm:pt>
    <dgm:pt modelId="{2BE7F943-92CF-4457-A297-042CD390519D}" type="parTrans" cxnId="{6D34233F-88C3-42EC-B097-359DFAACCCA4}">
      <dgm:prSet/>
      <dgm:spPr/>
      <dgm:t>
        <a:bodyPr/>
        <a:lstStyle/>
        <a:p>
          <a:endParaRPr lang="fr-FR"/>
        </a:p>
      </dgm:t>
    </dgm:pt>
    <dgm:pt modelId="{EA48334E-A891-446B-A5AE-9958128EF077}" type="sibTrans" cxnId="{6D34233F-88C3-42EC-B097-359DFAACCCA4}">
      <dgm:prSet/>
      <dgm:spPr/>
      <dgm:t>
        <a:bodyPr/>
        <a:lstStyle/>
        <a:p>
          <a:endParaRPr lang="fr-FR"/>
        </a:p>
      </dgm:t>
    </dgm:pt>
    <dgm:pt modelId="{A7712E24-EFC9-46C1-9CA6-878994F65D27}" type="pres">
      <dgm:prSet presAssocID="{28FCA63D-60EC-4D3D-8CE9-7F51C825A41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687D74CD-BF59-404D-AA00-0EA2882A7150}" type="pres">
      <dgm:prSet presAssocID="{CBAC7280-E530-499D-84ED-14A9383FF699}" presName="hierRoot1" presStyleCnt="0">
        <dgm:presLayoutVars>
          <dgm:hierBranch val="init"/>
        </dgm:presLayoutVars>
      </dgm:prSet>
      <dgm:spPr/>
    </dgm:pt>
    <dgm:pt modelId="{FE09FDEF-8112-481F-9C2F-0F23937A0D82}" type="pres">
      <dgm:prSet presAssocID="{CBAC7280-E530-499D-84ED-14A9383FF699}" presName="rootComposite1" presStyleCnt="0"/>
      <dgm:spPr/>
    </dgm:pt>
    <dgm:pt modelId="{E05EE2EC-71F1-4A64-B50A-FA95E56A993C}" type="pres">
      <dgm:prSet presAssocID="{CBAC7280-E530-499D-84ED-14A9383FF699}" presName="rootText1" presStyleLbl="node0" presStyleIdx="0" presStyleCnt="1" custScaleX="108957" custScaleY="15718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1F6AD9A9-1F26-49CD-87FB-CC91C58E452C}" type="pres">
      <dgm:prSet presAssocID="{CBAC7280-E530-499D-84ED-14A9383FF699}" presName="rootConnector1" presStyleLbl="node1" presStyleIdx="0" presStyleCnt="0"/>
      <dgm:spPr/>
      <dgm:t>
        <a:bodyPr/>
        <a:lstStyle/>
        <a:p>
          <a:endParaRPr lang="fr-FR"/>
        </a:p>
      </dgm:t>
    </dgm:pt>
    <dgm:pt modelId="{64B40BA1-3A7B-4D70-8F6B-F938E7A1EF69}" type="pres">
      <dgm:prSet presAssocID="{CBAC7280-E530-499D-84ED-14A9383FF699}" presName="hierChild2" presStyleCnt="0"/>
      <dgm:spPr/>
    </dgm:pt>
    <dgm:pt modelId="{397AE8A9-DA4C-463A-9CDE-9FF42C586C6C}" type="pres">
      <dgm:prSet presAssocID="{4B85B1E3-3A1F-43AE-A2C2-44FE837A2038}" presName="Name64" presStyleLbl="parChTrans1D2" presStyleIdx="0" presStyleCnt="5"/>
      <dgm:spPr/>
      <dgm:t>
        <a:bodyPr/>
        <a:lstStyle/>
        <a:p>
          <a:endParaRPr lang="fr-FR"/>
        </a:p>
      </dgm:t>
    </dgm:pt>
    <dgm:pt modelId="{71C3AB2E-0374-458F-B716-C075DEFF3B7C}" type="pres">
      <dgm:prSet presAssocID="{9A7E3C42-39FA-4ACD-946D-71A7A2ED9700}" presName="hierRoot2" presStyleCnt="0">
        <dgm:presLayoutVars>
          <dgm:hierBranch val="init"/>
        </dgm:presLayoutVars>
      </dgm:prSet>
      <dgm:spPr/>
    </dgm:pt>
    <dgm:pt modelId="{914A1AD0-9B8F-45B4-9B96-C23E9790115C}" type="pres">
      <dgm:prSet presAssocID="{9A7E3C42-39FA-4ACD-946D-71A7A2ED9700}" presName="rootComposite" presStyleCnt="0"/>
      <dgm:spPr/>
    </dgm:pt>
    <dgm:pt modelId="{C7E575AA-7464-44FB-A2A3-19D902FB5174}" type="pres">
      <dgm:prSet presAssocID="{9A7E3C42-39FA-4ACD-946D-71A7A2ED9700}" presName="rootText" presStyleLbl="node2" presStyleIdx="0" presStyleCnt="5" custScaleX="100265" custScaleY="137867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16911405-B6B8-4467-B1EB-E2F75010C25D}" type="pres">
      <dgm:prSet presAssocID="{9A7E3C42-39FA-4ACD-946D-71A7A2ED9700}" presName="rootConnector" presStyleLbl="node2" presStyleIdx="0" presStyleCnt="5"/>
      <dgm:spPr/>
      <dgm:t>
        <a:bodyPr/>
        <a:lstStyle/>
        <a:p>
          <a:endParaRPr lang="fr-FR"/>
        </a:p>
      </dgm:t>
    </dgm:pt>
    <dgm:pt modelId="{7EE1FCDB-BEB6-40BB-91BC-2C871C67F8B0}" type="pres">
      <dgm:prSet presAssocID="{9A7E3C42-39FA-4ACD-946D-71A7A2ED9700}" presName="hierChild4" presStyleCnt="0"/>
      <dgm:spPr/>
    </dgm:pt>
    <dgm:pt modelId="{AB3B4398-D1AC-4B9C-8ECC-F9C705387F9C}" type="pres">
      <dgm:prSet presAssocID="{9A7E3C42-39FA-4ACD-946D-71A7A2ED9700}" presName="hierChild5" presStyleCnt="0"/>
      <dgm:spPr/>
    </dgm:pt>
    <dgm:pt modelId="{149C3038-44B9-49A3-9688-0E376040CC68}" type="pres">
      <dgm:prSet presAssocID="{5BBBB256-F4E9-453D-8256-FF8CB7AED329}" presName="Name64" presStyleLbl="parChTrans1D2" presStyleIdx="1" presStyleCnt="5"/>
      <dgm:spPr/>
      <dgm:t>
        <a:bodyPr/>
        <a:lstStyle/>
        <a:p>
          <a:endParaRPr lang="fr-FR"/>
        </a:p>
      </dgm:t>
    </dgm:pt>
    <dgm:pt modelId="{2C1D5BDF-68C8-474D-9DA4-BB0651218A56}" type="pres">
      <dgm:prSet presAssocID="{BA4153D0-63F4-4D47-BF0F-30297F753610}" presName="hierRoot2" presStyleCnt="0">
        <dgm:presLayoutVars>
          <dgm:hierBranch val="init"/>
        </dgm:presLayoutVars>
      </dgm:prSet>
      <dgm:spPr/>
    </dgm:pt>
    <dgm:pt modelId="{F9C4E955-1E4F-4580-85A6-4A3F4FA3C973}" type="pres">
      <dgm:prSet presAssocID="{BA4153D0-63F4-4D47-BF0F-30297F753610}" presName="rootComposite" presStyleCnt="0"/>
      <dgm:spPr/>
    </dgm:pt>
    <dgm:pt modelId="{E3C7398C-F6C5-4ED1-A94E-7ABA7689B672}" type="pres">
      <dgm:prSet presAssocID="{BA4153D0-63F4-4D47-BF0F-30297F753610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B4B23F7A-AA1F-4D83-ADCE-51A753F32101}" type="pres">
      <dgm:prSet presAssocID="{BA4153D0-63F4-4D47-BF0F-30297F753610}" presName="rootConnector" presStyleLbl="node2" presStyleIdx="1" presStyleCnt="5"/>
      <dgm:spPr/>
      <dgm:t>
        <a:bodyPr/>
        <a:lstStyle/>
        <a:p>
          <a:endParaRPr lang="fr-FR"/>
        </a:p>
      </dgm:t>
    </dgm:pt>
    <dgm:pt modelId="{F1A6D5E4-E52E-4463-89C7-59725C6A2771}" type="pres">
      <dgm:prSet presAssocID="{BA4153D0-63F4-4D47-BF0F-30297F753610}" presName="hierChild4" presStyleCnt="0"/>
      <dgm:spPr/>
    </dgm:pt>
    <dgm:pt modelId="{FAAEA2C6-E2F7-4AED-9392-6452B7823EB1}" type="pres">
      <dgm:prSet presAssocID="{BA4153D0-63F4-4D47-BF0F-30297F753610}" presName="hierChild5" presStyleCnt="0"/>
      <dgm:spPr/>
    </dgm:pt>
    <dgm:pt modelId="{8FBCB551-B3B9-444B-83C6-95269A0EE930}" type="pres">
      <dgm:prSet presAssocID="{4E5F1C9C-7FA6-46F1-BB2D-B163C7861BB2}" presName="Name64" presStyleLbl="parChTrans1D2" presStyleIdx="2" presStyleCnt="5"/>
      <dgm:spPr/>
      <dgm:t>
        <a:bodyPr/>
        <a:lstStyle/>
        <a:p>
          <a:endParaRPr lang="fr-FR"/>
        </a:p>
      </dgm:t>
    </dgm:pt>
    <dgm:pt modelId="{8E7261E5-669B-4AC2-AE08-587A7CDEEAC6}" type="pres">
      <dgm:prSet presAssocID="{CAE3A2EB-E24D-4060-B538-17257C4214BB}" presName="hierRoot2" presStyleCnt="0">
        <dgm:presLayoutVars>
          <dgm:hierBranch val="init"/>
        </dgm:presLayoutVars>
      </dgm:prSet>
      <dgm:spPr/>
    </dgm:pt>
    <dgm:pt modelId="{D5D4965A-3994-42D1-822C-54AD5C5BD45F}" type="pres">
      <dgm:prSet presAssocID="{CAE3A2EB-E24D-4060-B538-17257C4214BB}" presName="rootComposite" presStyleCnt="0"/>
      <dgm:spPr/>
    </dgm:pt>
    <dgm:pt modelId="{FC203FE2-172D-46FF-8CED-6452C773E446}" type="pres">
      <dgm:prSet presAssocID="{CAE3A2EB-E24D-4060-B538-17257C4214BB}" presName="rootText" presStyleLbl="node2" presStyleIdx="2" presStyleCnt="5" custScaleX="103367" custScaleY="12812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34D0E396-F88B-4426-9A37-CEC56EB5F3AA}" type="pres">
      <dgm:prSet presAssocID="{CAE3A2EB-E24D-4060-B538-17257C4214BB}" presName="rootConnector" presStyleLbl="node2" presStyleIdx="2" presStyleCnt="5"/>
      <dgm:spPr/>
      <dgm:t>
        <a:bodyPr/>
        <a:lstStyle/>
        <a:p>
          <a:endParaRPr lang="fr-FR"/>
        </a:p>
      </dgm:t>
    </dgm:pt>
    <dgm:pt modelId="{B4F95BA1-9419-40F0-AA1E-8D81BB2C594F}" type="pres">
      <dgm:prSet presAssocID="{CAE3A2EB-E24D-4060-B538-17257C4214BB}" presName="hierChild4" presStyleCnt="0"/>
      <dgm:spPr/>
    </dgm:pt>
    <dgm:pt modelId="{03F99436-7389-4FC6-87CA-D6DCDEE047E0}" type="pres">
      <dgm:prSet presAssocID="{CAE3A2EB-E24D-4060-B538-17257C4214BB}" presName="hierChild5" presStyleCnt="0"/>
      <dgm:spPr/>
    </dgm:pt>
    <dgm:pt modelId="{D61A2E53-8484-4BF6-98FC-7D44F59D3596}" type="pres">
      <dgm:prSet presAssocID="{F6412AB9-3A88-4B84-B944-8608DDA8D07E}" presName="Name64" presStyleLbl="parChTrans1D2" presStyleIdx="3" presStyleCnt="5"/>
      <dgm:spPr/>
      <dgm:t>
        <a:bodyPr/>
        <a:lstStyle/>
        <a:p>
          <a:endParaRPr lang="fr-FR"/>
        </a:p>
      </dgm:t>
    </dgm:pt>
    <dgm:pt modelId="{333E413F-826F-4E0D-9005-4AA1719DC856}" type="pres">
      <dgm:prSet presAssocID="{F8C836F9-7CA1-431E-A988-EF9B3E7B7265}" presName="hierRoot2" presStyleCnt="0">
        <dgm:presLayoutVars>
          <dgm:hierBranch val="init"/>
        </dgm:presLayoutVars>
      </dgm:prSet>
      <dgm:spPr/>
    </dgm:pt>
    <dgm:pt modelId="{B67C9263-0C24-4C8D-81ED-8F49AB6BDA61}" type="pres">
      <dgm:prSet presAssocID="{F8C836F9-7CA1-431E-A988-EF9B3E7B7265}" presName="rootComposite" presStyleCnt="0"/>
      <dgm:spPr/>
    </dgm:pt>
    <dgm:pt modelId="{814216DA-4BDA-489B-90D7-AE09A8D47404}" type="pres">
      <dgm:prSet presAssocID="{F8C836F9-7CA1-431E-A988-EF9B3E7B7265}" presName="rootText" presStyleLbl="node2" presStyleIdx="3" presStyleCnt="5" custScaleX="98192" custScaleY="131434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087232C1-683D-4C7A-9CED-53118EDCD275}" type="pres">
      <dgm:prSet presAssocID="{F8C836F9-7CA1-431E-A988-EF9B3E7B7265}" presName="rootConnector" presStyleLbl="node2" presStyleIdx="3" presStyleCnt="5"/>
      <dgm:spPr/>
      <dgm:t>
        <a:bodyPr/>
        <a:lstStyle/>
        <a:p>
          <a:endParaRPr lang="fr-FR"/>
        </a:p>
      </dgm:t>
    </dgm:pt>
    <dgm:pt modelId="{AC4C5273-DB8E-4BF5-AE87-13A3E1DA08C5}" type="pres">
      <dgm:prSet presAssocID="{F8C836F9-7CA1-431E-A988-EF9B3E7B7265}" presName="hierChild4" presStyleCnt="0"/>
      <dgm:spPr/>
    </dgm:pt>
    <dgm:pt modelId="{990260A9-0B8B-4BC0-812E-ABADCC8B9108}" type="pres">
      <dgm:prSet presAssocID="{F8C836F9-7CA1-431E-A988-EF9B3E7B7265}" presName="hierChild5" presStyleCnt="0"/>
      <dgm:spPr/>
    </dgm:pt>
    <dgm:pt modelId="{572EF0E4-0A2D-4992-8D36-FF9F6F88147A}" type="pres">
      <dgm:prSet presAssocID="{2BE7F943-92CF-4457-A297-042CD390519D}" presName="Name64" presStyleLbl="parChTrans1D2" presStyleIdx="4" presStyleCnt="5"/>
      <dgm:spPr/>
      <dgm:t>
        <a:bodyPr/>
        <a:lstStyle/>
        <a:p>
          <a:endParaRPr lang="fr-FR"/>
        </a:p>
      </dgm:t>
    </dgm:pt>
    <dgm:pt modelId="{2D3AA746-FFB6-4C69-9EE4-AFCE89F37E34}" type="pres">
      <dgm:prSet presAssocID="{441CBE84-DF3E-413B-AE9D-02BE2194297D}" presName="hierRoot2" presStyleCnt="0">
        <dgm:presLayoutVars>
          <dgm:hierBranch val="init"/>
        </dgm:presLayoutVars>
      </dgm:prSet>
      <dgm:spPr/>
    </dgm:pt>
    <dgm:pt modelId="{77F1A027-A56F-40B5-9482-C7318A5B18BA}" type="pres">
      <dgm:prSet presAssocID="{441CBE84-DF3E-413B-AE9D-02BE2194297D}" presName="rootComposite" presStyleCnt="0"/>
      <dgm:spPr/>
    </dgm:pt>
    <dgm:pt modelId="{F195D61E-7C86-47FB-B925-E63A7ED41569}" type="pres">
      <dgm:prSet presAssocID="{441CBE84-DF3E-413B-AE9D-02BE2194297D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92700B65-9BE5-4FAA-9D17-B5DC2BBBB39C}" type="pres">
      <dgm:prSet presAssocID="{441CBE84-DF3E-413B-AE9D-02BE2194297D}" presName="rootConnector" presStyleLbl="node2" presStyleIdx="4" presStyleCnt="5"/>
      <dgm:spPr/>
      <dgm:t>
        <a:bodyPr/>
        <a:lstStyle/>
        <a:p>
          <a:endParaRPr lang="fr-FR"/>
        </a:p>
      </dgm:t>
    </dgm:pt>
    <dgm:pt modelId="{7BC3A330-A2C8-4547-A65C-61B60692F5D4}" type="pres">
      <dgm:prSet presAssocID="{441CBE84-DF3E-413B-AE9D-02BE2194297D}" presName="hierChild4" presStyleCnt="0"/>
      <dgm:spPr/>
    </dgm:pt>
    <dgm:pt modelId="{404568E4-803A-4979-B2C6-968C73BE9385}" type="pres">
      <dgm:prSet presAssocID="{441CBE84-DF3E-413B-AE9D-02BE2194297D}" presName="hierChild5" presStyleCnt="0"/>
      <dgm:spPr/>
    </dgm:pt>
    <dgm:pt modelId="{17C3A32A-1A95-41E4-A5BC-2F1E01D07891}" type="pres">
      <dgm:prSet presAssocID="{CBAC7280-E530-499D-84ED-14A9383FF699}" presName="hierChild3" presStyleCnt="0"/>
      <dgm:spPr/>
    </dgm:pt>
  </dgm:ptLst>
  <dgm:cxnLst>
    <dgm:cxn modelId="{B7753B54-7DF7-44A3-9ACE-CC9F779D44B4}" type="presOf" srcId="{CBAC7280-E530-499D-84ED-14A9383FF699}" destId="{E05EE2EC-71F1-4A64-B50A-FA95E56A993C}" srcOrd="0" destOrd="0" presId="urn:microsoft.com/office/officeart/2009/3/layout/HorizontalOrganizationChart"/>
    <dgm:cxn modelId="{54DE8A34-29E6-439A-B8B9-837F51921172}" type="presOf" srcId="{BA4153D0-63F4-4D47-BF0F-30297F753610}" destId="{E3C7398C-F6C5-4ED1-A94E-7ABA7689B672}" srcOrd="0" destOrd="0" presId="urn:microsoft.com/office/officeart/2009/3/layout/HorizontalOrganizationChart"/>
    <dgm:cxn modelId="{7A36A34F-46D3-4507-8F55-4E19CCE10227}" srcId="{28FCA63D-60EC-4D3D-8CE9-7F51C825A410}" destId="{CBAC7280-E530-499D-84ED-14A9383FF699}" srcOrd="0" destOrd="0" parTransId="{937CFDC0-611C-484A-A7C4-B50B203A0603}" sibTransId="{325134EF-3D3B-422E-88FF-0032DA56D963}"/>
    <dgm:cxn modelId="{4D708B37-441A-4494-A039-1CE14A0949C2}" type="presOf" srcId="{BA4153D0-63F4-4D47-BF0F-30297F753610}" destId="{B4B23F7A-AA1F-4D83-ADCE-51A753F32101}" srcOrd="1" destOrd="0" presId="urn:microsoft.com/office/officeart/2009/3/layout/HorizontalOrganizationChart"/>
    <dgm:cxn modelId="{1681C6BA-7A31-443A-99EB-59858BD86E79}" type="presOf" srcId="{4E5F1C9C-7FA6-46F1-BB2D-B163C7861BB2}" destId="{8FBCB551-B3B9-444B-83C6-95269A0EE930}" srcOrd="0" destOrd="0" presId="urn:microsoft.com/office/officeart/2009/3/layout/HorizontalOrganizationChart"/>
    <dgm:cxn modelId="{0EACD51B-C7AB-418A-A03C-24D1D845DA69}" type="presOf" srcId="{9A7E3C42-39FA-4ACD-946D-71A7A2ED9700}" destId="{C7E575AA-7464-44FB-A2A3-19D902FB5174}" srcOrd="0" destOrd="0" presId="urn:microsoft.com/office/officeart/2009/3/layout/HorizontalOrganizationChart"/>
    <dgm:cxn modelId="{534E765F-3DB3-49C1-B243-4E6857A3CD16}" type="presOf" srcId="{CBAC7280-E530-499D-84ED-14A9383FF699}" destId="{1F6AD9A9-1F26-49CD-87FB-CC91C58E452C}" srcOrd="1" destOrd="0" presId="urn:microsoft.com/office/officeart/2009/3/layout/HorizontalOrganizationChart"/>
    <dgm:cxn modelId="{E7F4AF77-BD90-4836-A26E-009FC54E309A}" srcId="{CBAC7280-E530-499D-84ED-14A9383FF699}" destId="{F8C836F9-7CA1-431E-A988-EF9B3E7B7265}" srcOrd="3" destOrd="0" parTransId="{F6412AB9-3A88-4B84-B944-8608DDA8D07E}" sibTransId="{0F9C74DE-6B47-4161-AF38-F0E4F00A99CE}"/>
    <dgm:cxn modelId="{207FA4E8-9ED5-4172-AB98-AEC285FFD7E8}" type="presOf" srcId="{F8C836F9-7CA1-431E-A988-EF9B3E7B7265}" destId="{814216DA-4BDA-489B-90D7-AE09A8D47404}" srcOrd="0" destOrd="0" presId="urn:microsoft.com/office/officeart/2009/3/layout/HorizontalOrganizationChart"/>
    <dgm:cxn modelId="{6D34233F-88C3-42EC-B097-359DFAACCCA4}" srcId="{CBAC7280-E530-499D-84ED-14A9383FF699}" destId="{441CBE84-DF3E-413B-AE9D-02BE2194297D}" srcOrd="4" destOrd="0" parTransId="{2BE7F943-92CF-4457-A297-042CD390519D}" sibTransId="{EA48334E-A891-446B-A5AE-9958128EF077}"/>
    <dgm:cxn modelId="{D4D7E0CA-E7A7-45E6-B22C-86FD64E9DFCD}" type="presOf" srcId="{F6412AB9-3A88-4B84-B944-8608DDA8D07E}" destId="{D61A2E53-8484-4BF6-98FC-7D44F59D3596}" srcOrd="0" destOrd="0" presId="urn:microsoft.com/office/officeart/2009/3/layout/HorizontalOrganizationChart"/>
    <dgm:cxn modelId="{0DD97D44-AA8B-428F-960C-7F2D14F6D1D1}" type="presOf" srcId="{5BBBB256-F4E9-453D-8256-FF8CB7AED329}" destId="{149C3038-44B9-49A3-9688-0E376040CC68}" srcOrd="0" destOrd="0" presId="urn:microsoft.com/office/officeart/2009/3/layout/HorizontalOrganizationChart"/>
    <dgm:cxn modelId="{0CEDDA5A-A96C-4451-A5F4-7CE2FFDEA3FB}" type="presOf" srcId="{4B85B1E3-3A1F-43AE-A2C2-44FE837A2038}" destId="{397AE8A9-DA4C-463A-9CDE-9FF42C586C6C}" srcOrd="0" destOrd="0" presId="urn:microsoft.com/office/officeart/2009/3/layout/HorizontalOrganizationChart"/>
    <dgm:cxn modelId="{934B6931-478A-4E0C-BAFC-06A01E476D27}" type="presOf" srcId="{F8C836F9-7CA1-431E-A988-EF9B3E7B7265}" destId="{087232C1-683D-4C7A-9CED-53118EDCD275}" srcOrd="1" destOrd="0" presId="urn:microsoft.com/office/officeart/2009/3/layout/HorizontalOrganizationChart"/>
    <dgm:cxn modelId="{1A7AC15A-C4F7-4193-B7BE-2A228614D139}" type="presOf" srcId="{9A7E3C42-39FA-4ACD-946D-71A7A2ED9700}" destId="{16911405-B6B8-4467-B1EB-E2F75010C25D}" srcOrd="1" destOrd="0" presId="urn:microsoft.com/office/officeart/2009/3/layout/HorizontalOrganizationChart"/>
    <dgm:cxn modelId="{819A6F78-035F-4217-92BF-1CC14C68D0D9}" type="presOf" srcId="{28FCA63D-60EC-4D3D-8CE9-7F51C825A410}" destId="{A7712E24-EFC9-46C1-9CA6-878994F65D27}" srcOrd="0" destOrd="0" presId="urn:microsoft.com/office/officeart/2009/3/layout/HorizontalOrganizationChart"/>
    <dgm:cxn modelId="{4B69D0DD-0E3A-4A77-B802-0800ED771700}" type="presOf" srcId="{CAE3A2EB-E24D-4060-B538-17257C4214BB}" destId="{34D0E396-F88B-4426-9A37-CEC56EB5F3AA}" srcOrd="1" destOrd="0" presId="urn:microsoft.com/office/officeart/2009/3/layout/HorizontalOrganizationChart"/>
    <dgm:cxn modelId="{DAF0E81E-0E31-403E-9F18-FB81A94BB42E}" srcId="{CBAC7280-E530-499D-84ED-14A9383FF699}" destId="{CAE3A2EB-E24D-4060-B538-17257C4214BB}" srcOrd="2" destOrd="0" parTransId="{4E5F1C9C-7FA6-46F1-BB2D-B163C7861BB2}" sibTransId="{EF0BC27B-9C4D-42A3-9188-BA1783720A0B}"/>
    <dgm:cxn modelId="{9000E2BE-F472-4E71-8CA6-B30DCBCD01E2}" type="presOf" srcId="{441CBE84-DF3E-413B-AE9D-02BE2194297D}" destId="{F195D61E-7C86-47FB-B925-E63A7ED41569}" srcOrd="0" destOrd="0" presId="urn:microsoft.com/office/officeart/2009/3/layout/HorizontalOrganizationChart"/>
    <dgm:cxn modelId="{CBFFFD06-266F-4D47-9C6D-EFDC0A77DCBD}" type="presOf" srcId="{CAE3A2EB-E24D-4060-B538-17257C4214BB}" destId="{FC203FE2-172D-46FF-8CED-6452C773E446}" srcOrd="0" destOrd="0" presId="urn:microsoft.com/office/officeart/2009/3/layout/HorizontalOrganizationChart"/>
    <dgm:cxn modelId="{68B3AD10-6347-4258-9D0F-080007735C06}" srcId="{CBAC7280-E530-499D-84ED-14A9383FF699}" destId="{BA4153D0-63F4-4D47-BF0F-30297F753610}" srcOrd="1" destOrd="0" parTransId="{5BBBB256-F4E9-453D-8256-FF8CB7AED329}" sibTransId="{CBBFEF9F-E720-45EB-B63D-E898646E2FA0}"/>
    <dgm:cxn modelId="{3F2E4675-C640-4318-A7A5-CA1C4C4984C2}" type="presOf" srcId="{2BE7F943-92CF-4457-A297-042CD390519D}" destId="{572EF0E4-0A2D-4992-8D36-FF9F6F88147A}" srcOrd="0" destOrd="0" presId="urn:microsoft.com/office/officeart/2009/3/layout/HorizontalOrganizationChart"/>
    <dgm:cxn modelId="{338E76B0-C79F-4350-9442-D7305C9A7B26}" type="presOf" srcId="{441CBE84-DF3E-413B-AE9D-02BE2194297D}" destId="{92700B65-9BE5-4FAA-9D17-B5DC2BBBB39C}" srcOrd="1" destOrd="0" presId="urn:microsoft.com/office/officeart/2009/3/layout/HorizontalOrganizationChart"/>
    <dgm:cxn modelId="{8FD2DA3C-9478-4200-A543-882AD906AC4B}" srcId="{CBAC7280-E530-499D-84ED-14A9383FF699}" destId="{9A7E3C42-39FA-4ACD-946D-71A7A2ED9700}" srcOrd="0" destOrd="0" parTransId="{4B85B1E3-3A1F-43AE-A2C2-44FE837A2038}" sibTransId="{1D4F0BB8-5AB2-438C-A74C-29C37D9F568A}"/>
    <dgm:cxn modelId="{1E13B26F-3EE8-4459-906B-F04EAB499BAA}" type="presParOf" srcId="{A7712E24-EFC9-46C1-9CA6-878994F65D27}" destId="{687D74CD-BF59-404D-AA00-0EA2882A7150}" srcOrd="0" destOrd="0" presId="urn:microsoft.com/office/officeart/2009/3/layout/HorizontalOrganizationChart"/>
    <dgm:cxn modelId="{BFD31E63-66DB-4866-AEF3-5A2AA62ADDE9}" type="presParOf" srcId="{687D74CD-BF59-404D-AA00-0EA2882A7150}" destId="{FE09FDEF-8112-481F-9C2F-0F23937A0D82}" srcOrd="0" destOrd="0" presId="urn:microsoft.com/office/officeart/2009/3/layout/HorizontalOrganizationChart"/>
    <dgm:cxn modelId="{4B463C47-A148-4866-B0FE-7C9FA4B23B00}" type="presParOf" srcId="{FE09FDEF-8112-481F-9C2F-0F23937A0D82}" destId="{E05EE2EC-71F1-4A64-B50A-FA95E56A993C}" srcOrd="0" destOrd="0" presId="urn:microsoft.com/office/officeart/2009/3/layout/HorizontalOrganizationChart"/>
    <dgm:cxn modelId="{97D7CB92-63A9-4C07-B0DA-39F31A6CC021}" type="presParOf" srcId="{FE09FDEF-8112-481F-9C2F-0F23937A0D82}" destId="{1F6AD9A9-1F26-49CD-87FB-CC91C58E452C}" srcOrd="1" destOrd="0" presId="urn:microsoft.com/office/officeart/2009/3/layout/HorizontalOrganizationChart"/>
    <dgm:cxn modelId="{E97C6032-D80A-45AF-8E7A-A0D5D70B2533}" type="presParOf" srcId="{687D74CD-BF59-404D-AA00-0EA2882A7150}" destId="{64B40BA1-3A7B-4D70-8F6B-F938E7A1EF69}" srcOrd="1" destOrd="0" presId="urn:microsoft.com/office/officeart/2009/3/layout/HorizontalOrganizationChart"/>
    <dgm:cxn modelId="{8B3BB1DB-C41E-4D1F-A5FD-9919A8171203}" type="presParOf" srcId="{64B40BA1-3A7B-4D70-8F6B-F938E7A1EF69}" destId="{397AE8A9-DA4C-463A-9CDE-9FF42C586C6C}" srcOrd="0" destOrd="0" presId="urn:microsoft.com/office/officeart/2009/3/layout/HorizontalOrganizationChart"/>
    <dgm:cxn modelId="{9294D3A4-A0B9-4D08-92FA-D4A563C57DA5}" type="presParOf" srcId="{64B40BA1-3A7B-4D70-8F6B-F938E7A1EF69}" destId="{71C3AB2E-0374-458F-B716-C075DEFF3B7C}" srcOrd="1" destOrd="0" presId="urn:microsoft.com/office/officeart/2009/3/layout/HorizontalOrganizationChart"/>
    <dgm:cxn modelId="{68738DCC-4E3B-40C5-A6CB-0BFBB55BC16F}" type="presParOf" srcId="{71C3AB2E-0374-458F-B716-C075DEFF3B7C}" destId="{914A1AD0-9B8F-45B4-9B96-C23E9790115C}" srcOrd="0" destOrd="0" presId="urn:microsoft.com/office/officeart/2009/3/layout/HorizontalOrganizationChart"/>
    <dgm:cxn modelId="{407E06EC-8184-43BC-97CA-7FDB9A894374}" type="presParOf" srcId="{914A1AD0-9B8F-45B4-9B96-C23E9790115C}" destId="{C7E575AA-7464-44FB-A2A3-19D902FB5174}" srcOrd="0" destOrd="0" presId="urn:microsoft.com/office/officeart/2009/3/layout/HorizontalOrganizationChart"/>
    <dgm:cxn modelId="{E81518F1-4C44-40C7-9409-3334852E3D19}" type="presParOf" srcId="{914A1AD0-9B8F-45B4-9B96-C23E9790115C}" destId="{16911405-B6B8-4467-B1EB-E2F75010C25D}" srcOrd="1" destOrd="0" presId="urn:microsoft.com/office/officeart/2009/3/layout/HorizontalOrganizationChart"/>
    <dgm:cxn modelId="{4A01AB38-3243-4801-B7C6-45FC43FB0056}" type="presParOf" srcId="{71C3AB2E-0374-458F-B716-C075DEFF3B7C}" destId="{7EE1FCDB-BEB6-40BB-91BC-2C871C67F8B0}" srcOrd="1" destOrd="0" presId="urn:microsoft.com/office/officeart/2009/3/layout/HorizontalOrganizationChart"/>
    <dgm:cxn modelId="{3CD4F7B4-6343-4A74-ADEB-F361870AAAD6}" type="presParOf" srcId="{71C3AB2E-0374-458F-B716-C075DEFF3B7C}" destId="{AB3B4398-D1AC-4B9C-8ECC-F9C705387F9C}" srcOrd="2" destOrd="0" presId="urn:microsoft.com/office/officeart/2009/3/layout/HorizontalOrganizationChart"/>
    <dgm:cxn modelId="{50E48264-D7B5-4934-84D5-73DFCAD80DBC}" type="presParOf" srcId="{64B40BA1-3A7B-4D70-8F6B-F938E7A1EF69}" destId="{149C3038-44B9-49A3-9688-0E376040CC68}" srcOrd="2" destOrd="0" presId="urn:microsoft.com/office/officeart/2009/3/layout/HorizontalOrganizationChart"/>
    <dgm:cxn modelId="{5B0AA201-DAD4-4842-B01E-8DD2C14B5A80}" type="presParOf" srcId="{64B40BA1-3A7B-4D70-8F6B-F938E7A1EF69}" destId="{2C1D5BDF-68C8-474D-9DA4-BB0651218A56}" srcOrd="3" destOrd="0" presId="urn:microsoft.com/office/officeart/2009/3/layout/HorizontalOrganizationChart"/>
    <dgm:cxn modelId="{869B2DD9-0CA7-4B61-B6A8-F8B18BC546BE}" type="presParOf" srcId="{2C1D5BDF-68C8-474D-9DA4-BB0651218A56}" destId="{F9C4E955-1E4F-4580-85A6-4A3F4FA3C973}" srcOrd="0" destOrd="0" presId="urn:microsoft.com/office/officeart/2009/3/layout/HorizontalOrganizationChart"/>
    <dgm:cxn modelId="{7B60C41E-109A-4641-8ED1-237489230784}" type="presParOf" srcId="{F9C4E955-1E4F-4580-85A6-4A3F4FA3C973}" destId="{E3C7398C-F6C5-4ED1-A94E-7ABA7689B672}" srcOrd="0" destOrd="0" presId="urn:microsoft.com/office/officeart/2009/3/layout/HorizontalOrganizationChart"/>
    <dgm:cxn modelId="{5C7DB3E1-9D6A-4CA6-B478-46A65B07A541}" type="presParOf" srcId="{F9C4E955-1E4F-4580-85A6-4A3F4FA3C973}" destId="{B4B23F7A-AA1F-4D83-ADCE-51A753F32101}" srcOrd="1" destOrd="0" presId="urn:microsoft.com/office/officeart/2009/3/layout/HorizontalOrganizationChart"/>
    <dgm:cxn modelId="{91C193EF-D144-4F3C-8D2A-4271CC402CFF}" type="presParOf" srcId="{2C1D5BDF-68C8-474D-9DA4-BB0651218A56}" destId="{F1A6D5E4-E52E-4463-89C7-59725C6A2771}" srcOrd="1" destOrd="0" presId="urn:microsoft.com/office/officeart/2009/3/layout/HorizontalOrganizationChart"/>
    <dgm:cxn modelId="{7FD5DE4F-1747-40D5-9E9B-BE1AF3AD56CB}" type="presParOf" srcId="{2C1D5BDF-68C8-474D-9DA4-BB0651218A56}" destId="{FAAEA2C6-E2F7-4AED-9392-6452B7823EB1}" srcOrd="2" destOrd="0" presId="urn:microsoft.com/office/officeart/2009/3/layout/HorizontalOrganizationChart"/>
    <dgm:cxn modelId="{658CB093-CA82-4A19-9694-1FDE2965D3DA}" type="presParOf" srcId="{64B40BA1-3A7B-4D70-8F6B-F938E7A1EF69}" destId="{8FBCB551-B3B9-444B-83C6-95269A0EE930}" srcOrd="4" destOrd="0" presId="urn:microsoft.com/office/officeart/2009/3/layout/HorizontalOrganizationChart"/>
    <dgm:cxn modelId="{85B364BE-E652-4845-BAA0-214AEE5F4ACA}" type="presParOf" srcId="{64B40BA1-3A7B-4D70-8F6B-F938E7A1EF69}" destId="{8E7261E5-669B-4AC2-AE08-587A7CDEEAC6}" srcOrd="5" destOrd="0" presId="urn:microsoft.com/office/officeart/2009/3/layout/HorizontalOrganizationChart"/>
    <dgm:cxn modelId="{F8DB7FC9-2B89-4CDB-93F8-9864B1A0C39B}" type="presParOf" srcId="{8E7261E5-669B-4AC2-AE08-587A7CDEEAC6}" destId="{D5D4965A-3994-42D1-822C-54AD5C5BD45F}" srcOrd="0" destOrd="0" presId="urn:microsoft.com/office/officeart/2009/3/layout/HorizontalOrganizationChart"/>
    <dgm:cxn modelId="{7EFBB428-A516-48E2-940D-1C68C4B4E432}" type="presParOf" srcId="{D5D4965A-3994-42D1-822C-54AD5C5BD45F}" destId="{FC203FE2-172D-46FF-8CED-6452C773E446}" srcOrd="0" destOrd="0" presId="urn:microsoft.com/office/officeart/2009/3/layout/HorizontalOrganizationChart"/>
    <dgm:cxn modelId="{42D3B97A-78BE-4313-A6E7-723ADC512B12}" type="presParOf" srcId="{D5D4965A-3994-42D1-822C-54AD5C5BD45F}" destId="{34D0E396-F88B-4426-9A37-CEC56EB5F3AA}" srcOrd="1" destOrd="0" presId="urn:microsoft.com/office/officeart/2009/3/layout/HorizontalOrganizationChart"/>
    <dgm:cxn modelId="{277C273F-A315-4BD1-88B9-49D4C1FA8EC3}" type="presParOf" srcId="{8E7261E5-669B-4AC2-AE08-587A7CDEEAC6}" destId="{B4F95BA1-9419-40F0-AA1E-8D81BB2C594F}" srcOrd="1" destOrd="0" presId="urn:microsoft.com/office/officeart/2009/3/layout/HorizontalOrganizationChart"/>
    <dgm:cxn modelId="{0652F031-A4F9-413A-AFD8-E7DFCBCA49CB}" type="presParOf" srcId="{8E7261E5-669B-4AC2-AE08-587A7CDEEAC6}" destId="{03F99436-7389-4FC6-87CA-D6DCDEE047E0}" srcOrd="2" destOrd="0" presId="urn:microsoft.com/office/officeart/2009/3/layout/HorizontalOrganizationChart"/>
    <dgm:cxn modelId="{C061673E-3225-408B-8301-C0DE9A3CA916}" type="presParOf" srcId="{64B40BA1-3A7B-4D70-8F6B-F938E7A1EF69}" destId="{D61A2E53-8484-4BF6-98FC-7D44F59D3596}" srcOrd="6" destOrd="0" presId="urn:microsoft.com/office/officeart/2009/3/layout/HorizontalOrganizationChart"/>
    <dgm:cxn modelId="{C25CFAA4-CC49-44E9-96D5-190723C1BDEB}" type="presParOf" srcId="{64B40BA1-3A7B-4D70-8F6B-F938E7A1EF69}" destId="{333E413F-826F-4E0D-9005-4AA1719DC856}" srcOrd="7" destOrd="0" presId="urn:microsoft.com/office/officeart/2009/3/layout/HorizontalOrganizationChart"/>
    <dgm:cxn modelId="{6C1A78CF-A795-4F22-B0B4-F106B13C10BB}" type="presParOf" srcId="{333E413F-826F-4E0D-9005-4AA1719DC856}" destId="{B67C9263-0C24-4C8D-81ED-8F49AB6BDA61}" srcOrd="0" destOrd="0" presId="urn:microsoft.com/office/officeart/2009/3/layout/HorizontalOrganizationChart"/>
    <dgm:cxn modelId="{1AECF320-015E-4760-B149-4BEAA3CC8EF6}" type="presParOf" srcId="{B67C9263-0C24-4C8D-81ED-8F49AB6BDA61}" destId="{814216DA-4BDA-489B-90D7-AE09A8D47404}" srcOrd="0" destOrd="0" presId="urn:microsoft.com/office/officeart/2009/3/layout/HorizontalOrganizationChart"/>
    <dgm:cxn modelId="{9E5717B7-6048-4DDA-A0DA-2F63D0751CF7}" type="presParOf" srcId="{B67C9263-0C24-4C8D-81ED-8F49AB6BDA61}" destId="{087232C1-683D-4C7A-9CED-53118EDCD275}" srcOrd="1" destOrd="0" presId="urn:microsoft.com/office/officeart/2009/3/layout/HorizontalOrganizationChart"/>
    <dgm:cxn modelId="{35835C44-C22F-487C-AD8D-F1074148D8EF}" type="presParOf" srcId="{333E413F-826F-4E0D-9005-4AA1719DC856}" destId="{AC4C5273-DB8E-4BF5-AE87-13A3E1DA08C5}" srcOrd="1" destOrd="0" presId="urn:microsoft.com/office/officeart/2009/3/layout/HorizontalOrganizationChart"/>
    <dgm:cxn modelId="{766AC9D4-C463-49F8-94B2-18ADE3CF2134}" type="presParOf" srcId="{333E413F-826F-4E0D-9005-4AA1719DC856}" destId="{990260A9-0B8B-4BC0-812E-ABADCC8B9108}" srcOrd="2" destOrd="0" presId="urn:microsoft.com/office/officeart/2009/3/layout/HorizontalOrganizationChart"/>
    <dgm:cxn modelId="{A7086509-8C0E-41A7-B357-E5754A819A97}" type="presParOf" srcId="{64B40BA1-3A7B-4D70-8F6B-F938E7A1EF69}" destId="{572EF0E4-0A2D-4992-8D36-FF9F6F88147A}" srcOrd="8" destOrd="0" presId="urn:microsoft.com/office/officeart/2009/3/layout/HorizontalOrganizationChart"/>
    <dgm:cxn modelId="{5A03404A-8225-4352-AC05-FEC4032AE495}" type="presParOf" srcId="{64B40BA1-3A7B-4D70-8F6B-F938E7A1EF69}" destId="{2D3AA746-FFB6-4C69-9EE4-AFCE89F37E34}" srcOrd="9" destOrd="0" presId="urn:microsoft.com/office/officeart/2009/3/layout/HorizontalOrganizationChart"/>
    <dgm:cxn modelId="{7A45AB73-9051-4672-9066-CA0EB68326A6}" type="presParOf" srcId="{2D3AA746-FFB6-4C69-9EE4-AFCE89F37E34}" destId="{77F1A027-A56F-40B5-9482-C7318A5B18BA}" srcOrd="0" destOrd="0" presId="urn:microsoft.com/office/officeart/2009/3/layout/HorizontalOrganizationChart"/>
    <dgm:cxn modelId="{E758A37A-1009-415A-97FB-B8777BB72D9A}" type="presParOf" srcId="{77F1A027-A56F-40B5-9482-C7318A5B18BA}" destId="{F195D61E-7C86-47FB-B925-E63A7ED41569}" srcOrd="0" destOrd="0" presId="urn:microsoft.com/office/officeart/2009/3/layout/HorizontalOrganizationChart"/>
    <dgm:cxn modelId="{9A874C38-6F11-4BB8-9CCA-45BFDEF87991}" type="presParOf" srcId="{77F1A027-A56F-40B5-9482-C7318A5B18BA}" destId="{92700B65-9BE5-4FAA-9D17-B5DC2BBBB39C}" srcOrd="1" destOrd="0" presId="urn:microsoft.com/office/officeart/2009/3/layout/HorizontalOrganizationChart"/>
    <dgm:cxn modelId="{B64C7DEB-3E0C-4B19-AA4A-0406169818C4}" type="presParOf" srcId="{2D3AA746-FFB6-4C69-9EE4-AFCE89F37E34}" destId="{7BC3A330-A2C8-4547-A65C-61B60692F5D4}" srcOrd="1" destOrd="0" presId="urn:microsoft.com/office/officeart/2009/3/layout/HorizontalOrganizationChart"/>
    <dgm:cxn modelId="{B9E40BDF-BE63-4723-9F2F-969F8E16A2A2}" type="presParOf" srcId="{2D3AA746-FFB6-4C69-9EE4-AFCE89F37E34}" destId="{404568E4-803A-4979-B2C6-968C73BE9385}" srcOrd="2" destOrd="0" presId="urn:microsoft.com/office/officeart/2009/3/layout/HorizontalOrganizationChart"/>
    <dgm:cxn modelId="{BC4EB244-D0FE-46EC-B964-1253957BDC45}" type="presParOf" srcId="{687D74CD-BF59-404D-AA00-0EA2882A7150}" destId="{17C3A32A-1A95-41E4-A5BC-2F1E01D07891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2452AD4-995D-4979-98C4-AD8D237C86EE}" type="doc">
      <dgm:prSet loTypeId="urn:microsoft.com/office/officeart/2005/8/layout/process1" loCatId="process" qsTypeId="urn:microsoft.com/office/officeart/2005/8/quickstyle/simple1" qsCatId="simple" csTypeId="urn:microsoft.com/office/officeart/2005/8/colors/accent3_4" csCatId="accent3" phldr="1"/>
      <dgm:spPr/>
    </dgm:pt>
    <dgm:pt modelId="{5B2E7445-23EA-44B2-814A-088075BD91E6}">
      <dgm:prSet phldrT="[Texte]"/>
      <dgm:spPr/>
      <dgm:t>
        <a:bodyPr/>
        <a:lstStyle/>
        <a:p>
          <a:r>
            <a:rPr lang="fr-FR" dirty="0">
              <a:solidFill>
                <a:schemeClr val="accent6"/>
              </a:solidFill>
              <a:latin typeface="Righteous"/>
              <a:cs typeface="Times New Roman" pitchFamily="18" charset="0"/>
            </a:rPr>
            <a:t>Résistance à la traction</a:t>
          </a:r>
          <a:endParaRPr lang="fr-FR" dirty="0">
            <a:solidFill>
              <a:schemeClr val="accent6"/>
            </a:solidFill>
            <a:latin typeface="Righteous"/>
          </a:endParaRPr>
        </a:p>
      </dgm:t>
    </dgm:pt>
    <dgm:pt modelId="{4B8C7FA6-8BFA-451B-BD27-F7AC2A110F7D}" type="parTrans" cxnId="{0486BA8F-C7C2-48CC-BAA7-A5A68EF37E15}">
      <dgm:prSet/>
      <dgm:spPr/>
      <dgm:t>
        <a:bodyPr/>
        <a:lstStyle/>
        <a:p>
          <a:endParaRPr lang="fr-FR"/>
        </a:p>
      </dgm:t>
    </dgm:pt>
    <dgm:pt modelId="{2A6543AE-70DF-4DB2-9490-F95DCDE4E885}" type="sibTrans" cxnId="{0486BA8F-C7C2-48CC-BAA7-A5A68EF37E15}">
      <dgm:prSet/>
      <dgm:spPr/>
      <dgm:t>
        <a:bodyPr/>
        <a:lstStyle/>
        <a:p>
          <a:endParaRPr lang="fr-FR" dirty="0"/>
        </a:p>
      </dgm:t>
    </dgm:pt>
    <mc:AlternateContent xmlns:mc="http://schemas.openxmlformats.org/markup-compatibility/2006" xmlns:a14="http://schemas.microsoft.com/office/drawing/2010/main">
      <mc:Choice Requires="a14">
        <dgm:pt modelId="{3F0DA1FD-959D-435A-A3AD-ED24646525B7}">
          <dgm:prSet phldrT="[Texte]"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solidFill>
                              <a:schemeClr val="accent6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solidFill>
                              <a:schemeClr val="accent6"/>
                            </a:solidFill>
                            <a:latin typeface="Cambria Math"/>
                            <a:cs typeface="Times New Roman" pitchFamily="18" charset="0"/>
                          </a:rPr>
                          <m:t>𝑁</m:t>
                        </m:r>
                      </m:e>
                      <m:sub>
                        <m:r>
                          <a:rPr lang="fr-FR" i="1">
                            <a:solidFill>
                              <a:schemeClr val="accent6"/>
                            </a:solidFill>
                            <a:latin typeface="Cambria Math"/>
                            <a:cs typeface="Times New Roman" pitchFamily="18" charset="0"/>
                          </a:rPr>
                          <m:t>𝑡</m:t>
                        </m:r>
                        <m:r>
                          <a:rPr lang="fr-FR" i="1">
                            <a:solidFill>
                              <a:schemeClr val="accent6"/>
                            </a:solidFill>
                            <a:latin typeface="Cambria Math"/>
                            <a:cs typeface="Times New Roman" pitchFamily="18" charset="0"/>
                          </a:rPr>
                          <m:t>.</m:t>
                        </m:r>
                        <m:r>
                          <a:rPr lang="fr-FR" i="1">
                            <a:solidFill>
                              <a:schemeClr val="accent6"/>
                            </a:solidFill>
                            <a:latin typeface="Cambria Math"/>
                            <a:cs typeface="Times New Roman" pitchFamily="18" charset="0"/>
                          </a:rPr>
                          <m:t>𝑆𝑑</m:t>
                        </m:r>
                      </m:sub>
                    </m:sSub>
                    <m:r>
                      <a:rPr lang="fr-FR" i="1">
                        <a:solidFill>
                          <a:schemeClr val="accent6"/>
                        </a:solidFill>
                        <a:latin typeface="Cambria Math"/>
                        <a:ea typeface="Cambria Math"/>
                      </a:rPr>
                      <m:t>≤</m:t>
                    </m:r>
                    <m:sSub>
                      <m:sSubPr>
                        <m:ctrlPr>
                          <a:rPr lang="fr-FR" i="1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fr-FR" i="1">
                            <a:solidFill>
                              <a:schemeClr val="accent6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fr-FR" i="1">
                            <a:solidFill>
                              <a:schemeClr val="accent6"/>
                            </a:solidFill>
                            <a:latin typeface="Cambria Math"/>
                          </a:rPr>
                          <m:t>𝑝𝑙</m:t>
                        </m:r>
                        <m:r>
                          <a:rPr lang="fr-FR">
                            <a:solidFill>
                              <a:schemeClr val="accent6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fr-FR" i="1">
                            <a:solidFill>
                              <a:schemeClr val="accent6"/>
                            </a:solidFill>
                            <a:latin typeface="Cambria Math"/>
                          </a:rPr>
                          <m:t>𝑅𝑑</m:t>
                        </m:r>
                      </m:sub>
                    </m:sSub>
                  </m:oMath>
                </m:oMathPara>
              </a14:m>
              <a:endParaRPr lang="fr-FR" dirty="0">
                <a:solidFill>
                  <a:schemeClr val="accent6"/>
                </a:solidFill>
                <a:latin typeface="Righteous"/>
              </a:endParaRPr>
            </a:p>
          </dgm:t>
        </dgm:pt>
      </mc:Choice>
      <mc:Fallback xmlns="">
        <dgm:pt modelId="{3F0DA1FD-959D-435A-A3AD-ED24646525B7}">
          <dgm:prSet phldrT="[Texte]"/>
          <dgm:spPr/>
          <dgm:t>
            <a:bodyPr/>
            <a:lstStyle/>
            <a:p>
              <a:pPr/>
              <a:r>
                <a:rPr lang="fr-FR" i="0">
                  <a:solidFill>
                    <a:schemeClr val="accent6"/>
                  </a:solidFill>
                  <a:latin typeface="Righteous"/>
                  <a:cs typeface="Times New Roman" pitchFamily="18" charset="0"/>
                </a:rPr>
                <a:t>𝑁</a:t>
              </a:r>
              <a:r>
                <a:rPr lang="fr-FR" i="0" smtClean="0">
                  <a:solidFill>
                    <a:schemeClr val="accent6"/>
                  </a:solidFill>
                  <a:latin typeface="Righteous"/>
                  <a:cs typeface="Times New Roman" pitchFamily="18" charset="0"/>
                </a:rPr>
                <a:t>_(</a:t>
              </a:r>
              <a:r>
                <a:rPr lang="fr-FR" i="0">
                  <a:solidFill>
                    <a:schemeClr val="accent6"/>
                  </a:solidFill>
                  <a:latin typeface="Righteous"/>
                  <a:cs typeface="Times New Roman" pitchFamily="18" charset="0"/>
                </a:rPr>
                <a:t>𝑡.𝑆𝑑</a:t>
              </a:r>
              <a:r>
                <a:rPr lang="fr-FR" i="0" smtClean="0">
                  <a:solidFill>
                    <a:schemeClr val="accent6"/>
                  </a:solidFill>
                  <a:latin typeface="Righteous"/>
                  <a:cs typeface="Times New Roman" pitchFamily="18" charset="0"/>
                </a:rPr>
                <a:t>)</a:t>
              </a:r>
              <a:r>
                <a:rPr lang="fr-FR" i="0">
                  <a:solidFill>
                    <a:schemeClr val="accent6"/>
                  </a:solidFill>
                  <a:latin typeface="Righteous"/>
                  <a:ea typeface="Cambria Math"/>
                </a:rPr>
                <a:t>≤</a:t>
              </a:r>
              <a:r>
                <a:rPr lang="fr-FR" i="0">
                  <a:solidFill>
                    <a:schemeClr val="accent6"/>
                  </a:solidFill>
                  <a:latin typeface="Righteous"/>
                </a:rPr>
                <a:t>𝑁_(𝑝𝑙,𝑅𝑑)</a:t>
              </a:r>
              <a:endParaRPr lang="fr-FR" dirty="0">
                <a:solidFill>
                  <a:schemeClr val="accent6"/>
                </a:solidFill>
                <a:latin typeface="Righteous"/>
              </a:endParaRPr>
            </a:p>
          </dgm:t>
        </dgm:pt>
      </mc:Fallback>
    </mc:AlternateContent>
    <dgm:pt modelId="{465053DB-ACBF-46A1-9D43-3886EC138AF4}" type="parTrans" cxnId="{69BEB870-6FD9-4B50-B7F8-2D93FCEDBEA3}">
      <dgm:prSet/>
      <dgm:spPr/>
      <dgm:t>
        <a:bodyPr/>
        <a:lstStyle/>
        <a:p>
          <a:endParaRPr lang="fr-FR"/>
        </a:p>
      </dgm:t>
    </dgm:pt>
    <dgm:pt modelId="{2C057F0B-FAB0-457F-8282-B79C038DCF7B}" type="sibTrans" cxnId="{69BEB870-6FD9-4B50-B7F8-2D93FCEDBEA3}">
      <dgm:prSet/>
      <dgm:spPr/>
      <dgm:t>
        <a:bodyPr/>
        <a:lstStyle/>
        <a:p>
          <a:endParaRPr lang="fr-FR" dirty="0"/>
        </a:p>
      </dgm:t>
    </dgm:pt>
    <dgm:pt modelId="{4E8A1C85-6D3A-4895-B110-90C404670659}">
      <dgm:prSet phldrT="[Texte]"/>
      <dgm:spPr/>
      <dgm:t>
        <a:bodyPr/>
        <a:lstStyle/>
        <a:p>
          <a:r>
            <a:rPr lang="en-US" b="1" dirty="0">
              <a:solidFill>
                <a:schemeClr val="accent6"/>
              </a:solidFill>
              <a:latin typeface="Righteous"/>
            </a:rPr>
            <a:t>C.V</a:t>
          </a:r>
          <a:endParaRPr lang="fr-FR" dirty="0">
            <a:solidFill>
              <a:schemeClr val="accent6"/>
            </a:solidFill>
            <a:latin typeface="Righteous"/>
          </a:endParaRPr>
        </a:p>
      </dgm:t>
    </dgm:pt>
    <dgm:pt modelId="{B7E2FA67-8C32-4DC7-8F3A-EAF922F36F96}" type="parTrans" cxnId="{3BFFFF32-6929-42BC-8B72-E931B64F0FB8}">
      <dgm:prSet/>
      <dgm:spPr/>
      <dgm:t>
        <a:bodyPr/>
        <a:lstStyle/>
        <a:p>
          <a:endParaRPr lang="fr-FR"/>
        </a:p>
      </dgm:t>
    </dgm:pt>
    <dgm:pt modelId="{71A826F1-366F-4E94-B52F-51D06BE529C6}" type="sibTrans" cxnId="{3BFFFF32-6929-42BC-8B72-E931B64F0FB8}">
      <dgm:prSet/>
      <dgm:spPr/>
      <dgm:t>
        <a:bodyPr/>
        <a:lstStyle/>
        <a:p>
          <a:endParaRPr lang="fr-FR"/>
        </a:p>
      </dgm:t>
    </dgm:pt>
    <dgm:pt modelId="{78D968BB-F021-4F62-89B8-315EAEAE5280}" type="pres">
      <dgm:prSet presAssocID="{A2452AD4-995D-4979-98C4-AD8D237C86EE}" presName="Name0" presStyleCnt="0">
        <dgm:presLayoutVars>
          <dgm:dir/>
          <dgm:resizeHandles val="exact"/>
        </dgm:presLayoutVars>
      </dgm:prSet>
      <dgm:spPr/>
    </dgm:pt>
    <dgm:pt modelId="{34A025A8-DEE7-4D1C-9C2F-778BB9DC3D76}" type="pres">
      <dgm:prSet presAssocID="{5B2E7445-23EA-44B2-814A-088075BD91E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6D43F5F-DBF5-4099-98BE-C0DA2EFFD738}" type="pres">
      <dgm:prSet presAssocID="{2A6543AE-70DF-4DB2-9490-F95DCDE4E885}" presName="sibTrans" presStyleLbl="sibTrans2D1" presStyleIdx="0" presStyleCnt="2"/>
      <dgm:spPr/>
      <dgm:t>
        <a:bodyPr/>
        <a:lstStyle/>
        <a:p>
          <a:endParaRPr lang="fr-FR"/>
        </a:p>
      </dgm:t>
    </dgm:pt>
    <dgm:pt modelId="{989A86FF-AFD8-48C8-BBF9-68E5801C7233}" type="pres">
      <dgm:prSet presAssocID="{2A6543AE-70DF-4DB2-9490-F95DCDE4E885}" presName="connectorText" presStyleLbl="sibTrans2D1" presStyleIdx="0" presStyleCnt="2"/>
      <dgm:spPr/>
      <dgm:t>
        <a:bodyPr/>
        <a:lstStyle/>
        <a:p>
          <a:endParaRPr lang="fr-FR"/>
        </a:p>
      </dgm:t>
    </dgm:pt>
    <dgm:pt modelId="{EF28D303-F10E-4AEE-A883-D64C0757E763}" type="pres">
      <dgm:prSet presAssocID="{3F0DA1FD-959D-435A-A3AD-ED24646525B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7016C05-4B6F-43E9-B459-6D513105D566}" type="pres">
      <dgm:prSet presAssocID="{2C057F0B-FAB0-457F-8282-B79C038DCF7B}" presName="sibTrans" presStyleLbl="sibTrans2D1" presStyleIdx="1" presStyleCnt="2"/>
      <dgm:spPr/>
      <dgm:t>
        <a:bodyPr/>
        <a:lstStyle/>
        <a:p>
          <a:endParaRPr lang="fr-FR"/>
        </a:p>
      </dgm:t>
    </dgm:pt>
    <dgm:pt modelId="{4B5F63AB-3FAA-467C-B2C1-CC78E7042F46}" type="pres">
      <dgm:prSet presAssocID="{2C057F0B-FAB0-457F-8282-B79C038DCF7B}" presName="connectorText" presStyleLbl="sibTrans2D1" presStyleIdx="1" presStyleCnt="2"/>
      <dgm:spPr/>
      <dgm:t>
        <a:bodyPr/>
        <a:lstStyle/>
        <a:p>
          <a:endParaRPr lang="fr-FR"/>
        </a:p>
      </dgm:t>
    </dgm:pt>
    <dgm:pt modelId="{84C8395F-7045-4873-B712-6B09F592CF5E}" type="pres">
      <dgm:prSet presAssocID="{4E8A1C85-6D3A-4895-B110-90C40467065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76A6B13B-3773-4DAA-B84D-7FCE82AF4C92}" type="presOf" srcId="{2C057F0B-FAB0-457F-8282-B79C038DCF7B}" destId="{4B5F63AB-3FAA-467C-B2C1-CC78E7042F46}" srcOrd="1" destOrd="0" presId="urn:microsoft.com/office/officeart/2005/8/layout/process1"/>
    <dgm:cxn modelId="{E2ADD61D-DDA6-44F0-A17B-BD848C7B10E9}" type="presOf" srcId="{4E8A1C85-6D3A-4895-B110-90C404670659}" destId="{84C8395F-7045-4873-B712-6B09F592CF5E}" srcOrd="0" destOrd="0" presId="urn:microsoft.com/office/officeart/2005/8/layout/process1"/>
    <dgm:cxn modelId="{0486BA8F-C7C2-48CC-BAA7-A5A68EF37E15}" srcId="{A2452AD4-995D-4979-98C4-AD8D237C86EE}" destId="{5B2E7445-23EA-44B2-814A-088075BD91E6}" srcOrd="0" destOrd="0" parTransId="{4B8C7FA6-8BFA-451B-BD27-F7AC2A110F7D}" sibTransId="{2A6543AE-70DF-4DB2-9490-F95DCDE4E885}"/>
    <dgm:cxn modelId="{D87A001D-DEC1-43D5-BF99-B7192325D980}" type="presOf" srcId="{5B2E7445-23EA-44B2-814A-088075BD91E6}" destId="{34A025A8-DEE7-4D1C-9C2F-778BB9DC3D76}" srcOrd="0" destOrd="0" presId="urn:microsoft.com/office/officeart/2005/8/layout/process1"/>
    <dgm:cxn modelId="{0FB6BC45-1A94-4A8A-90C4-DE08461D81FE}" type="presOf" srcId="{A2452AD4-995D-4979-98C4-AD8D237C86EE}" destId="{78D968BB-F021-4F62-89B8-315EAEAE5280}" srcOrd="0" destOrd="0" presId="urn:microsoft.com/office/officeart/2005/8/layout/process1"/>
    <dgm:cxn modelId="{3BFFFF32-6929-42BC-8B72-E931B64F0FB8}" srcId="{A2452AD4-995D-4979-98C4-AD8D237C86EE}" destId="{4E8A1C85-6D3A-4895-B110-90C404670659}" srcOrd="2" destOrd="0" parTransId="{B7E2FA67-8C32-4DC7-8F3A-EAF922F36F96}" sibTransId="{71A826F1-366F-4E94-B52F-51D06BE529C6}"/>
    <dgm:cxn modelId="{69BEB870-6FD9-4B50-B7F8-2D93FCEDBEA3}" srcId="{A2452AD4-995D-4979-98C4-AD8D237C86EE}" destId="{3F0DA1FD-959D-435A-A3AD-ED24646525B7}" srcOrd="1" destOrd="0" parTransId="{465053DB-ACBF-46A1-9D43-3886EC138AF4}" sibTransId="{2C057F0B-FAB0-457F-8282-B79C038DCF7B}"/>
    <dgm:cxn modelId="{7DC66F33-C2C2-44CE-85A1-7061668BE7B0}" type="presOf" srcId="{3F0DA1FD-959D-435A-A3AD-ED24646525B7}" destId="{EF28D303-F10E-4AEE-A883-D64C0757E763}" srcOrd="0" destOrd="0" presId="urn:microsoft.com/office/officeart/2005/8/layout/process1"/>
    <dgm:cxn modelId="{AA4B7728-4D49-48BF-BF2C-9DD8A9E2CDAB}" type="presOf" srcId="{2C057F0B-FAB0-457F-8282-B79C038DCF7B}" destId="{67016C05-4B6F-43E9-B459-6D513105D566}" srcOrd="0" destOrd="0" presId="urn:microsoft.com/office/officeart/2005/8/layout/process1"/>
    <dgm:cxn modelId="{E1742BCF-7A80-406B-895E-F8D4775A22F7}" type="presOf" srcId="{2A6543AE-70DF-4DB2-9490-F95DCDE4E885}" destId="{B6D43F5F-DBF5-4099-98BE-C0DA2EFFD738}" srcOrd="0" destOrd="0" presId="urn:microsoft.com/office/officeart/2005/8/layout/process1"/>
    <dgm:cxn modelId="{CE309335-A58F-4F1E-A585-CF95CF633A7D}" type="presOf" srcId="{2A6543AE-70DF-4DB2-9490-F95DCDE4E885}" destId="{989A86FF-AFD8-48C8-BBF9-68E5801C7233}" srcOrd="1" destOrd="0" presId="urn:microsoft.com/office/officeart/2005/8/layout/process1"/>
    <dgm:cxn modelId="{F56941A1-C047-4DC3-B020-506330032038}" type="presParOf" srcId="{78D968BB-F021-4F62-89B8-315EAEAE5280}" destId="{34A025A8-DEE7-4D1C-9C2F-778BB9DC3D76}" srcOrd="0" destOrd="0" presId="urn:microsoft.com/office/officeart/2005/8/layout/process1"/>
    <dgm:cxn modelId="{C422665A-009B-4562-A352-4AB2248587D3}" type="presParOf" srcId="{78D968BB-F021-4F62-89B8-315EAEAE5280}" destId="{B6D43F5F-DBF5-4099-98BE-C0DA2EFFD738}" srcOrd="1" destOrd="0" presId="urn:microsoft.com/office/officeart/2005/8/layout/process1"/>
    <dgm:cxn modelId="{C37C8DB3-D0EE-44B1-A2C0-D8C8751585AE}" type="presParOf" srcId="{B6D43F5F-DBF5-4099-98BE-C0DA2EFFD738}" destId="{989A86FF-AFD8-48C8-BBF9-68E5801C7233}" srcOrd="0" destOrd="0" presId="urn:microsoft.com/office/officeart/2005/8/layout/process1"/>
    <dgm:cxn modelId="{EEECE02C-414D-4EA3-BD8E-BB654727CCD5}" type="presParOf" srcId="{78D968BB-F021-4F62-89B8-315EAEAE5280}" destId="{EF28D303-F10E-4AEE-A883-D64C0757E763}" srcOrd="2" destOrd="0" presId="urn:microsoft.com/office/officeart/2005/8/layout/process1"/>
    <dgm:cxn modelId="{C5E83AC7-927B-4DD3-8A47-13978F9186C3}" type="presParOf" srcId="{78D968BB-F021-4F62-89B8-315EAEAE5280}" destId="{67016C05-4B6F-43E9-B459-6D513105D566}" srcOrd="3" destOrd="0" presId="urn:microsoft.com/office/officeart/2005/8/layout/process1"/>
    <dgm:cxn modelId="{63B97C7D-5009-40BB-8BED-41AD170F15B7}" type="presParOf" srcId="{67016C05-4B6F-43E9-B459-6D513105D566}" destId="{4B5F63AB-3FAA-467C-B2C1-CC78E7042F46}" srcOrd="0" destOrd="0" presId="urn:microsoft.com/office/officeart/2005/8/layout/process1"/>
    <dgm:cxn modelId="{547D10EA-09A8-429A-9482-FC56C52A1DFC}" type="presParOf" srcId="{78D968BB-F021-4F62-89B8-315EAEAE5280}" destId="{84C8395F-7045-4873-B712-6B09F592CF5E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2452AD4-995D-4979-98C4-AD8D237C86EE}" type="doc">
      <dgm:prSet loTypeId="urn:microsoft.com/office/officeart/2005/8/layout/process1" loCatId="process" qsTypeId="urn:microsoft.com/office/officeart/2005/8/quickstyle/simple1" qsCatId="simple" csTypeId="urn:microsoft.com/office/officeart/2005/8/colors/accent3_4" csCatId="accent3" phldr="1"/>
      <dgm:spPr/>
    </dgm:pt>
    <dgm:pt modelId="{5B2E7445-23EA-44B2-814A-088075BD91E6}">
      <dgm:prSet phldrT="[Texte]"/>
      <dgm:spPr/>
      <dgm:t>
        <a:bodyPr/>
        <a:lstStyle/>
        <a:p>
          <a:r>
            <a:rPr lang="fr-FR" dirty="0" smtClean="0">
              <a:solidFill>
                <a:schemeClr val="accent6"/>
              </a:solidFill>
              <a:latin typeface="Righteous"/>
              <a:cs typeface="Times New Roman" pitchFamily="18" charset="0"/>
            </a:rPr>
            <a:t>Résistance à la traction</a:t>
          </a:r>
          <a:endParaRPr lang="fr-FR" dirty="0">
            <a:solidFill>
              <a:schemeClr val="accent6"/>
            </a:solidFill>
            <a:latin typeface="Righteous"/>
          </a:endParaRPr>
        </a:p>
      </dgm:t>
    </dgm:pt>
    <dgm:pt modelId="{4B8C7FA6-8BFA-451B-BD27-F7AC2A110F7D}" type="parTrans" cxnId="{0486BA8F-C7C2-48CC-BAA7-A5A68EF37E15}">
      <dgm:prSet/>
      <dgm:spPr/>
      <dgm:t>
        <a:bodyPr/>
        <a:lstStyle/>
        <a:p>
          <a:endParaRPr lang="fr-FR"/>
        </a:p>
      </dgm:t>
    </dgm:pt>
    <dgm:pt modelId="{2A6543AE-70DF-4DB2-9490-F95DCDE4E885}" type="sibTrans" cxnId="{0486BA8F-C7C2-48CC-BAA7-A5A68EF37E15}">
      <dgm:prSet/>
      <dgm:spPr/>
      <dgm:t>
        <a:bodyPr/>
        <a:lstStyle/>
        <a:p>
          <a:endParaRPr lang="fr-FR"/>
        </a:p>
      </dgm:t>
    </dgm:pt>
    <dgm:pt modelId="{3F0DA1FD-959D-435A-A3AD-ED24646525B7}">
      <dgm:prSet phldrT="[Texte]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fr-FR">
              <a:noFill/>
            </a:rPr>
            <a:t> </a:t>
          </a:r>
        </a:p>
      </dgm:t>
    </dgm:pt>
    <dgm:pt modelId="{465053DB-ACBF-46A1-9D43-3886EC138AF4}" type="parTrans" cxnId="{69BEB870-6FD9-4B50-B7F8-2D93FCEDBEA3}">
      <dgm:prSet/>
      <dgm:spPr/>
      <dgm:t>
        <a:bodyPr/>
        <a:lstStyle/>
        <a:p>
          <a:endParaRPr lang="fr-FR"/>
        </a:p>
      </dgm:t>
    </dgm:pt>
    <dgm:pt modelId="{2C057F0B-FAB0-457F-8282-B79C038DCF7B}" type="sibTrans" cxnId="{69BEB870-6FD9-4B50-B7F8-2D93FCEDBEA3}">
      <dgm:prSet/>
      <dgm:spPr/>
      <dgm:t>
        <a:bodyPr/>
        <a:lstStyle/>
        <a:p>
          <a:endParaRPr lang="fr-FR"/>
        </a:p>
      </dgm:t>
    </dgm:pt>
    <dgm:pt modelId="{4E8A1C85-6D3A-4895-B110-90C404670659}">
      <dgm:prSet phldrT="[Texte]"/>
      <dgm:spPr/>
      <dgm:t>
        <a:bodyPr/>
        <a:lstStyle/>
        <a:p>
          <a:r>
            <a:rPr lang="en-US" b="1" dirty="0" smtClean="0">
              <a:solidFill>
                <a:schemeClr val="accent6"/>
              </a:solidFill>
              <a:latin typeface="Righteous"/>
            </a:rPr>
            <a:t>C.V</a:t>
          </a:r>
          <a:endParaRPr lang="fr-FR" dirty="0">
            <a:solidFill>
              <a:schemeClr val="accent6"/>
            </a:solidFill>
            <a:latin typeface="Righteous"/>
          </a:endParaRPr>
        </a:p>
      </dgm:t>
    </dgm:pt>
    <dgm:pt modelId="{B7E2FA67-8C32-4DC7-8F3A-EAF922F36F96}" type="parTrans" cxnId="{3BFFFF32-6929-42BC-8B72-E931B64F0FB8}">
      <dgm:prSet/>
      <dgm:spPr/>
      <dgm:t>
        <a:bodyPr/>
        <a:lstStyle/>
        <a:p>
          <a:endParaRPr lang="fr-FR"/>
        </a:p>
      </dgm:t>
    </dgm:pt>
    <dgm:pt modelId="{71A826F1-366F-4E94-B52F-51D06BE529C6}" type="sibTrans" cxnId="{3BFFFF32-6929-42BC-8B72-E931B64F0FB8}">
      <dgm:prSet/>
      <dgm:spPr/>
      <dgm:t>
        <a:bodyPr/>
        <a:lstStyle/>
        <a:p>
          <a:endParaRPr lang="fr-FR"/>
        </a:p>
      </dgm:t>
    </dgm:pt>
    <dgm:pt modelId="{78D968BB-F021-4F62-89B8-315EAEAE5280}" type="pres">
      <dgm:prSet presAssocID="{A2452AD4-995D-4979-98C4-AD8D237C86EE}" presName="Name0" presStyleCnt="0">
        <dgm:presLayoutVars>
          <dgm:dir/>
          <dgm:resizeHandles val="exact"/>
        </dgm:presLayoutVars>
      </dgm:prSet>
      <dgm:spPr/>
    </dgm:pt>
    <dgm:pt modelId="{34A025A8-DEE7-4D1C-9C2F-778BB9DC3D76}" type="pres">
      <dgm:prSet presAssocID="{5B2E7445-23EA-44B2-814A-088075BD91E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6D43F5F-DBF5-4099-98BE-C0DA2EFFD738}" type="pres">
      <dgm:prSet presAssocID="{2A6543AE-70DF-4DB2-9490-F95DCDE4E885}" presName="sibTrans" presStyleLbl="sibTrans2D1" presStyleIdx="0" presStyleCnt="2"/>
      <dgm:spPr/>
      <dgm:t>
        <a:bodyPr/>
        <a:lstStyle/>
        <a:p>
          <a:endParaRPr lang="fr-FR"/>
        </a:p>
      </dgm:t>
    </dgm:pt>
    <dgm:pt modelId="{989A86FF-AFD8-48C8-BBF9-68E5801C7233}" type="pres">
      <dgm:prSet presAssocID="{2A6543AE-70DF-4DB2-9490-F95DCDE4E885}" presName="connectorText" presStyleLbl="sibTrans2D1" presStyleIdx="0" presStyleCnt="2"/>
      <dgm:spPr/>
      <dgm:t>
        <a:bodyPr/>
        <a:lstStyle/>
        <a:p>
          <a:endParaRPr lang="fr-FR"/>
        </a:p>
      </dgm:t>
    </dgm:pt>
    <dgm:pt modelId="{EF28D303-F10E-4AEE-A883-D64C0757E763}" type="pres">
      <dgm:prSet presAssocID="{3F0DA1FD-959D-435A-A3AD-ED24646525B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7016C05-4B6F-43E9-B459-6D513105D566}" type="pres">
      <dgm:prSet presAssocID="{2C057F0B-FAB0-457F-8282-B79C038DCF7B}" presName="sibTrans" presStyleLbl="sibTrans2D1" presStyleIdx="1" presStyleCnt="2"/>
      <dgm:spPr/>
      <dgm:t>
        <a:bodyPr/>
        <a:lstStyle/>
        <a:p>
          <a:endParaRPr lang="fr-FR"/>
        </a:p>
      </dgm:t>
    </dgm:pt>
    <dgm:pt modelId="{4B5F63AB-3FAA-467C-B2C1-CC78E7042F46}" type="pres">
      <dgm:prSet presAssocID="{2C057F0B-FAB0-457F-8282-B79C038DCF7B}" presName="connectorText" presStyleLbl="sibTrans2D1" presStyleIdx="1" presStyleCnt="2"/>
      <dgm:spPr/>
      <dgm:t>
        <a:bodyPr/>
        <a:lstStyle/>
        <a:p>
          <a:endParaRPr lang="fr-FR"/>
        </a:p>
      </dgm:t>
    </dgm:pt>
    <dgm:pt modelId="{84C8395F-7045-4873-B712-6B09F592CF5E}" type="pres">
      <dgm:prSet presAssocID="{4E8A1C85-6D3A-4895-B110-90C40467065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76A6B13B-3773-4DAA-B84D-7FCE82AF4C92}" type="presOf" srcId="{2C057F0B-FAB0-457F-8282-B79C038DCF7B}" destId="{4B5F63AB-3FAA-467C-B2C1-CC78E7042F46}" srcOrd="1" destOrd="0" presId="urn:microsoft.com/office/officeart/2005/8/layout/process1"/>
    <dgm:cxn modelId="{E2ADD61D-DDA6-44F0-A17B-BD848C7B10E9}" type="presOf" srcId="{4E8A1C85-6D3A-4895-B110-90C404670659}" destId="{84C8395F-7045-4873-B712-6B09F592CF5E}" srcOrd="0" destOrd="0" presId="urn:microsoft.com/office/officeart/2005/8/layout/process1"/>
    <dgm:cxn modelId="{0486BA8F-C7C2-48CC-BAA7-A5A68EF37E15}" srcId="{A2452AD4-995D-4979-98C4-AD8D237C86EE}" destId="{5B2E7445-23EA-44B2-814A-088075BD91E6}" srcOrd="0" destOrd="0" parTransId="{4B8C7FA6-8BFA-451B-BD27-F7AC2A110F7D}" sibTransId="{2A6543AE-70DF-4DB2-9490-F95DCDE4E885}"/>
    <dgm:cxn modelId="{D87A001D-DEC1-43D5-BF99-B7192325D980}" type="presOf" srcId="{5B2E7445-23EA-44B2-814A-088075BD91E6}" destId="{34A025A8-DEE7-4D1C-9C2F-778BB9DC3D76}" srcOrd="0" destOrd="0" presId="urn:microsoft.com/office/officeart/2005/8/layout/process1"/>
    <dgm:cxn modelId="{0FB6BC45-1A94-4A8A-90C4-DE08461D81FE}" type="presOf" srcId="{A2452AD4-995D-4979-98C4-AD8D237C86EE}" destId="{78D968BB-F021-4F62-89B8-315EAEAE5280}" srcOrd="0" destOrd="0" presId="urn:microsoft.com/office/officeart/2005/8/layout/process1"/>
    <dgm:cxn modelId="{3BFFFF32-6929-42BC-8B72-E931B64F0FB8}" srcId="{A2452AD4-995D-4979-98C4-AD8D237C86EE}" destId="{4E8A1C85-6D3A-4895-B110-90C404670659}" srcOrd="2" destOrd="0" parTransId="{B7E2FA67-8C32-4DC7-8F3A-EAF922F36F96}" sibTransId="{71A826F1-366F-4E94-B52F-51D06BE529C6}"/>
    <dgm:cxn modelId="{69BEB870-6FD9-4B50-B7F8-2D93FCEDBEA3}" srcId="{A2452AD4-995D-4979-98C4-AD8D237C86EE}" destId="{3F0DA1FD-959D-435A-A3AD-ED24646525B7}" srcOrd="1" destOrd="0" parTransId="{465053DB-ACBF-46A1-9D43-3886EC138AF4}" sibTransId="{2C057F0B-FAB0-457F-8282-B79C038DCF7B}"/>
    <dgm:cxn modelId="{7DC66F33-C2C2-44CE-85A1-7061668BE7B0}" type="presOf" srcId="{3F0DA1FD-959D-435A-A3AD-ED24646525B7}" destId="{EF28D303-F10E-4AEE-A883-D64C0757E763}" srcOrd="0" destOrd="0" presId="urn:microsoft.com/office/officeart/2005/8/layout/process1"/>
    <dgm:cxn modelId="{AA4B7728-4D49-48BF-BF2C-9DD8A9E2CDAB}" type="presOf" srcId="{2C057F0B-FAB0-457F-8282-B79C038DCF7B}" destId="{67016C05-4B6F-43E9-B459-6D513105D566}" srcOrd="0" destOrd="0" presId="urn:microsoft.com/office/officeart/2005/8/layout/process1"/>
    <dgm:cxn modelId="{E1742BCF-7A80-406B-895E-F8D4775A22F7}" type="presOf" srcId="{2A6543AE-70DF-4DB2-9490-F95DCDE4E885}" destId="{B6D43F5F-DBF5-4099-98BE-C0DA2EFFD738}" srcOrd="0" destOrd="0" presId="urn:microsoft.com/office/officeart/2005/8/layout/process1"/>
    <dgm:cxn modelId="{CE309335-A58F-4F1E-A585-CF95CF633A7D}" type="presOf" srcId="{2A6543AE-70DF-4DB2-9490-F95DCDE4E885}" destId="{989A86FF-AFD8-48C8-BBF9-68E5801C7233}" srcOrd="1" destOrd="0" presId="urn:microsoft.com/office/officeart/2005/8/layout/process1"/>
    <dgm:cxn modelId="{F56941A1-C047-4DC3-B020-506330032038}" type="presParOf" srcId="{78D968BB-F021-4F62-89B8-315EAEAE5280}" destId="{34A025A8-DEE7-4D1C-9C2F-778BB9DC3D76}" srcOrd="0" destOrd="0" presId="urn:microsoft.com/office/officeart/2005/8/layout/process1"/>
    <dgm:cxn modelId="{C422665A-009B-4562-A352-4AB2248587D3}" type="presParOf" srcId="{78D968BB-F021-4F62-89B8-315EAEAE5280}" destId="{B6D43F5F-DBF5-4099-98BE-C0DA2EFFD738}" srcOrd="1" destOrd="0" presId="urn:microsoft.com/office/officeart/2005/8/layout/process1"/>
    <dgm:cxn modelId="{C37C8DB3-D0EE-44B1-A2C0-D8C8751585AE}" type="presParOf" srcId="{B6D43F5F-DBF5-4099-98BE-C0DA2EFFD738}" destId="{989A86FF-AFD8-48C8-BBF9-68E5801C7233}" srcOrd="0" destOrd="0" presId="urn:microsoft.com/office/officeart/2005/8/layout/process1"/>
    <dgm:cxn modelId="{EEECE02C-414D-4EA3-BD8E-BB654727CCD5}" type="presParOf" srcId="{78D968BB-F021-4F62-89B8-315EAEAE5280}" destId="{EF28D303-F10E-4AEE-A883-D64C0757E763}" srcOrd="2" destOrd="0" presId="urn:microsoft.com/office/officeart/2005/8/layout/process1"/>
    <dgm:cxn modelId="{C5E83AC7-927B-4DD3-8A47-13978F9186C3}" type="presParOf" srcId="{78D968BB-F021-4F62-89B8-315EAEAE5280}" destId="{67016C05-4B6F-43E9-B459-6D513105D566}" srcOrd="3" destOrd="0" presId="urn:microsoft.com/office/officeart/2005/8/layout/process1"/>
    <dgm:cxn modelId="{63B97C7D-5009-40BB-8BED-41AD170F15B7}" type="presParOf" srcId="{67016C05-4B6F-43E9-B459-6D513105D566}" destId="{4B5F63AB-3FAA-467C-B2C1-CC78E7042F46}" srcOrd="0" destOrd="0" presId="urn:microsoft.com/office/officeart/2005/8/layout/process1"/>
    <dgm:cxn modelId="{547D10EA-09A8-429A-9482-FC56C52A1DFC}" type="presParOf" srcId="{78D968BB-F021-4F62-89B8-315EAEAE5280}" destId="{84C8395F-7045-4873-B712-6B09F592CF5E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D17B84-C292-427C-8B48-D3ECFF906B6C}">
      <dsp:nvSpPr>
        <dsp:cNvPr id="0" name=""/>
        <dsp:cNvSpPr/>
      </dsp:nvSpPr>
      <dsp:spPr>
        <a:xfrm>
          <a:off x="2599899" y="370276"/>
          <a:ext cx="3656924" cy="970553"/>
        </a:xfrm>
        <a:prstGeom prst="roundRect">
          <a:avLst>
            <a:gd name="adj" fmla="val 10000"/>
          </a:avLst>
        </a:prstGeom>
        <a:solidFill>
          <a:schemeClr val="accent6">
            <a:shade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i="0" kern="1200" dirty="0">
              <a:latin typeface="Righteous"/>
            </a:rPr>
            <a:t>La pression due au vent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i="0" kern="1200" dirty="0">
              <a:latin typeface="Righteous"/>
            </a:rPr>
            <a:t> </a:t>
          </a: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fr-FR" sz="1800" b="1" i="1" kern="1200" smtClean="0">
                      <a:latin typeface="Cambria Math"/>
                    </a:rPr>
                  </m:ctrlPr>
                </m:sSubPr>
                <m:e>
                  <m:r>
                    <a:rPr lang="fr-FR" sz="1800" b="1" i="0" kern="1200">
                      <a:latin typeface="Cambria Math"/>
                    </a:rPr>
                    <m:t>𝐪</m:t>
                  </m:r>
                </m:e>
                <m:sub>
                  <m:r>
                    <a:rPr lang="fr-FR" sz="1800" b="1" i="0" kern="1200">
                      <a:latin typeface="Cambria Math"/>
                    </a:rPr>
                    <m:t>𝐣</m:t>
                  </m:r>
                </m:sub>
              </m:sSub>
              <m:r>
                <a:rPr lang="fr-FR" sz="1800" b="1" i="0" kern="1200">
                  <a:latin typeface="Cambria Math"/>
                </a:rPr>
                <m:t>=</m:t>
              </m:r>
              <m:sSub>
                <m:sSubPr>
                  <m:ctrlPr>
                    <a:rPr lang="fr-FR" sz="1800" b="1" i="1" kern="1200">
                      <a:latin typeface="Cambria Math"/>
                    </a:rPr>
                  </m:ctrlPr>
                </m:sSubPr>
                <m:e>
                  <m:r>
                    <a:rPr lang="fr-FR" sz="1800" b="1" i="0" kern="1200">
                      <a:latin typeface="Cambria Math"/>
                    </a:rPr>
                    <m:t>𝐂</m:t>
                  </m:r>
                </m:e>
                <m:sub>
                  <m:r>
                    <a:rPr lang="fr-FR" sz="1800" b="1" i="0" kern="1200">
                      <a:latin typeface="Cambria Math"/>
                    </a:rPr>
                    <m:t>𝐝</m:t>
                  </m:r>
                </m:sub>
              </m:sSub>
              <m:r>
                <a:rPr lang="fr-FR" sz="1800" b="1" i="0" kern="1200">
                  <a:latin typeface="Cambria Math"/>
                </a:rPr>
                <m:t>×</m:t>
              </m:r>
              <m:sSub>
                <m:sSubPr>
                  <m:ctrlPr>
                    <a:rPr lang="fr-FR" sz="1800" b="1" i="1" kern="1200">
                      <a:latin typeface="Cambria Math"/>
                    </a:rPr>
                  </m:ctrlPr>
                </m:sSubPr>
                <m:e>
                  <m:r>
                    <a:rPr lang="fr-FR" sz="1800" b="1" i="0" kern="1200">
                      <a:latin typeface="Cambria Math"/>
                    </a:rPr>
                    <m:t>𝐪</m:t>
                  </m:r>
                </m:e>
                <m:sub>
                  <m:r>
                    <a:rPr lang="fr-FR" sz="1800" b="1" i="0" kern="1200">
                      <a:latin typeface="Cambria Math"/>
                    </a:rPr>
                    <m:t>𝐝𝐲𝐧</m:t>
                  </m:r>
                </m:sub>
              </m:sSub>
              <m:d>
                <m:dPr>
                  <m:ctrlPr>
                    <a:rPr lang="fr-FR" sz="1800" b="1" i="1" kern="1200">
                      <a:latin typeface="Cambria Math"/>
                    </a:rPr>
                  </m:ctrlPr>
                </m:dPr>
                <m:e>
                  <m:sSub>
                    <m:sSubPr>
                      <m:ctrlPr>
                        <a:rPr lang="fr-FR" sz="1800" b="1" i="1" kern="1200">
                          <a:latin typeface="Cambria Math"/>
                        </a:rPr>
                      </m:ctrlPr>
                    </m:sSubPr>
                    <m:e>
                      <m:r>
                        <a:rPr lang="fr-FR" sz="1800" b="1" i="0" kern="1200">
                          <a:latin typeface="Cambria Math"/>
                        </a:rPr>
                        <m:t>𝐳</m:t>
                      </m:r>
                    </m:e>
                    <m:sub>
                      <m:r>
                        <a:rPr lang="fr-FR" sz="1800" b="1" i="0" kern="1200">
                          <a:latin typeface="Cambria Math"/>
                        </a:rPr>
                        <m:t>𝐣</m:t>
                      </m:r>
                    </m:sub>
                  </m:sSub>
                </m:e>
              </m:d>
              <m:r>
                <a:rPr lang="fr-FR" sz="1800" b="1" i="0" kern="1200" smtClean="0">
                  <a:latin typeface="Cambria Math"/>
                </a:rPr>
                <m:t>×</m:t>
              </m:r>
              <m:d>
                <m:dPr>
                  <m:ctrlPr>
                    <a:rPr lang="fr-FR" sz="1800" b="1" i="1" kern="1200" smtClean="0">
                      <a:latin typeface="Cambria Math"/>
                    </a:rPr>
                  </m:ctrlPr>
                </m:dPr>
                <m:e>
                  <m:sSub>
                    <m:sSubPr>
                      <m:ctrlPr>
                        <a:rPr lang="fr-FR" sz="1800" b="1" i="1" kern="1200">
                          <a:latin typeface="Cambria Math"/>
                        </a:rPr>
                      </m:ctrlPr>
                    </m:sSubPr>
                    <m:e>
                      <m:r>
                        <a:rPr lang="fr-FR" sz="1800" b="1" i="0" kern="1200">
                          <a:latin typeface="Cambria Math"/>
                        </a:rPr>
                        <m:t>𝐂</m:t>
                      </m:r>
                    </m:e>
                    <m:sub>
                      <m:r>
                        <a:rPr lang="fr-FR" sz="1800" b="1" i="0" kern="1200">
                          <a:latin typeface="Cambria Math"/>
                        </a:rPr>
                        <m:t>𝐩𝐞</m:t>
                      </m:r>
                    </m:sub>
                  </m:sSub>
                  <m:r>
                    <a:rPr lang="fr-FR" sz="1800" b="1" i="0" kern="1200">
                      <a:latin typeface="Cambria Math"/>
                    </a:rPr>
                    <m:t>−</m:t>
                  </m:r>
                  <m:sSub>
                    <m:sSubPr>
                      <m:ctrlPr>
                        <a:rPr lang="fr-FR" sz="1800" b="1" i="1" kern="1200">
                          <a:latin typeface="Cambria Math"/>
                        </a:rPr>
                      </m:ctrlPr>
                    </m:sSubPr>
                    <m:e>
                      <m:r>
                        <a:rPr lang="fr-FR" sz="1800" b="1" i="0" kern="1200">
                          <a:latin typeface="Cambria Math"/>
                        </a:rPr>
                        <m:t>𝐂</m:t>
                      </m:r>
                    </m:e>
                    <m:sub>
                      <m:r>
                        <a:rPr lang="fr-FR" sz="1800" b="1" i="0" kern="1200">
                          <a:latin typeface="Cambria Math"/>
                        </a:rPr>
                        <m:t>𝐩𝐢</m:t>
                      </m:r>
                    </m:sub>
                  </m:sSub>
                </m:e>
              </m:d>
            </m:oMath>
          </a14:m>
          <a:endParaRPr lang="fr-FR" sz="1800" b="1" i="0" kern="1200" dirty="0">
            <a:latin typeface="Righteous"/>
          </a:endParaRPr>
        </a:p>
      </dsp:txBody>
      <dsp:txXfrm>
        <a:off x="2628326" y="398703"/>
        <a:ext cx="3600070" cy="913699"/>
      </dsp:txXfrm>
    </dsp:sp>
    <dsp:sp modelId="{36D059E7-64F9-45E5-A1C8-57EF13B073A8}">
      <dsp:nvSpPr>
        <dsp:cNvPr id="0" name=""/>
        <dsp:cNvSpPr/>
      </dsp:nvSpPr>
      <dsp:spPr>
        <a:xfrm>
          <a:off x="974916" y="1340829"/>
          <a:ext cx="3453445" cy="459371"/>
        </a:xfrm>
        <a:custGeom>
          <a:avLst/>
          <a:gdLst/>
          <a:ahLst/>
          <a:cxnLst/>
          <a:rect l="0" t="0" r="0" b="0"/>
          <a:pathLst>
            <a:path>
              <a:moveTo>
                <a:pt x="3453445" y="0"/>
              </a:moveTo>
              <a:lnTo>
                <a:pt x="3453445" y="229685"/>
              </a:lnTo>
              <a:lnTo>
                <a:pt x="0" y="229685"/>
              </a:lnTo>
              <a:lnTo>
                <a:pt x="0" y="459371"/>
              </a:lnTo>
            </a:path>
          </a:pathLst>
        </a:custGeom>
        <a:noFill/>
        <a:ln w="254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D0F6B1-DB2D-4FB4-A764-6AD51B92F9F6}">
      <dsp:nvSpPr>
        <dsp:cNvPr id="0" name=""/>
        <dsp:cNvSpPr/>
      </dsp:nvSpPr>
      <dsp:spPr>
        <a:xfrm>
          <a:off x="1547" y="1800201"/>
          <a:ext cx="1946739" cy="721970"/>
        </a:xfrm>
        <a:prstGeom prst="roundRect">
          <a:avLst>
            <a:gd name="adj" fmla="val 10000"/>
          </a:avLst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fr-FR" sz="1800" b="1" i="1" kern="1200" smtClean="0">
                      <a:latin typeface="Cambria Math"/>
                    </a:rPr>
                  </m:ctrlPr>
                </m:sSubPr>
                <m:e>
                  <m:r>
                    <a:rPr lang="fr-FR" sz="1800" b="1" i="0" kern="1200">
                      <a:latin typeface="Cambria Math"/>
                    </a:rPr>
                    <m:t>𝐂</m:t>
                  </m:r>
                </m:e>
                <m:sub>
                  <m:r>
                    <a:rPr lang="fr-FR" sz="1800" b="1" i="0" kern="1200">
                      <a:latin typeface="Cambria Math"/>
                    </a:rPr>
                    <m:t>𝐝</m:t>
                  </m:r>
                </m:sub>
              </m:sSub>
            </m:oMath>
          </a14:m>
          <a:r>
            <a:rPr lang="fr-FR" sz="1800" kern="1200" dirty="0">
              <a:latin typeface="Righteous"/>
            </a:rPr>
            <a:t> : Le coefficient dynamique.</a:t>
          </a:r>
        </a:p>
      </dsp:txBody>
      <dsp:txXfrm>
        <a:off x="22693" y="1821347"/>
        <a:ext cx="1904447" cy="679678"/>
      </dsp:txXfrm>
    </dsp:sp>
    <dsp:sp modelId="{CF5C7F19-E82A-4EFC-889C-A9BCFB467FA9}">
      <dsp:nvSpPr>
        <dsp:cNvPr id="0" name=""/>
        <dsp:cNvSpPr/>
      </dsp:nvSpPr>
      <dsp:spPr>
        <a:xfrm>
          <a:off x="3457861" y="1340829"/>
          <a:ext cx="970500" cy="459371"/>
        </a:xfrm>
        <a:custGeom>
          <a:avLst/>
          <a:gdLst/>
          <a:ahLst/>
          <a:cxnLst/>
          <a:rect l="0" t="0" r="0" b="0"/>
          <a:pathLst>
            <a:path>
              <a:moveTo>
                <a:pt x="970500" y="0"/>
              </a:moveTo>
              <a:lnTo>
                <a:pt x="970500" y="229685"/>
              </a:lnTo>
              <a:lnTo>
                <a:pt x="0" y="229685"/>
              </a:lnTo>
              <a:lnTo>
                <a:pt x="0" y="459371"/>
              </a:lnTo>
            </a:path>
          </a:pathLst>
        </a:custGeom>
        <a:noFill/>
        <a:ln w="254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D74039-4AF0-48DF-854D-17B367DDBF51}">
      <dsp:nvSpPr>
        <dsp:cNvPr id="0" name=""/>
        <dsp:cNvSpPr/>
      </dsp:nvSpPr>
      <dsp:spPr>
        <a:xfrm>
          <a:off x="2168418" y="1800201"/>
          <a:ext cx="2578885" cy="1347683"/>
        </a:xfrm>
        <a:prstGeom prst="roundRect">
          <a:avLst>
            <a:gd name="adj" fmla="val 10000"/>
          </a:avLst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fr-FR" sz="1800" i="1" kern="1200" smtClean="0">
                      <a:latin typeface="Cambria Math"/>
                    </a:rPr>
                  </m:ctrlPr>
                </m:sSubPr>
                <m:e>
                  <m:r>
                    <m:rPr>
                      <m:sty m:val="p"/>
                    </m:rPr>
                    <a:rPr lang="fr-FR" sz="1800" kern="1200">
                      <a:latin typeface="Cambria Math"/>
                    </a:rPr>
                    <m:t>q</m:t>
                  </m:r>
                </m:e>
                <m:sub>
                  <m:r>
                    <m:rPr>
                      <m:sty m:val="p"/>
                    </m:rPr>
                    <a:rPr lang="fr-FR" sz="1800" kern="1200">
                      <a:latin typeface="Cambria Math"/>
                    </a:rPr>
                    <m:t>dyn</m:t>
                  </m:r>
                </m:sub>
              </m:sSub>
            </m:oMath>
          </a14:m>
          <a:r>
            <a:rPr lang="fr-FR" sz="1800" kern="1200" dirty="0">
              <a:latin typeface="Righteous"/>
            </a:rPr>
            <a:t> : La pression dynamique du vent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sSub>
                  <m:sSubPr>
                    <m:ctrlPr>
                      <a:rPr lang="fr-FR" sz="1800" i="1" kern="1200" smtClean="0">
                        <a:latin typeface="Cambria Math"/>
                      </a:rPr>
                    </m:ctrlPr>
                  </m:sSubPr>
                  <m:e>
                    <m:r>
                      <m:rPr>
                        <m:sty m:val="p"/>
                      </m:rPr>
                      <a:rPr lang="fr-FR" sz="1800" kern="1200">
                        <a:latin typeface="Cambria Math"/>
                      </a:rPr>
                      <m:t>q</m:t>
                    </m:r>
                  </m:e>
                  <m:sub>
                    <m:r>
                      <m:rPr>
                        <m:sty m:val="p"/>
                      </m:rPr>
                      <a:rPr lang="fr-FR" sz="1800" kern="1200">
                        <a:latin typeface="Cambria Math"/>
                      </a:rPr>
                      <m:t>dyn</m:t>
                    </m:r>
                  </m:sub>
                </m:sSub>
                <m:d>
                  <m:dPr>
                    <m:ctrlPr>
                      <a:rPr lang="fr-FR" sz="1800" i="1" kern="1200">
                        <a:latin typeface="Cambria Math"/>
                      </a:rPr>
                    </m:ctrlPr>
                  </m:dPr>
                  <m:e>
                    <m:sSub>
                      <m:sSubPr>
                        <m:ctrlPr>
                          <a:rPr lang="fr-FR" sz="1800" i="1" kern="120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sz="1800" kern="1200">
                            <a:latin typeface="Cambria Math"/>
                          </a:rPr>
                          <m:t>Z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sz="1800" kern="1200">
                            <a:latin typeface="Cambria Math"/>
                          </a:rPr>
                          <m:t>e</m:t>
                        </m:r>
                      </m:sub>
                    </m:sSub>
                  </m:e>
                </m:d>
                <m:r>
                  <a:rPr lang="fr-FR" sz="1800" kern="1200">
                    <a:latin typeface="Cambria Math"/>
                  </a:rPr>
                  <m:t>=</m:t>
                </m:r>
                <m:sSub>
                  <m:sSubPr>
                    <m:ctrlPr>
                      <a:rPr lang="fr-FR" sz="1800" i="1" kern="1200">
                        <a:latin typeface="Cambria Math"/>
                      </a:rPr>
                    </m:ctrlPr>
                  </m:sSubPr>
                  <m:e>
                    <m:r>
                      <m:rPr>
                        <m:sty m:val="p"/>
                      </m:rPr>
                      <a:rPr lang="fr-FR" sz="1800" kern="1200">
                        <a:latin typeface="Cambria Math"/>
                      </a:rPr>
                      <m:t>q</m:t>
                    </m:r>
                  </m:e>
                  <m:sub>
                    <m:r>
                      <m:rPr>
                        <m:sty m:val="p"/>
                      </m:rPr>
                      <a:rPr lang="fr-FR" sz="1800" kern="1200">
                        <a:latin typeface="Cambria Math"/>
                      </a:rPr>
                      <m:t>r</m:t>
                    </m:r>
                    <m:r>
                      <a:rPr lang="fr-FR" sz="1800" kern="1200">
                        <a:latin typeface="Cambria Math"/>
                      </a:rPr>
                      <m:t>é</m:t>
                    </m:r>
                    <m:r>
                      <m:rPr>
                        <m:sty m:val="p"/>
                      </m:rPr>
                      <a:rPr lang="fr-FR" sz="1800" kern="1200">
                        <a:latin typeface="Cambria Math"/>
                      </a:rPr>
                      <m:t>f</m:t>
                    </m:r>
                  </m:sub>
                </m:sSub>
                <m:r>
                  <a:rPr lang="fr-FR" sz="1800" kern="1200">
                    <a:latin typeface="Cambria Math"/>
                  </a:rPr>
                  <m:t>×</m:t>
                </m:r>
                <m:sSub>
                  <m:sSubPr>
                    <m:ctrlPr>
                      <a:rPr lang="fr-FR" sz="1800" i="1" kern="1200">
                        <a:latin typeface="Cambria Math"/>
                      </a:rPr>
                    </m:ctrlPr>
                  </m:sSubPr>
                  <m:e>
                    <m:r>
                      <m:rPr>
                        <m:sty m:val="p"/>
                      </m:rPr>
                      <a:rPr lang="fr-FR" sz="1800" kern="1200">
                        <a:latin typeface="Cambria Math"/>
                      </a:rPr>
                      <m:t>C</m:t>
                    </m:r>
                  </m:e>
                  <m:sub>
                    <m:r>
                      <m:rPr>
                        <m:sty m:val="p"/>
                      </m:rPr>
                      <a:rPr lang="fr-FR" sz="1800" kern="1200">
                        <a:latin typeface="Cambria Math"/>
                      </a:rPr>
                      <m:t>e</m:t>
                    </m:r>
                  </m:sub>
                </m:sSub>
                <m:d>
                  <m:dPr>
                    <m:ctrlPr>
                      <a:rPr lang="fr-FR" sz="1800" i="1" kern="1200">
                        <a:latin typeface="Cambria Math"/>
                      </a:rPr>
                    </m:ctrlPr>
                  </m:dPr>
                  <m:e>
                    <m:sSub>
                      <m:sSubPr>
                        <m:ctrlPr>
                          <a:rPr lang="fr-FR" sz="1800" i="1" kern="120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sz="1800" kern="1200">
                            <a:latin typeface="Cambria Math"/>
                          </a:rPr>
                          <m:t>Z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sz="1800" kern="1200">
                            <a:latin typeface="Cambria Math"/>
                          </a:rPr>
                          <m:t>e</m:t>
                        </m:r>
                      </m:sub>
                    </m:sSub>
                  </m:e>
                </m:d>
              </m:oMath>
            </m:oMathPara>
          </a14:m>
          <a:endParaRPr lang="fr-FR" sz="1800" kern="1200" dirty="0">
            <a:latin typeface="Righteous"/>
          </a:endParaRPr>
        </a:p>
      </dsp:txBody>
      <dsp:txXfrm>
        <a:off x="2207890" y="1839673"/>
        <a:ext cx="2499941" cy="1268739"/>
      </dsp:txXfrm>
    </dsp:sp>
    <dsp:sp modelId="{F699E971-8E66-44C3-8A25-90650284E447}">
      <dsp:nvSpPr>
        <dsp:cNvPr id="0" name=""/>
        <dsp:cNvSpPr/>
      </dsp:nvSpPr>
      <dsp:spPr>
        <a:xfrm>
          <a:off x="1283014" y="3147885"/>
          <a:ext cx="2174847" cy="300431"/>
        </a:xfrm>
        <a:custGeom>
          <a:avLst/>
          <a:gdLst/>
          <a:ahLst/>
          <a:cxnLst/>
          <a:rect l="0" t="0" r="0" b="0"/>
          <a:pathLst>
            <a:path>
              <a:moveTo>
                <a:pt x="2174847" y="0"/>
              </a:moveTo>
              <a:lnTo>
                <a:pt x="2174847" y="150215"/>
              </a:lnTo>
              <a:lnTo>
                <a:pt x="0" y="150215"/>
              </a:lnTo>
              <a:lnTo>
                <a:pt x="0" y="300431"/>
              </a:lnTo>
            </a:path>
          </a:pathLst>
        </a:custGeom>
        <a:noFill/>
        <a:ln w="25400" cap="flat" cmpd="sng" algn="ctr">
          <a:solidFill>
            <a:schemeClr val="accent6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56EEF4-4F62-4EAC-AC78-A1CDC7D21913}">
      <dsp:nvSpPr>
        <dsp:cNvPr id="0" name=""/>
        <dsp:cNvSpPr/>
      </dsp:nvSpPr>
      <dsp:spPr>
        <a:xfrm>
          <a:off x="252443" y="3448316"/>
          <a:ext cx="2061141" cy="489182"/>
        </a:xfrm>
        <a:prstGeom prst="roundRect">
          <a:avLst>
            <a:gd name="adj" fmla="val 10000"/>
          </a:avLst>
        </a:prstGeom>
        <a:solidFill>
          <a:schemeClr val="accent6">
            <a:tint val="99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fr-FR" sz="1800" i="1" kern="1200" smtClean="0">
                      <a:latin typeface="Cambria Math"/>
                    </a:rPr>
                  </m:ctrlPr>
                </m:sSubPr>
                <m:e>
                  <m:r>
                    <m:rPr>
                      <m:sty m:val="p"/>
                    </m:rPr>
                    <a:rPr lang="fr-FR" sz="1800" kern="1200">
                      <a:latin typeface="Cambria Math"/>
                    </a:rPr>
                    <m:t>q</m:t>
                  </m:r>
                </m:e>
                <m:sub>
                  <m:r>
                    <m:rPr>
                      <m:sty m:val="p"/>
                    </m:rPr>
                    <a:rPr lang="fr-FR" sz="1800" kern="1200">
                      <a:latin typeface="Cambria Math"/>
                    </a:rPr>
                    <m:t>r</m:t>
                  </m:r>
                  <m:r>
                    <a:rPr lang="fr-FR" sz="1800" kern="1200">
                      <a:latin typeface="Cambria Math"/>
                    </a:rPr>
                    <m:t>é</m:t>
                  </m:r>
                  <m:r>
                    <m:rPr>
                      <m:sty m:val="p"/>
                    </m:rPr>
                    <a:rPr lang="fr-FR" sz="1800" kern="1200">
                      <a:latin typeface="Cambria Math"/>
                    </a:rPr>
                    <m:t>f</m:t>
                  </m:r>
                </m:sub>
              </m:sSub>
            </m:oMath>
          </a14:m>
          <a:r>
            <a:rPr lang="fr-FR" sz="1800" kern="1200" dirty="0">
              <a:latin typeface="Righteous"/>
            </a:rPr>
            <a:t>= 43.5 daN/m²</a:t>
          </a:r>
        </a:p>
      </dsp:txBody>
      <dsp:txXfrm>
        <a:off x="266771" y="3462644"/>
        <a:ext cx="2032485" cy="460526"/>
      </dsp:txXfrm>
    </dsp:sp>
    <dsp:sp modelId="{E2A2F360-E876-458F-B439-5D2DE789668C}">
      <dsp:nvSpPr>
        <dsp:cNvPr id="0" name=""/>
        <dsp:cNvSpPr/>
      </dsp:nvSpPr>
      <dsp:spPr>
        <a:xfrm>
          <a:off x="3457861" y="3147885"/>
          <a:ext cx="1120861" cy="3004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215"/>
              </a:lnTo>
              <a:lnTo>
                <a:pt x="1120861" y="150215"/>
              </a:lnTo>
              <a:lnTo>
                <a:pt x="1120861" y="300431"/>
              </a:lnTo>
            </a:path>
          </a:pathLst>
        </a:custGeom>
        <a:noFill/>
        <a:ln w="25400" cap="flat" cmpd="sng" algn="ctr">
          <a:solidFill>
            <a:schemeClr val="accent6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E1E244-6C3B-457E-8625-15FD9BA9D222}">
      <dsp:nvSpPr>
        <dsp:cNvPr id="0" name=""/>
        <dsp:cNvSpPr/>
      </dsp:nvSpPr>
      <dsp:spPr>
        <a:xfrm>
          <a:off x="2491936" y="3448316"/>
          <a:ext cx="4173574" cy="898472"/>
        </a:xfrm>
        <a:prstGeom prst="roundRect">
          <a:avLst>
            <a:gd name="adj" fmla="val 10000"/>
          </a:avLst>
        </a:prstGeom>
        <a:solidFill>
          <a:schemeClr val="accent6">
            <a:tint val="99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i="0" kern="1200" dirty="0">
              <a:latin typeface="Righteous"/>
            </a:rPr>
            <a:t>Coefficient d’exposition (𝑪𝒆)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fr-FR" sz="1800" i="1" kern="1200" smtClean="0">
                      <a:latin typeface="Cambria Math"/>
                    </a:rPr>
                  </m:ctrlPr>
                </m:sSubPr>
                <m:e>
                  <m:r>
                    <m:rPr>
                      <m:sty m:val="p"/>
                    </m:rPr>
                    <a:rPr lang="fr-FR" sz="1800" i="0" kern="1200">
                      <a:latin typeface="Cambria Math"/>
                    </a:rPr>
                    <m:t>C</m:t>
                  </m:r>
                </m:e>
                <m:sub>
                  <m:r>
                    <m:rPr>
                      <m:sty m:val="p"/>
                    </m:rPr>
                    <a:rPr lang="fr-FR" sz="1800" i="0" kern="1200">
                      <a:latin typeface="Cambria Math"/>
                    </a:rPr>
                    <m:t>e</m:t>
                  </m:r>
                </m:sub>
              </m:sSub>
              <m:d>
                <m:dPr>
                  <m:ctrlPr>
                    <a:rPr lang="fr-FR" sz="1800" i="1" kern="1200">
                      <a:latin typeface="Cambria Math"/>
                    </a:rPr>
                  </m:ctrlPr>
                </m:dPr>
                <m:e>
                  <m:sSub>
                    <m:sSubPr>
                      <m:ctrlPr>
                        <a:rPr lang="fr-FR" sz="1800" i="1" kern="1200">
                          <a:latin typeface="Cambria Math"/>
                        </a:rPr>
                      </m:ctrlPr>
                    </m:sSubPr>
                    <m:e>
                      <m:r>
                        <m:rPr>
                          <m:sty m:val="p"/>
                        </m:rPr>
                        <a:rPr lang="fr-FR" sz="1800" i="0" kern="1200">
                          <a:latin typeface="Cambria Math"/>
                        </a:rPr>
                        <m:t>Z</m:t>
                      </m:r>
                    </m:e>
                    <m:sub>
                      <m:r>
                        <m:rPr>
                          <m:sty m:val="p"/>
                        </m:rPr>
                        <a:rPr lang="fr-FR" sz="1800" i="0" kern="1200">
                          <a:latin typeface="Cambria Math"/>
                        </a:rPr>
                        <m:t>e</m:t>
                      </m:r>
                    </m:sub>
                  </m:sSub>
                </m:e>
              </m:d>
              <m:r>
                <a:rPr lang="fr-FR" sz="1800" i="0" kern="1200">
                  <a:latin typeface="Cambria Math"/>
                </a:rPr>
                <m:t>=</m:t>
              </m:r>
              <m:sSubSup>
                <m:sSubSupPr>
                  <m:ctrlPr>
                    <a:rPr lang="fr-FR" sz="1800" i="1" kern="1200">
                      <a:latin typeface="Cambria Math"/>
                    </a:rPr>
                  </m:ctrlPr>
                </m:sSubSupPr>
                <m:e>
                  <m:r>
                    <m:rPr>
                      <m:sty m:val="p"/>
                    </m:rPr>
                    <a:rPr lang="fr-FR" sz="1800" i="0" kern="1200">
                      <a:latin typeface="Cambria Math"/>
                    </a:rPr>
                    <m:t>C</m:t>
                  </m:r>
                </m:e>
                <m:sub>
                  <m:r>
                    <m:rPr>
                      <m:sty m:val="p"/>
                    </m:rPr>
                    <a:rPr lang="fr-FR" sz="1800" i="0" kern="1200">
                      <a:latin typeface="Cambria Math"/>
                    </a:rPr>
                    <m:t>t</m:t>
                  </m:r>
                </m:sub>
                <m:sup>
                  <m:r>
                    <a:rPr lang="fr-FR" sz="1800" i="0" kern="1200">
                      <a:latin typeface="Cambria Math"/>
                    </a:rPr>
                    <m:t>2</m:t>
                  </m:r>
                </m:sup>
              </m:sSubSup>
              <m:d>
                <m:dPr>
                  <m:ctrlPr>
                    <a:rPr lang="fr-FR" sz="1800" i="1" kern="1200">
                      <a:latin typeface="Cambria Math"/>
                    </a:rPr>
                  </m:ctrlPr>
                </m:dPr>
                <m:e>
                  <m:sSub>
                    <m:sSubPr>
                      <m:ctrlPr>
                        <a:rPr lang="fr-FR" sz="1800" i="1" kern="1200">
                          <a:latin typeface="Cambria Math"/>
                        </a:rPr>
                      </m:ctrlPr>
                    </m:sSubPr>
                    <m:e>
                      <m:r>
                        <m:rPr>
                          <m:sty m:val="p"/>
                        </m:rPr>
                        <a:rPr lang="fr-FR" sz="1800" i="0" kern="1200">
                          <a:latin typeface="Cambria Math"/>
                        </a:rPr>
                        <m:t>Z</m:t>
                      </m:r>
                    </m:e>
                    <m:sub>
                      <m:r>
                        <m:rPr>
                          <m:sty m:val="p"/>
                        </m:rPr>
                        <a:rPr lang="fr-FR" sz="1800" i="0" kern="1200">
                          <a:latin typeface="Cambria Math"/>
                        </a:rPr>
                        <m:t>e</m:t>
                      </m:r>
                    </m:sub>
                  </m:sSub>
                </m:e>
              </m:d>
              <m:r>
                <a:rPr lang="fr-FR" sz="1800" i="0" kern="1200">
                  <a:latin typeface="Cambria Math"/>
                </a:rPr>
                <m:t>×</m:t>
              </m:r>
              <m:sSubSup>
                <m:sSubSupPr>
                  <m:ctrlPr>
                    <a:rPr lang="fr-FR" sz="1800" i="1" kern="1200">
                      <a:latin typeface="Cambria Math"/>
                    </a:rPr>
                  </m:ctrlPr>
                </m:sSubSupPr>
                <m:e>
                  <m:r>
                    <m:rPr>
                      <m:sty m:val="p"/>
                    </m:rPr>
                    <a:rPr lang="fr-FR" sz="1800" i="0" kern="1200">
                      <a:latin typeface="Cambria Math"/>
                    </a:rPr>
                    <m:t>C</m:t>
                  </m:r>
                </m:e>
                <m:sub>
                  <m:r>
                    <m:rPr>
                      <m:sty m:val="p"/>
                    </m:rPr>
                    <a:rPr lang="fr-FR" sz="1800" i="0" kern="1200">
                      <a:latin typeface="Cambria Math"/>
                    </a:rPr>
                    <m:t>r</m:t>
                  </m:r>
                </m:sub>
                <m:sup>
                  <m:r>
                    <a:rPr lang="fr-FR" sz="1800" i="0" kern="1200">
                      <a:latin typeface="Cambria Math"/>
                    </a:rPr>
                    <m:t>2</m:t>
                  </m:r>
                </m:sup>
              </m:sSubSup>
              <m:d>
                <m:dPr>
                  <m:ctrlPr>
                    <a:rPr lang="fr-FR" sz="1800" i="1" kern="1200">
                      <a:latin typeface="Cambria Math"/>
                    </a:rPr>
                  </m:ctrlPr>
                </m:dPr>
                <m:e>
                  <m:sSub>
                    <m:sSubPr>
                      <m:ctrlPr>
                        <a:rPr lang="fr-FR" sz="1800" i="1" kern="1200">
                          <a:latin typeface="Cambria Math"/>
                        </a:rPr>
                      </m:ctrlPr>
                    </m:sSubPr>
                    <m:e>
                      <m:r>
                        <m:rPr>
                          <m:sty m:val="p"/>
                        </m:rPr>
                        <a:rPr lang="fr-FR" sz="1800" i="0" kern="1200">
                          <a:latin typeface="Cambria Math"/>
                        </a:rPr>
                        <m:t>Z</m:t>
                      </m:r>
                    </m:e>
                    <m:sub>
                      <m:r>
                        <m:rPr>
                          <m:sty m:val="p"/>
                        </m:rPr>
                        <a:rPr lang="fr-FR" sz="1800" i="0" kern="1200">
                          <a:latin typeface="Cambria Math"/>
                        </a:rPr>
                        <m:t>e</m:t>
                      </m:r>
                    </m:sub>
                  </m:sSub>
                </m:e>
              </m:d>
              <m:r>
                <a:rPr lang="fr-FR" sz="1800" i="0" kern="1200">
                  <a:latin typeface="Cambria Math"/>
                </a:rPr>
                <m:t>×</m:t>
              </m:r>
              <m:d>
                <m:dPr>
                  <m:begChr m:val="["/>
                  <m:endChr m:val="]"/>
                  <m:ctrlPr>
                    <a:rPr lang="fr-FR" sz="1800" i="1" kern="1200">
                      <a:latin typeface="Cambria Math"/>
                    </a:rPr>
                  </m:ctrlPr>
                </m:dPr>
                <m:e>
                  <m:r>
                    <a:rPr lang="fr-FR" sz="1800" i="0" kern="1200">
                      <a:latin typeface="Cambria Math"/>
                    </a:rPr>
                    <m:t>1+7</m:t>
                  </m:r>
                  <m:sSub>
                    <m:sSubPr>
                      <m:ctrlPr>
                        <a:rPr lang="fr-FR" sz="1800" i="1" kern="1200">
                          <a:latin typeface="Cambria Math"/>
                        </a:rPr>
                      </m:ctrlPr>
                    </m:sSubPr>
                    <m:e>
                      <m:r>
                        <m:rPr>
                          <m:sty m:val="p"/>
                        </m:rPr>
                        <a:rPr lang="fr-FR" sz="1800" i="0" kern="1200">
                          <a:latin typeface="Cambria Math"/>
                        </a:rPr>
                        <m:t>I</m:t>
                      </m:r>
                    </m:e>
                    <m:sub>
                      <m:r>
                        <m:rPr>
                          <m:sty m:val="p"/>
                        </m:rPr>
                        <a:rPr lang="fr-FR" sz="1800" i="0" kern="1200">
                          <a:latin typeface="Cambria Math"/>
                        </a:rPr>
                        <m:t>V</m:t>
                      </m:r>
                    </m:sub>
                  </m:sSub>
                </m:e>
              </m:d>
            </m:oMath>
          </a14:m>
          <a:r>
            <a:rPr lang="fr-FR" sz="1800" b="1" i="0" kern="1200" dirty="0"/>
            <a:t> </a:t>
          </a:r>
          <a:endParaRPr lang="fr-FR" sz="1800" i="0" kern="1200" dirty="0"/>
        </a:p>
      </dsp:txBody>
      <dsp:txXfrm>
        <a:off x="2518251" y="3474631"/>
        <a:ext cx="4120944" cy="845842"/>
      </dsp:txXfrm>
    </dsp:sp>
    <dsp:sp modelId="{C8A8BA4D-767D-4FDA-B072-65DC85D9DCE1}">
      <dsp:nvSpPr>
        <dsp:cNvPr id="0" name=""/>
        <dsp:cNvSpPr/>
      </dsp:nvSpPr>
      <dsp:spPr>
        <a:xfrm>
          <a:off x="4428362" y="1340829"/>
          <a:ext cx="1594821" cy="4593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9685"/>
              </a:lnTo>
              <a:lnTo>
                <a:pt x="1594821" y="229685"/>
              </a:lnTo>
              <a:lnTo>
                <a:pt x="1594821" y="459371"/>
              </a:lnTo>
            </a:path>
          </a:pathLst>
        </a:custGeom>
        <a:noFill/>
        <a:ln w="254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C30195-D09C-418E-B833-7D523F89DC7F}">
      <dsp:nvSpPr>
        <dsp:cNvPr id="0" name=""/>
        <dsp:cNvSpPr/>
      </dsp:nvSpPr>
      <dsp:spPr>
        <a:xfrm>
          <a:off x="4967436" y="1800201"/>
          <a:ext cx="2111493" cy="812962"/>
        </a:xfrm>
        <a:prstGeom prst="roundRect">
          <a:avLst>
            <a:gd name="adj" fmla="val 10000"/>
          </a:avLst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fr-FR" sz="1800" b="1" i="1" kern="1200" smtClean="0">
                      <a:latin typeface="Cambria Math"/>
                    </a:rPr>
                  </m:ctrlPr>
                </m:sSubPr>
                <m:e>
                  <m:r>
                    <a:rPr lang="fr-FR" sz="1800" b="1" i="0" kern="1200">
                      <a:latin typeface="Cambria Math"/>
                    </a:rPr>
                    <m:t>𝐂</m:t>
                  </m:r>
                </m:e>
                <m:sub>
                  <m:r>
                    <a:rPr lang="fr-FR" sz="1800" b="1" i="0" kern="1200">
                      <a:latin typeface="Cambria Math"/>
                    </a:rPr>
                    <m:t>𝐩𝐞</m:t>
                  </m:r>
                </m:sub>
              </m:sSub>
            </m:oMath>
          </a14:m>
          <a:r>
            <a:rPr lang="fr-FR" sz="1800" kern="1200" dirty="0">
              <a:latin typeface="Righteous"/>
            </a:rPr>
            <a:t> : Le coefficient pression extérieure.</a:t>
          </a:r>
        </a:p>
      </dsp:txBody>
      <dsp:txXfrm>
        <a:off x="4991247" y="1824012"/>
        <a:ext cx="2063871" cy="765340"/>
      </dsp:txXfrm>
    </dsp:sp>
    <dsp:sp modelId="{46578B84-08AF-4EBA-A77B-F0FE0FC09165}">
      <dsp:nvSpPr>
        <dsp:cNvPr id="0" name=""/>
        <dsp:cNvSpPr/>
      </dsp:nvSpPr>
      <dsp:spPr>
        <a:xfrm>
          <a:off x="4428362" y="1340829"/>
          <a:ext cx="3658641" cy="4740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7045"/>
              </a:lnTo>
              <a:lnTo>
                <a:pt x="3658641" y="237045"/>
              </a:lnTo>
              <a:lnTo>
                <a:pt x="3658641" y="474091"/>
              </a:lnTo>
            </a:path>
          </a:pathLst>
        </a:custGeom>
        <a:noFill/>
        <a:ln w="254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A3A871-BF14-4C29-A9D9-86135DB3DEDC}">
      <dsp:nvSpPr>
        <dsp:cNvPr id="0" name=""/>
        <dsp:cNvSpPr/>
      </dsp:nvSpPr>
      <dsp:spPr>
        <a:xfrm>
          <a:off x="7162668" y="1814921"/>
          <a:ext cx="1848670" cy="1086323"/>
        </a:xfrm>
        <a:prstGeom prst="roundRect">
          <a:avLst>
            <a:gd name="adj" fmla="val 10000"/>
          </a:avLst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fr-FR" sz="1800" b="1" i="1" kern="1200" smtClean="0">
                      <a:latin typeface="Cambria Math"/>
                    </a:rPr>
                  </m:ctrlPr>
                </m:sSubPr>
                <m:e>
                  <m:r>
                    <a:rPr lang="fr-FR" sz="1800" b="1" i="0" kern="1200">
                      <a:latin typeface="Cambria Math"/>
                    </a:rPr>
                    <m:t>𝐂</m:t>
                  </m:r>
                </m:e>
                <m:sub>
                  <m:r>
                    <a:rPr lang="fr-FR" sz="1800" b="1" i="0" kern="1200">
                      <a:latin typeface="Cambria Math"/>
                    </a:rPr>
                    <m:t>𝐩𝐢</m:t>
                  </m:r>
                </m:sub>
              </m:sSub>
            </m:oMath>
          </a14:m>
          <a:r>
            <a:rPr lang="fr-FR" sz="1800" kern="1200" dirty="0">
              <a:latin typeface="Righteous"/>
            </a:rPr>
            <a:t> : Le coefficient de pression intérieure.</a:t>
          </a:r>
        </a:p>
      </dsp:txBody>
      <dsp:txXfrm>
        <a:off x="7194485" y="1846738"/>
        <a:ext cx="1785036" cy="10226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847231-2624-44AF-90FC-B65E702C01D0}">
      <dsp:nvSpPr>
        <dsp:cNvPr id="0" name=""/>
        <dsp:cNvSpPr/>
      </dsp:nvSpPr>
      <dsp:spPr>
        <a:xfrm>
          <a:off x="0" y="288042"/>
          <a:ext cx="3231715" cy="1450914"/>
        </a:xfrm>
        <a:prstGeom prst="roundRect">
          <a:avLst>
            <a:gd name="adj" fmla="val 16670"/>
          </a:avLst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kern="1200" dirty="0">
              <a:latin typeface="Righteous"/>
            </a:rPr>
            <a:t>Vérification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kern="1200" dirty="0">
              <a:latin typeface="Righteous"/>
            </a:rPr>
            <a:t> de la condition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kern="1200" dirty="0">
              <a:latin typeface="Righteous"/>
            </a:rPr>
            <a:t>de flèche</a:t>
          </a:r>
        </a:p>
      </dsp:txBody>
      <dsp:txXfrm>
        <a:off x="70841" y="358883"/>
        <a:ext cx="3090033" cy="13092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2EF0E4-0A2D-4992-8D36-FF9F6F88147A}">
      <dsp:nvSpPr>
        <dsp:cNvPr id="0" name=""/>
        <dsp:cNvSpPr/>
      </dsp:nvSpPr>
      <dsp:spPr>
        <a:xfrm>
          <a:off x="2784399" y="2412268"/>
          <a:ext cx="415469" cy="20951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7734" y="0"/>
              </a:lnTo>
              <a:lnTo>
                <a:pt x="207734" y="2095142"/>
              </a:lnTo>
              <a:lnTo>
                <a:pt x="415469" y="2095142"/>
              </a:lnTo>
            </a:path>
          </a:pathLst>
        </a:custGeom>
        <a:noFill/>
        <a:ln w="25400" cap="flat" cmpd="sng" algn="ctr">
          <a:solidFill>
            <a:schemeClr val="accent6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1A2E53-8484-4BF6-98FC-7D44F59D3596}">
      <dsp:nvSpPr>
        <dsp:cNvPr id="0" name=""/>
        <dsp:cNvSpPr/>
      </dsp:nvSpPr>
      <dsp:spPr>
        <a:xfrm>
          <a:off x="2784399" y="2412268"/>
          <a:ext cx="415469" cy="11023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7734" y="0"/>
              </a:lnTo>
              <a:lnTo>
                <a:pt x="207734" y="1102302"/>
              </a:lnTo>
              <a:lnTo>
                <a:pt x="415469" y="1102302"/>
              </a:lnTo>
            </a:path>
          </a:pathLst>
        </a:custGeom>
        <a:noFill/>
        <a:ln w="25400" cap="flat" cmpd="sng" algn="ctr">
          <a:solidFill>
            <a:schemeClr val="accent6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BCB551-B3B9-444B-83C6-95269A0EE930}">
      <dsp:nvSpPr>
        <dsp:cNvPr id="0" name=""/>
        <dsp:cNvSpPr/>
      </dsp:nvSpPr>
      <dsp:spPr>
        <a:xfrm>
          <a:off x="2784399" y="2366548"/>
          <a:ext cx="41546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07734" y="45720"/>
              </a:lnTo>
              <a:lnTo>
                <a:pt x="207734" y="66099"/>
              </a:lnTo>
              <a:lnTo>
                <a:pt x="415469" y="66099"/>
              </a:lnTo>
            </a:path>
          </a:pathLst>
        </a:custGeom>
        <a:noFill/>
        <a:ln w="25400" cap="flat" cmpd="sng" algn="ctr">
          <a:solidFill>
            <a:schemeClr val="accent6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9C3038-44B9-49A3-9688-0E376040CC68}">
      <dsp:nvSpPr>
        <dsp:cNvPr id="0" name=""/>
        <dsp:cNvSpPr/>
      </dsp:nvSpPr>
      <dsp:spPr>
        <a:xfrm>
          <a:off x="2784399" y="1450305"/>
          <a:ext cx="415469" cy="961962"/>
        </a:xfrm>
        <a:custGeom>
          <a:avLst/>
          <a:gdLst/>
          <a:ahLst/>
          <a:cxnLst/>
          <a:rect l="0" t="0" r="0" b="0"/>
          <a:pathLst>
            <a:path>
              <a:moveTo>
                <a:pt x="0" y="961962"/>
              </a:moveTo>
              <a:lnTo>
                <a:pt x="207734" y="961962"/>
              </a:lnTo>
              <a:lnTo>
                <a:pt x="207734" y="0"/>
              </a:lnTo>
              <a:lnTo>
                <a:pt x="415469" y="0"/>
              </a:lnTo>
            </a:path>
          </a:pathLst>
        </a:custGeom>
        <a:noFill/>
        <a:ln w="25400" cap="flat" cmpd="sng" algn="ctr">
          <a:solidFill>
            <a:schemeClr val="accent6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7AE8A9-DA4C-463A-9CDE-9FF42C586C6C}">
      <dsp:nvSpPr>
        <dsp:cNvPr id="0" name=""/>
        <dsp:cNvSpPr/>
      </dsp:nvSpPr>
      <dsp:spPr>
        <a:xfrm>
          <a:off x="2784399" y="437086"/>
          <a:ext cx="415469" cy="1975181"/>
        </a:xfrm>
        <a:custGeom>
          <a:avLst/>
          <a:gdLst/>
          <a:ahLst/>
          <a:cxnLst/>
          <a:rect l="0" t="0" r="0" b="0"/>
          <a:pathLst>
            <a:path>
              <a:moveTo>
                <a:pt x="0" y="1975181"/>
              </a:moveTo>
              <a:lnTo>
                <a:pt x="207734" y="1975181"/>
              </a:lnTo>
              <a:lnTo>
                <a:pt x="207734" y="0"/>
              </a:lnTo>
              <a:lnTo>
                <a:pt x="415469" y="0"/>
              </a:lnTo>
            </a:path>
          </a:pathLst>
        </a:custGeom>
        <a:noFill/>
        <a:ln w="25400" cap="flat" cmpd="sng" algn="ctr">
          <a:solidFill>
            <a:schemeClr val="accent6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5EE2EC-71F1-4A64-B50A-FA95E56A993C}">
      <dsp:nvSpPr>
        <dsp:cNvPr id="0" name=""/>
        <dsp:cNvSpPr/>
      </dsp:nvSpPr>
      <dsp:spPr>
        <a:xfrm>
          <a:off x="520985" y="1914329"/>
          <a:ext cx="2263413" cy="995877"/>
        </a:xfrm>
        <a:prstGeom prst="rect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7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r>
                  <a:rPr lang="fr-FR" sz="1800" b="1" i="1" kern="1200" smtClean="0">
                    <a:latin typeface="Cambria Math"/>
                  </a:rPr>
                  <m:t>𝐕</m:t>
                </m:r>
                <m:r>
                  <a:rPr lang="fr-FR" sz="1800" b="1" i="0" kern="1200" smtClean="0">
                    <a:latin typeface="Cambria Math"/>
                  </a:rPr>
                  <m:t>=</m:t>
                </m:r>
                <m:f>
                  <m:fPr>
                    <m:ctrlPr>
                      <a:rPr lang="fr-FR" sz="1800" b="1" i="1" kern="1200">
                        <a:latin typeface="Cambria Math"/>
                      </a:rPr>
                    </m:ctrlPr>
                  </m:fPr>
                  <m:num>
                    <m:r>
                      <a:rPr lang="fr-FR" sz="1800" b="1" i="1" kern="1200">
                        <a:latin typeface="Cambria Math"/>
                      </a:rPr>
                      <m:t>𝐀</m:t>
                    </m:r>
                    <m:r>
                      <a:rPr lang="fr-FR" sz="1800" b="1" kern="1200">
                        <a:latin typeface="Cambria Math"/>
                      </a:rPr>
                      <m:t>×</m:t>
                    </m:r>
                    <m:r>
                      <a:rPr lang="fr-FR" sz="1800" b="1" i="1" kern="1200">
                        <a:latin typeface="Cambria Math"/>
                      </a:rPr>
                      <m:t>𝐃</m:t>
                    </m:r>
                    <m:r>
                      <a:rPr lang="fr-FR" sz="1800" b="1" kern="1200">
                        <a:latin typeface="Cambria Math"/>
                      </a:rPr>
                      <m:t>×</m:t>
                    </m:r>
                    <m:r>
                      <a:rPr lang="fr-FR" sz="1800" b="1" i="1" kern="1200">
                        <a:latin typeface="Cambria Math"/>
                      </a:rPr>
                      <m:t>𝐐</m:t>
                    </m:r>
                  </m:num>
                  <m:den>
                    <m:r>
                      <a:rPr lang="fr-FR" sz="1800" b="1" i="1" kern="1200">
                        <a:latin typeface="Cambria Math"/>
                      </a:rPr>
                      <m:t>𝐑</m:t>
                    </m:r>
                  </m:den>
                </m:f>
                <m:r>
                  <a:rPr lang="fr-FR" sz="1800" b="1" kern="1200">
                    <a:latin typeface="Cambria Math"/>
                  </a:rPr>
                  <m:t>×</m:t>
                </m:r>
                <m:r>
                  <a:rPr lang="fr-FR" sz="1800" b="1" i="1" kern="1200">
                    <a:latin typeface="Cambria Math"/>
                  </a:rPr>
                  <m:t>𝐖</m:t>
                </m:r>
              </m:oMath>
            </m:oMathPara>
          </a14:m>
          <a:endParaRPr lang="fr-FR" sz="1800" kern="1200" dirty="0">
            <a:latin typeface="Righteous"/>
          </a:endParaRPr>
        </a:p>
      </dsp:txBody>
      <dsp:txXfrm>
        <a:off x="520985" y="1914329"/>
        <a:ext cx="2263413" cy="995877"/>
      </dsp:txXfrm>
    </dsp:sp>
    <dsp:sp modelId="{C7E575AA-7464-44FB-A2A3-19D902FB5174}">
      <dsp:nvSpPr>
        <dsp:cNvPr id="0" name=""/>
        <dsp:cNvSpPr/>
      </dsp:nvSpPr>
      <dsp:spPr>
        <a:xfrm>
          <a:off x="3199868" y="330"/>
          <a:ext cx="2082850" cy="873512"/>
        </a:xfrm>
        <a:prstGeom prst="rect">
          <a:avLst/>
        </a:prstGeom>
        <a:solidFill>
          <a:schemeClr val="accent6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>
              <a:latin typeface="Righteous"/>
            </a:rPr>
            <a:t>A : Coefficient d’accélération         de zone </a:t>
          </a:r>
        </a:p>
      </dsp:txBody>
      <dsp:txXfrm>
        <a:off x="3199868" y="330"/>
        <a:ext cx="2082850" cy="873512"/>
      </dsp:txXfrm>
    </dsp:sp>
    <dsp:sp modelId="{E3C7398C-F6C5-4ED1-A94E-7ABA7689B672}">
      <dsp:nvSpPr>
        <dsp:cNvPr id="0" name=""/>
        <dsp:cNvSpPr/>
      </dsp:nvSpPr>
      <dsp:spPr>
        <a:xfrm>
          <a:off x="3199868" y="1133510"/>
          <a:ext cx="2077345" cy="633590"/>
        </a:xfrm>
        <a:prstGeom prst="rect">
          <a:avLst/>
        </a:prstGeom>
        <a:solidFill>
          <a:schemeClr val="accent6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>
              <a:latin typeface="Righteous"/>
            </a:rPr>
            <a:t>Q : Facteur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>
              <a:latin typeface="Righteous"/>
            </a:rPr>
            <a:t>de qualité </a:t>
          </a:r>
        </a:p>
      </dsp:txBody>
      <dsp:txXfrm>
        <a:off x="3199868" y="1133510"/>
        <a:ext cx="2077345" cy="633590"/>
      </dsp:txXfrm>
    </dsp:sp>
    <dsp:sp modelId="{FC203FE2-172D-46FF-8CED-6452C773E446}">
      <dsp:nvSpPr>
        <dsp:cNvPr id="0" name=""/>
        <dsp:cNvSpPr/>
      </dsp:nvSpPr>
      <dsp:spPr>
        <a:xfrm>
          <a:off x="3199868" y="2026769"/>
          <a:ext cx="2147290" cy="811756"/>
        </a:xfrm>
        <a:prstGeom prst="rect">
          <a:avLst/>
        </a:prstGeom>
        <a:solidFill>
          <a:schemeClr val="accent6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700"/>
            </a:spcAft>
          </a:pPr>
          <a:r>
            <a:rPr lang="fr-FR" sz="1800" kern="1200" dirty="0">
              <a:latin typeface="Righteous"/>
            </a:rPr>
            <a:t>R : Coefficient        de comportement   de la structure </a:t>
          </a:r>
        </a:p>
      </dsp:txBody>
      <dsp:txXfrm>
        <a:off x="3199868" y="2026769"/>
        <a:ext cx="2147290" cy="811756"/>
      </dsp:txXfrm>
    </dsp:sp>
    <dsp:sp modelId="{814216DA-4BDA-489B-90D7-AE09A8D47404}">
      <dsp:nvSpPr>
        <dsp:cNvPr id="0" name=""/>
        <dsp:cNvSpPr/>
      </dsp:nvSpPr>
      <dsp:spPr>
        <a:xfrm>
          <a:off x="3199868" y="3098193"/>
          <a:ext cx="2039787" cy="832753"/>
        </a:xfrm>
        <a:prstGeom prst="rect">
          <a:avLst/>
        </a:prstGeom>
        <a:solidFill>
          <a:schemeClr val="accent6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>
              <a:latin typeface="Righteous"/>
            </a:rPr>
            <a:t>D : Facteur d’amplification dynamique moyen </a:t>
          </a:r>
        </a:p>
      </dsp:txBody>
      <dsp:txXfrm>
        <a:off x="3199868" y="3098193"/>
        <a:ext cx="2039787" cy="832753"/>
      </dsp:txXfrm>
    </dsp:sp>
    <dsp:sp modelId="{F195D61E-7C86-47FB-B925-E63A7ED41569}">
      <dsp:nvSpPr>
        <dsp:cNvPr id="0" name=""/>
        <dsp:cNvSpPr/>
      </dsp:nvSpPr>
      <dsp:spPr>
        <a:xfrm>
          <a:off x="3199868" y="4190615"/>
          <a:ext cx="2077345" cy="633590"/>
        </a:xfrm>
        <a:prstGeom prst="rect">
          <a:avLst/>
        </a:prstGeom>
        <a:solidFill>
          <a:schemeClr val="accent6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>
              <a:latin typeface="Righteous"/>
            </a:rPr>
            <a:t>W : Poids total      de la structure </a:t>
          </a:r>
        </a:p>
      </dsp:txBody>
      <dsp:txXfrm>
        <a:off x="3199868" y="4190615"/>
        <a:ext cx="2077345" cy="63359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A025A8-DEE7-4D1C-9C2F-778BB9DC3D76}">
      <dsp:nvSpPr>
        <dsp:cNvPr id="0" name=""/>
        <dsp:cNvSpPr/>
      </dsp:nvSpPr>
      <dsp:spPr>
        <a:xfrm>
          <a:off x="6693" y="227935"/>
          <a:ext cx="2000519" cy="1200311"/>
        </a:xfrm>
        <a:prstGeom prst="roundRect">
          <a:avLst>
            <a:gd name="adj" fmla="val 10000"/>
          </a:avLst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600" kern="1200" dirty="0">
              <a:solidFill>
                <a:schemeClr val="accent6"/>
              </a:solidFill>
              <a:latin typeface="Righteous"/>
              <a:cs typeface="Times New Roman" pitchFamily="18" charset="0"/>
            </a:rPr>
            <a:t>Résistance à la traction</a:t>
          </a:r>
          <a:endParaRPr lang="fr-FR" sz="2600" kern="1200" dirty="0">
            <a:solidFill>
              <a:schemeClr val="accent6"/>
            </a:solidFill>
            <a:latin typeface="Righteous"/>
          </a:endParaRPr>
        </a:p>
      </dsp:txBody>
      <dsp:txXfrm>
        <a:off x="41849" y="263091"/>
        <a:ext cx="1930207" cy="1129999"/>
      </dsp:txXfrm>
    </dsp:sp>
    <dsp:sp modelId="{B6D43F5F-DBF5-4099-98BE-C0DA2EFFD738}">
      <dsp:nvSpPr>
        <dsp:cNvPr id="0" name=""/>
        <dsp:cNvSpPr/>
      </dsp:nvSpPr>
      <dsp:spPr>
        <a:xfrm>
          <a:off x="2207264" y="580027"/>
          <a:ext cx="424110" cy="4961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100" kern="1200" dirty="0"/>
        </a:p>
      </dsp:txBody>
      <dsp:txXfrm>
        <a:off x="2207264" y="679253"/>
        <a:ext cx="296877" cy="297676"/>
      </dsp:txXfrm>
    </dsp:sp>
    <dsp:sp modelId="{EF28D303-F10E-4AEE-A883-D64C0757E763}">
      <dsp:nvSpPr>
        <dsp:cNvPr id="0" name=""/>
        <dsp:cNvSpPr/>
      </dsp:nvSpPr>
      <dsp:spPr>
        <a:xfrm>
          <a:off x="2807420" y="227935"/>
          <a:ext cx="2000519" cy="1200311"/>
        </a:xfrm>
        <a:prstGeom prst="roundRect">
          <a:avLst>
            <a:gd name="adj" fmla="val 10000"/>
          </a:avLst>
        </a:prstGeom>
        <a:solidFill>
          <a:schemeClr val="accent3">
            <a:shade val="50000"/>
            <a:hueOff val="223049"/>
            <a:satOff val="-16529"/>
            <a:lumOff val="3220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sSub>
                  <m:sSubPr>
                    <m:ctrlPr>
                      <a:rPr lang="fr-FR" sz="2600" i="1" kern="1200" smtClean="0">
                        <a:solidFill>
                          <a:schemeClr val="accent6"/>
                        </a:solidFill>
                        <a:latin typeface="Cambria Math"/>
                        <a:cs typeface="Times New Roman" pitchFamily="18" charset="0"/>
                      </a:rPr>
                    </m:ctrlPr>
                  </m:sSubPr>
                  <m:e>
                    <m:r>
                      <a:rPr lang="fr-FR" sz="2600" i="1" kern="1200">
                        <a:solidFill>
                          <a:schemeClr val="accent6"/>
                        </a:solidFill>
                        <a:latin typeface="Cambria Math"/>
                        <a:cs typeface="Times New Roman" pitchFamily="18" charset="0"/>
                      </a:rPr>
                      <m:t>𝑁</m:t>
                    </m:r>
                  </m:e>
                  <m:sub>
                    <m:r>
                      <a:rPr lang="fr-FR" sz="2600" i="1" kern="1200">
                        <a:solidFill>
                          <a:schemeClr val="accent6"/>
                        </a:solidFill>
                        <a:latin typeface="Cambria Math"/>
                        <a:cs typeface="Times New Roman" pitchFamily="18" charset="0"/>
                      </a:rPr>
                      <m:t>𝑡</m:t>
                    </m:r>
                    <m:r>
                      <a:rPr lang="fr-FR" sz="2600" i="1" kern="1200">
                        <a:solidFill>
                          <a:schemeClr val="accent6"/>
                        </a:solidFill>
                        <a:latin typeface="Cambria Math"/>
                        <a:cs typeface="Times New Roman" pitchFamily="18" charset="0"/>
                      </a:rPr>
                      <m:t>.</m:t>
                    </m:r>
                    <m:r>
                      <a:rPr lang="fr-FR" sz="2600" i="1" kern="1200">
                        <a:solidFill>
                          <a:schemeClr val="accent6"/>
                        </a:solidFill>
                        <a:latin typeface="Cambria Math"/>
                        <a:cs typeface="Times New Roman" pitchFamily="18" charset="0"/>
                      </a:rPr>
                      <m:t>𝑆𝑑</m:t>
                    </m:r>
                  </m:sub>
                </m:sSub>
                <m:r>
                  <a:rPr lang="fr-FR" sz="2600" i="1" kern="1200">
                    <a:solidFill>
                      <a:schemeClr val="accent6"/>
                    </a:solidFill>
                    <a:latin typeface="Cambria Math"/>
                    <a:ea typeface="Cambria Math"/>
                  </a:rPr>
                  <m:t>≤</m:t>
                </m:r>
                <m:sSub>
                  <m:sSubPr>
                    <m:ctrlPr>
                      <a:rPr lang="fr-FR" sz="2600" i="1" kern="1200">
                        <a:solidFill>
                          <a:schemeClr val="accent6"/>
                        </a:solidFill>
                        <a:latin typeface="Cambria Math"/>
                      </a:rPr>
                    </m:ctrlPr>
                  </m:sSubPr>
                  <m:e>
                    <m:r>
                      <a:rPr lang="fr-FR" sz="2600" i="1" kern="1200">
                        <a:solidFill>
                          <a:schemeClr val="accent6"/>
                        </a:solidFill>
                        <a:latin typeface="Cambria Math"/>
                      </a:rPr>
                      <m:t>𝑁</m:t>
                    </m:r>
                  </m:e>
                  <m:sub>
                    <m:r>
                      <a:rPr lang="fr-FR" sz="2600" i="1" kern="1200">
                        <a:solidFill>
                          <a:schemeClr val="accent6"/>
                        </a:solidFill>
                        <a:latin typeface="Cambria Math"/>
                      </a:rPr>
                      <m:t>𝑝𝑙</m:t>
                    </m:r>
                    <m:r>
                      <a:rPr lang="fr-FR" sz="2600" kern="1200">
                        <a:solidFill>
                          <a:schemeClr val="accent6"/>
                        </a:solidFill>
                        <a:latin typeface="Cambria Math"/>
                      </a:rPr>
                      <m:t>,</m:t>
                    </m:r>
                    <m:r>
                      <a:rPr lang="fr-FR" sz="2600" i="1" kern="1200">
                        <a:solidFill>
                          <a:schemeClr val="accent6"/>
                        </a:solidFill>
                        <a:latin typeface="Cambria Math"/>
                      </a:rPr>
                      <m:t>𝑅𝑑</m:t>
                    </m:r>
                  </m:sub>
                </m:sSub>
              </m:oMath>
            </m:oMathPara>
          </a14:m>
          <a:endParaRPr lang="fr-FR" sz="2600" kern="1200" dirty="0">
            <a:solidFill>
              <a:schemeClr val="accent6"/>
            </a:solidFill>
            <a:latin typeface="Righteous"/>
          </a:endParaRPr>
        </a:p>
      </dsp:txBody>
      <dsp:txXfrm>
        <a:off x="2842576" y="263091"/>
        <a:ext cx="1930207" cy="1129999"/>
      </dsp:txXfrm>
    </dsp:sp>
    <dsp:sp modelId="{67016C05-4B6F-43E9-B459-6D513105D566}">
      <dsp:nvSpPr>
        <dsp:cNvPr id="0" name=""/>
        <dsp:cNvSpPr/>
      </dsp:nvSpPr>
      <dsp:spPr>
        <a:xfrm>
          <a:off x="5007992" y="580027"/>
          <a:ext cx="424110" cy="4961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342046"/>
            <a:satOff val="-23532"/>
            <a:lumOff val="4211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100" kern="1200" dirty="0"/>
        </a:p>
      </dsp:txBody>
      <dsp:txXfrm>
        <a:off x="5007992" y="679253"/>
        <a:ext cx="296877" cy="297676"/>
      </dsp:txXfrm>
    </dsp:sp>
    <dsp:sp modelId="{84C8395F-7045-4873-B712-6B09F592CF5E}">
      <dsp:nvSpPr>
        <dsp:cNvPr id="0" name=""/>
        <dsp:cNvSpPr/>
      </dsp:nvSpPr>
      <dsp:spPr>
        <a:xfrm>
          <a:off x="5608148" y="227935"/>
          <a:ext cx="2000519" cy="1200311"/>
        </a:xfrm>
        <a:prstGeom prst="roundRect">
          <a:avLst>
            <a:gd name="adj" fmla="val 10000"/>
          </a:avLst>
        </a:prstGeom>
        <a:solidFill>
          <a:schemeClr val="accent3">
            <a:shade val="50000"/>
            <a:hueOff val="223049"/>
            <a:satOff val="-16529"/>
            <a:lumOff val="3220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>
              <a:solidFill>
                <a:schemeClr val="accent6"/>
              </a:solidFill>
              <a:latin typeface="Righteous"/>
            </a:rPr>
            <a:t>C.V</a:t>
          </a:r>
          <a:endParaRPr lang="fr-FR" sz="2600" kern="1200" dirty="0">
            <a:solidFill>
              <a:schemeClr val="accent6"/>
            </a:solidFill>
            <a:latin typeface="Righteous"/>
          </a:endParaRPr>
        </a:p>
      </dsp:txBody>
      <dsp:txXfrm>
        <a:off x="5643304" y="263091"/>
        <a:ext cx="1930207" cy="11299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="" xmlns:a16="http://schemas.microsoft.com/office/drawing/2014/main" id="{CA4045EC-014B-2EE1-B10E-9D691E5736B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DZ"/>
          </a:p>
        </p:txBody>
      </p:sp>
      <p:sp>
        <p:nvSpPr>
          <p:cNvPr id="3" name="Espace réservé de la date 2">
            <a:extLst>
              <a:ext uri="{FF2B5EF4-FFF2-40B4-BE49-F238E27FC236}">
                <a16:creationId xmlns="" xmlns:a16="http://schemas.microsoft.com/office/drawing/2014/main" id="{01FE8F92-AA84-A263-A7F1-AD4A07D8694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768707-BE1C-468D-BA84-DD96771DAD76}" type="datetime1">
              <a:rPr lang="fr-DZ" smtClean="0"/>
              <a:t>25/06/2023</a:t>
            </a:fld>
            <a:endParaRPr lang="fr-DZ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="" xmlns:a16="http://schemas.microsoft.com/office/drawing/2014/main" id="{A10A913F-D17E-E3F5-3A7B-A9E6611BFE4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/>
              <a:t>po</a:t>
            </a:r>
            <a:endParaRPr lang="fr-DZ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="" xmlns:a16="http://schemas.microsoft.com/office/drawing/2014/main" id="{978AF928-F8A0-1988-687C-94AB4641108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55F582-D6EE-4747-9703-7EF489613262}" type="slidenum">
              <a:rPr lang="fr-DZ" smtClean="0"/>
              <a:t>‹N°›</a:t>
            </a:fld>
            <a:endParaRPr lang="fr-DZ"/>
          </a:p>
        </p:txBody>
      </p:sp>
    </p:spTree>
    <p:extLst>
      <p:ext uri="{BB962C8B-B14F-4D97-AF65-F5344CB8AC3E}">
        <p14:creationId xmlns:p14="http://schemas.microsoft.com/office/powerpoint/2010/main" val="870522375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81926836"/>
      </p:ext>
    </p:extLst>
  </p:cSld>
  <p:clrMap bg1="lt1" tx1="dk1" bg2="dk2" tx2="lt2" accent1="accent1" accent2="accent2" accent3="accent3" accent4="accent4" accent5="accent5" accent6="accent6" hlink="hlink" folHlink="folHlink"/>
  <p:hf hdr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1362b0b7c80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1362b0b7c80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" name="Google Shape;979;g134abb5e0df_0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0" name="Google Shape;980;g134abb5e0df_0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DZ" dirty="0"/>
          </a:p>
        </p:txBody>
      </p:sp>
    </p:spTree>
    <p:extLst>
      <p:ext uri="{BB962C8B-B14F-4D97-AF65-F5344CB8AC3E}">
        <p14:creationId xmlns:p14="http://schemas.microsoft.com/office/powerpoint/2010/main" val="16130435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DZ" dirty="0"/>
          </a:p>
        </p:txBody>
      </p:sp>
    </p:spTree>
    <p:extLst>
      <p:ext uri="{BB962C8B-B14F-4D97-AF65-F5344CB8AC3E}">
        <p14:creationId xmlns:p14="http://schemas.microsoft.com/office/powerpoint/2010/main" val="1444953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g134abb5e0df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5" name="Google Shape;765;g134abb5e0df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134abb5e0df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2" name="Google Shape;442;g134abb5e0df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g134abb5e0df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1" name="Google Shape;741;g134abb5e0df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134abb5e0df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1" name="Google Shape;451;g134abb5e0df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134abb5e0df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1" name="Google Shape;451;g134abb5e0df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" name="Google Shape;995;g134abb5e0df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6" name="Google Shape;996;g134abb5e0df_0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DZ" dirty="0"/>
          </a:p>
        </p:txBody>
      </p:sp>
    </p:spTree>
    <p:extLst>
      <p:ext uri="{BB962C8B-B14F-4D97-AF65-F5344CB8AC3E}">
        <p14:creationId xmlns:p14="http://schemas.microsoft.com/office/powerpoint/2010/main" val="24543790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1349f5110d9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g1349f5110d9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Google Shape;948;g134abb5e0df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9" name="Google Shape;949;g134abb5e0df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" name="Google Shape;995;g134abb5e0df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6" name="Google Shape;996;g134abb5e0df_0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Google Shape;864;g134abb5e0df_0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5" name="Google Shape;865;g134abb5e0df_0_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Google Shape;864;g134abb5e0df_0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5" name="Google Shape;865;g134abb5e0df_0_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" name="Google Shape;995;g134abb5e0df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6" name="Google Shape;996;g134abb5e0df_0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g134abb5e0df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5" name="Google Shape;775;g134abb5e0df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g134abb5e0df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5" name="Google Shape;775;g134abb5e0df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g134abb5e0df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5" name="Google Shape;775;g134abb5e0df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g134abb5e0df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5" name="Google Shape;775;g134abb5e0df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g134abb5e0df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5" name="Google Shape;775;g134abb5e0df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134abb5e0df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2" name="Google Shape;442;g134abb5e0df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" name="Google Shape;995;g134abb5e0df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6" name="Google Shape;996;g134abb5e0df_0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g134abb5e0df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5" name="Google Shape;775;g134abb5e0df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" name="Google Shape;1004;g134abb5e0df_0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5" name="Google Shape;1005;g134abb5e0df_0_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3701084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g134abb5e0df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8" name="Google Shape;518;g134abb5e0df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1349f5110d9_3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3" name="Google Shape;473;g1349f5110d9_3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" name="Google Shape;979;g134abb5e0df_0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0" name="Google Shape;980;g134abb5e0df_0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" name="Google Shape;872;g134abb5e0df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3" name="Google Shape;873;g134abb5e0df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Google Shape;864;g134abb5e0df_0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5" name="Google Shape;865;g134abb5e0df_0_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134abb5e0df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2" name="Google Shape;442;g134abb5e0df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g134abb5e0df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6" name="Google Shape;616;g134abb5e0df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100325" y="2112250"/>
            <a:ext cx="3620689" cy="2551873"/>
          </a:xfrm>
          <a:custGeom>
            <a:avLst/>
            <a:gdLst/>
            <a:ahLst/>
            <a:cxnLst/>
            <a:rect l="l" t="t" r="r" b="b"/>
            <a:pathLst>
              <a:path w="24150" h="17021" extrusionOk="0">
                <a:moveTo>
                  <a:pt x="2906" y="0"/>
                </a:moveTo>
                <a:lnTo>
                  <a:pt x="2530" y="3536"/>
                </a:lnTo>
                <a:lnTo>
                  <a:pt x="0" y="2969"/>
                </a:lnTo>
                <a:lnTo>
                  <a:pt x="0" y="17021"/>
                </a:lnTo>
                <a:lnTo>
                  <a:pt x="23342" y="15693"/>
                </a:lnTo>
                <a:lnTo>
                  <a:pt x="24150" y="10398"/>
                </a:lnTo>
                <a:lnTo>
                  <a:pt x="22044" y="10398"/>
                </a:lnTo>
                <a:lnTo>
                  <a:pt x="22044" y="12038"/>
                </a:lnTo>
                <a:lnTo>
                  <a:pt x="19543" y="12038"/>
                </a:lnTo>
                <a:lnTo>
                  <a:pt x="20043" y="6673"/>
                </a:lnTo>
                <a:lnTo>
                  <a:pt x="17479" y="5372"/>
                </a:lnTo>
                <a:lnTo>
                  <a:pt x="16853" y="7619"/>
                </a:lnTo>
                <a:lnTo>
                  <a:pt x="6471" y="5473"/>
                </a:lnTo>
                <a:lnTo>
                  <a:pt x="7221" y="1229"/>
                </a:lnTo>
                <a:lnTo>
                  <a:pt x="290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" name="Google Shape;10;p2"/>
          <p:cNvSpPr/>
          <p:nvPr/>
        </p:nvSpPr>
        <p:spPr>
          <a:xfrm>
            <a:off x="7922358" y="2181467"/>
            <a:ext cx="771996" cy="1025038"/>
          </a:xfrm>
          <a:custGeom>
            <a:avLst/>
            <a:gdLst/>
            <a:ahLst/>
            <a:cxnLst/>
            <a:rect l="l" t="t" r="r" b="b"/>
            <a:pathLst>
              <a:path w="6269" h="8324" extrusionOk="0">
                <a:moveTo>
                  <a:pt x="2817" y="0"/>
                </a:moveTo>
                <a:lnTo>
                  <a:pt x="0" y="666"/>
                </a:lnTo>
                <a:lnTo>
                  <a:pt x="888" y="4214"/>
                </a:lnTo>
                <a:lnTo>
                  <a:pt x="2273" y="3828"/>
                </a:lnTo>
                <a:lnTo>
                  <a:pt x="3513" y="8323"/>
                </a:lnTo>
                <a:lnTo>
                  <a:pt x="6269" y="7246"/>
                </a:lnTo>
                <a:lnTo>
                  <a:pt x="5767" y="2381"/>
                </a:lnTo>
                <a:lnTo>
                  <a:pt x="4250" y="2905"/>
                </a:lnTo>
                <a:lnTo>
                  <a:pt x="281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" name="Google Shape;11;p2"/>
          <p:cNvSpPr/>
          <p:nvPr/>
        </p:nvSpPr>
        <p:spPr>
          <a:xfrm>
            <a:off x="5821043" y="1864250"/>
            <a:ext cx="3423308" cy="2551882"/>
          </a:xfrm>
          <a:custGeom>
            <a:avLst/>
            <a:gdLst/>
            <a:ahLst/>
            <a:cxnLst/>
            <a:rect l="l" t="t" r="r" b="b"/>
            <a:pathLst>
              <a:path w="27799" h="20723" extrusionOk="0">
                <a:moveTo>
                  <a:pt x="27799" y="0"/>
                </a:moveTo>
                <a:lnTo>
                  <a:pt x="25025" y="1003"/>
                </a:lnTo>
                <a:lnTo>
                  <a:pt x="22518" y="1908"/>
                </a:lnTo>
                <a:lnTo>
                  <a:pt x="22831" y="4957"/>
                </a:lnTo>
                <a:lnTo>
                  <a:pt x="23333" y="9822"/>
                </a:lnTo>
                <a:lnTo>
                  <a:pt x="20577" y="10901"/>
                </a:lnTo>
                <a:lnTo>
                  <a:pt x="19337" y="6405"/>
                </a:lnTo>
                <a:lnTo>
                  <a:pt x="17952" y="6790"/>
                </a:lnTo>
                <a:lnTo>
                  <a:pt x="17938" y="6794"/>
                </a:lnTo>
                <a:lnTo>
                  <a:pt x="14371" y="7789"/>
                </a:lnTo>
                <a:lnTo>
                  <a:pt x="15771" y="14246"/>
                </a:lnTo>
                <a:lnTo>
                  <a:pt x="8865" y="16208"/>
                </a:lnTo>
                <a:lnTo>
                  <a:pt x="8538" y="13300"/>
                </a:lnTo>
                <a:lnTo>
                  <a:pt x="4151" y="13103"/>
                </a:lnTo>
                <a:lnTo>
                  <a:pt x="3714" y="11534"/>
                </a:lnTo>
                <a:lnTo>
                  <a:pt x="3174" y="9596"/>
                </a:lnTo>
                <a:lnTo>
                  <a:pt x="0" y="9596"/>
                </a:lnTo>
                <a:lnTo>
                  <a:pt x="1245" y="20722"/>
                </a:lnTo>
                <a:lnTo>
                  <a:pt x="27799" y="19211"/>
                </a:lnTo>
                <a:lnTo>
                  <a:pt x="2779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" name="Google Shape;12;p2"/>
          <p:cNvSpPr/>
          <p:nvPr/>
        </p:nvSpPr>
        <p:spPr>
          <a:xfrm>
            <a:off x="-100325" y="2172969"/>
            <a:ext cx="3538980" cy="2491154"/>
          </a:xfrm>
          <a:custGeom>
            <a:avLst/>
            <a:gdLst/>
            <a:ahLst/>
            <a:cxnLst/>
            <a:rect l="l" t="t" r="r" b="b"/>
            <a:pathLst>
              <a:path w="23605" h="16616" extrusionOk="0">
                <a:moveTo>
                  <a:pt x="9173" y="1"/>
                </a:moveTo>
                <a:lnTo>
                  <a:pt x="6597" y="7214"/>
                </a:lnTo>
                <a:lnTo>
                  <a:pt x="0" y="6024"/>
                </a:lnTo>
                <a:lnTo>
                  <a:pt x="0" y="16616"/>
                </a:lnTo>
                <a:lnTo>
                  <a:pt x="23342" y="15288"/>
                </a:lnTo>
                <a:lnTo>
                  <a:pt x="23605" y="13829"/>
                </a:lnTo>
                <a:lnTo>
                  <a:pt x="23605" y="13829"/>
                </a:lnTo>
                <a:lnTo>
                  <a:pt x="21446" y="13971"/>
                </a:lnTo>
                <a:lnTo>
                  <a:pt x="21172" y="8967"/>
                </a:lnTo>
                <a:lnTo>
                  <a:pt x="19100" y="8358"/>
                </a:lnTo>
                <a:lnTo>
                  <a:pt x="18235" y="12431"/>
                </a:lnTo>
                <a:lnTo>
                  <a:pt x="15721" y="11908"/>
                </a:lnTo>
                <a:lnTo>
                  <a:pt x="16356" y="2790"/>
                </a:lnTo>
                <a:lnTo>
                  <a:pt x="917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3" name="Google Shape;13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094928" y="744950"/>
            <a:ext cx="2954129" cy="3823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8288" y="4057057"/>
            <a:ext cx="9180576" cy="119443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1563400" y="814050"/>
            <a:ext cx="6011400" cy="1736100"/>
          </a:xfrm>
          <a:prstGeom prst="rect">
            <a:avLst/>
          </a:prstGeom>
          <a:solidFill>
            <a:schemeClr val="accent6"/>
          </a:solidFill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4100">
                <a:latin typeface="Righteous"/>
                <a:ea typeface="Righteous"/>
                <a:cs typeface="Righteous"/>
                <a:sym typeface="Righteou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2"/>
          </p:nvPr>
        </p:nvSpPr>
        <p:spPr>
          <a:xfrm>
            <a:off x="1933525" y="2606925"/>
            <a:ext cx="5271000" cy="351600"/>
          </a:xfrm>
          <a:prstGeom prst="rect">
            <a:avLst/>
          </a:prstGeom>
          <a:solidFill>
            <a:schemeClr val="accent5"/>
          </a:solidFill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solidFill>
                  <a:schemeClr val="accent6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2_1_1_1_1_1_1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0"/>
          <p:cNvSpPr/>
          <p:nvPr/>
        </p:nvSpPr>
        <p:spPr>
          <a:xfrm rot="-271227" flipH="1">
            <a:off x="-114386" y="2094331"/>
            <a:ext cx="9344701" cy="3630708"/>
          </a:xfrm>
          <a:custGeom>
            <a:avLst/>
            <a:gdLst/>
            <a:ahLst/>
            <a:cxnLst/>
            <a:rect l="l" t="t" r="r" b="b"/>
            <a:pathLst>
              <a:path w="67153" h="28927" extrusionOk="0">
                <a:moveTo>
                  <a:pt x="59474" y="1"/>
                </a:moveTo>
                <a:lnTo>
                  <a:pt x="45249" y="732"/>
                </a:lnTo>
                <a:lnTo>
                  <a:pt x="44453" y="18414"/>
                </a:lnTo>
                <a:lnTo>
                  <a:pt x="36713" y="18414"/>
                </a:lnTo>
                <a:lnTo>
                  <a:pt x="35151" y="10049"/>
                </a:lnTo>
                <a:lnTo>
                  <a:pt x="25726" y="9894"/>
                </a:lnTo>
                <a:lnTo>
                  <a:pt x="26657" y="19386"/>
                </a:lnTo>
                <a:lnTo>
                  <a:pt x="21551" y="20088"/>
                </a:lnTo>
                <a:lnTo>
                  <a:pt x="21551" y="4786"/>
                </a:lnTo>
                <a:lnTo>
                  <a:pt x="5600" y="3184"/>
                </a:lnTo>
                <a:lnTo>
                  <a:pt x="6476" y="21391"/>
                </a:lnTo>
                <a:lnTo>
                  <a:pt x="670" y="21622"/>
                </a:lnTo>
                <a:lnTo>
                  <a:pt x="1" y="28926"/>
                </a:lnTo>
                <a:lnTo>
                  <a:pt x="67153" y="22572"/>
                </a:lnTo>
                <a:lnTo>
                  <a:pt x="67153" y="19662"/>
                </a:lnTo>
                <a:lnTo>
                  <a:pt x="60107" y="19729"/>
                </a:lnTo>
                <a:lnTo>
                  <a:pt x="59474" y="1"/>
                </a:lnTo>
                <a:close/>
              </a:path>
            </a:pathLst>
          </a:custGeom>
          <a:solidFill>
            <a:srgbClr val="9DC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2" name="Google Shape;182;p20"/>
          <p:cNvSpPr txBox="1">
            <a:spLocks noGrp="1"/>
          </p:cNvSpPr>
          <p:nvPr>
            <p:ph type="title"/>
          </p:nvPr>
        </p:nvSpPr>
        <p:spPr>
          <a:xfrm>
            <a:off x="748500" y="590575"/>
            <a:ext cx="7647000" cy="43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20"/>
          <p:cNvSpPr txBox="1">
            <a:spLocks noGrp="1"/>
          </p:cNvSpPr>
          <p:nvPr>
            <p:ph type="subTitle" idx="1"/>
          </p:nvPr>
        </p:nvSpPr>
        <p:spPr>
          <a:xfrm>
            <a:off x="940475" y="2874075"/>
            <a:ext cx="2069100" cy="77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4" name="Google Shape;184;p20"/>
          <p:cNvSpPr txBox="1">
            <a:spLocks noGrp="1"/>
          </p:cNvSpPr>
          <p:nvPr>
            <p:ph type="subTitle" idx="2"/>
          </p:nvPr>
        </p:nvSpPr>
        <p:spPr>
          <a:xfrm>
            <a:off x="940475" y="2469675"/>
            <a:ext cx="2069100" cy="33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Righteous"/>
                <a:ea typeface="Righteous"/>
                <a:cs typeface="Righteous"/>
                <a:sym typeface="Righteou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5" name="Google Shape;185;p20"/>
          <p:cNvSpPr txBox="1">
            <a:spLocks noGrp="1"/>
          </p:cNvSpPr>
          <p:nvPr>
            <p:ph type="subTitle" idx="3"/>
          </p:nvPr>
        </p:nvSpPr>
        <p:spPr>
          <a:xfrm>
            <a:off x="3537450" y="2874075"/>
            <a:ext cx="2069100" cy="77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6" name="Google Shape;186;p20"/>
          <p:cNvSpPr txBox="1">
            <a:spLocks noGrp="1"/>
          </p:cNvSpPr>
          <p:nvPr>
            <p:ph type="subTitle" idx="4"/>
          </p:nvPr>
        </p:nvSpPr>
        <p:spPr>
          <a:xfrm>
            <a:off x="3537450" y="2469675"/>
            <a:ext cx="2069100" cy="33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Righteous"/>
                <a:ea typeface="Righteous"/>
                <a:cs typeface="Righteous"/>
                <a:sym typeface="Righteou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7" name="Google Shape;187;p20"/>
          <p:cNvSpPr txBox="1">
            <a:spLocks noGrp="1"/>
          </p:cNvSpPr>
          <p:nvPr>
            <p:ph type="subTitle" idx="5"/>
          </p:nvPr>
        </p:nvSpPr>
        <p:spPr>
          <a:xfrm>
            <a:off x="6134425" y="2874075"/>
            <a:ext cx="2069100" cy="77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8" name="Google Shape;188;p20"/>
          <p:cNvSpPr txBox="1">
            <a:spLocks noGrp="1"/>
          </p:cNvSpPr>
          <p:nvPr>
            <p:ph type="subTitle" idx="6"/>
          </p:nvPr>
        </p:nvSpPr>
        <p:spPr>
          <a:xfrm>
            <a:off x="6134425" y="2469675"/>
            <a:ext cx="2069100" cy="33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Righteous"/>
                <a:ea typeface="Righteous"/>
                <a:cs typeface="Righteous"/>
                <a:sym typeface="Righteou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9" name="Google Shape;189;p20"/>
          <p:cNvSpPr/>
          <p:nvPr/>
        </p:nvSpPr>
        <p:spPr>
          <a:xfrm>
            <a:off x="292263" y="930589"/>
            <a:ext cx="585017" cy="211319"/>
          </a:xfrm>
          <a:custGeom>
            <a:avLst/>
            <a:gdLst/>
            <a:ahLst/>
            <a:cxnLst/>
            <a:rect l="l" t="t" r="r" b="b"/>
            <a:pathLst>
              <a:path w="8009" h="2893" extrusionOk="0">
                <a:moveTo>
                  <a:pt x="3684" y="1"/>
                </a:moveTo>
                <a:cubicBezTo>
                  <a:pt x="3484" y="1"/>
                  <a:pt x="3353" y="139"/>
                  <a:pt x="3356" y="508"/>
                </a:cubicBezTo>
                <a:cubicBezTo>
                  <a:pt x="3363" y="1248"/>
                  <a:pt x="3393" y="1535"/>
                  <a:pt x="3421" y="1638"/>
                </a:cubicBezTo>
                <a:lnTo>
                  <a:pt x="3421" y="1638"/>
                </a:lnTo>
                <a:cubicBezTo>
                  <a:pt x="3220" y="1573"/>
                  <a:pt x="2501" y="1359"/>
                  <a:pt x="1763" y="1359"/>
                </a:cubicBezTo>
                <a:cubicBezTo>
                  <a:pt x="1033" y="1359"/>
                  <a:pt x="285" y="1568"/>
                  <a:pt x="0" y="2338"/>
                </a:cubicBezTo>
                <a:lnTo>
                  <a:pt x="8008" y="2892"/>
                </a:lnTo>
                <a:cubicBezTo>
                  <a:pt x="8008" y="2892"/>
                  <a:pt x="6552" y="969"/>
                  <a:pt x="5844" y="969"/>
                </a:cubicBezTo>
                <a:cubicBezTo>
                  <a:pt x="5693" y="969"/>
                  <a:pt x="5576" y="1056"/>
                  <a:pt x="5515" y="1266"/>
                </a:cubicBezTo>
                <a:cubicBezTo>
                  <a:pt x="5515" y="1266"/>
                  <a:pt x="4288" y="1"/>
                  <a:pt x="368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0" name="Google Shape;190;p20"/>
          <p:cNvSpPr/>
          <p:nvPr/>
        </p:nvSpPr>
        <p:spPr>
          <a:xfrm>
            <a:off x="8511281" y="275246"/>
            <a:ext cx="873001" cy="315323"/>
          </a:xfrm>
          <a:custGeom>
            <a:avLst/>
            <a:gdLst/>
            <a:ahLst/>
            <a:cxnLst/>
            <a:rect l="l" t="t" r="r" b="b"/>
            <a:pathLst>
              <a:path w="8009" h="2893" extrusionOk="0">
                <a:moveTo>
                  <a:pt x="3684" y="1"/>
                </a:moveTo>
                <a:cubicBezTo>
                  <a:pt x="3484" y="1"/>
                  <a:pt x="3353" y="139"/>
                  <a:pt x="3356" y="508"/>
                </a:cubicBezTo>
                <a:cubicBezTo>
                  <a:pt x="3363" y="1248"/>
                  <a:pt x="3393" y="1535"/>
                  <a:pt x="3421" y="1638"/>
                </a:cubicBezTo>
                <a:lnTo>
                  <a:pt x="3421" y="1638"/>
                </a:lnTo>
                <a:cubicBezTo>
                  <a:pt x="3220" y="1573"/>
                  <a:pt x="2501" y="1359"/>
                  <a:pt x="1763" y="1359"/>
                </a:cubicBezTo>
                <a:cubicBezTo>
                  <a:pt x="1033" y="1359"/>
                  <a:pt x="285" y="1568"/>
                  <a:pt x="0" y="2338"/>
                </a:cubicBezTo>
                <a:lnTo>
                  <a:pt x="8008" y="2892"/>
                </a:lnTo>
                <a:cubicBezTo>
                  <a:pt x="8008" y="2892"/>
                  <a:pt x="6552" y="969"/>
                  <a:pt x="5844" y="969"/>
                </a:cubicBezTo>
                <a:cubicBezTo>
                  <a:pt x="5693" y="969"/>
                  <a:pt x="5576" y="1056"/>
                  <a:pt x="5515" y="1266"/>
                </a:cubicBezTo>
                <a:cubicBezTo>
                  <a:pt x="5515" y="1266"/>
                  <a:pt x="4288" y="1"/>
                  <a:pt x="368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91" name="Google Shape;191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80001">
            <a:off x="-18300" y="4418433"/>
            <a:ext cx="9180574" cy="11944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2_1_1_1_1_1_1_1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1"/>
          <p:cNvSpPr txBox="1">
            <a:spLocks noGrp="1"/>
          </p:cNvSpPr>
          <p:nvPr>
            <p:ph type="title"/>
          </p:nvPr>
        </p:nvSpPr>
        <p:spPr>
          <a:xfrm>
            <a:off x="748500" y="590575"/>
            <a:ext cx="7647000" cy="43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21"/>
          <p:cNvSpPr txBox="1">
            <a:spLocks noGrp="1"/>
          </p:cNvSpPr>
          <p:nvPr>
            <p:ph type="subTitle" idx="1"/>
          </p:nvPr>
        </p:nvSpPr>
        <p:spPr>
          <a:xfrm>
            <a:off x="1171800" y="2033663"/>
            <a:ext cx="1923900" cy="545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95" name="Google Shape;195;p21"/>
          <p:cNvSpPr txBox="1">
            <a:spLocks noGrp="1"/>
          </p:cNvSpPr>
          <p:nvPr>
            <p:ph type="subTitle" idx="2"/>
          </p:nvPr>
        </p:nvSpPr>
        <p:spPr>
          <a:xfrm>
            <a:off x="1171800" y="1663638"/>
            <a:ext cx="1923900" cy="338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Righteous"/>
                <a:ea typeface="Righteous"/>
                <a:cs typeface="Righteous"/>
                <a:sym typeface="Righteou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96" name="Google Shape;196;p21"/>
          <p:cNvSpPr txBox="1">
            <a:spLocks noGrp="1"/>
          </p:cNvSpPr>
          <p:nvPr>
            <p:ph type="subTitle" idx="3"/>
          </p:nvPr>
        </p:nvSpPr>
        <p:spPr>
          <a:xfrm>
            <a:off x="1171800" y="3541538"/>
            <a:ext cx="1923900" cy="545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97" name="Google Shape;197;p21"/>
          <p:cNvSpPr txBox="1">
            <a:spLocks noGrp="1"/>
          </p:cNvSpPr>
          <p:nvPr>
            <p:ph type="subTitle" idx="4"/>
          </p:nvPr>
        </p:nvSpPr>
        <p:spPr>
          <a:xfrm>
            <a:off x="1171800" y="3171513"/>
            <a:ext cx="1923900" cy="338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Righteous"/>
                <a:ea typeface="Righteous"/>
                <a:cs typeface="Righteous"/>
                <a:sym typeface="Righteou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98" name="Google Shape;198;p21"/>
          <p:cNvSpPr txBox="1">
            <a:spLocks noGrp="1"/>
          </p:cNvSpPr>
          <p:nvPr>
            <p:ph type="subTitle" idx="5"/>
          </p:nvPr>
        </p:nvSpPr>
        <p:spPr>
          <a:xfrm>
            <a:off x="6048300" y="2033663"/>
            <a:ext cx="1923900" cy="545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99" name="Google Shape;199;p21"/>
          <p:cNvSpPr txBox="1">
            <a:spLocks noGrp="1"/>
          </p:cNvSpPr>
          <p:nvPr>
            <p:ph type="subTitle" idx="6"/>
          </p:nvPr>
        </p:nvSpPr>
        <p:spPr>
          <a:xfrm>
            <a:off x="6048300" y="1663638"/>
            <a:ext cx="1923900" cy="338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Righteous"/>
                <a:ea typeface="Righteous"/>
                <a:cs typeface="Righteous"/>
                <a:sym typeface="Righteou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00" name="Google Shape;200;p21"/>
          <p:cNvSpPr txBox="1">
            <a:spLocks noGrp="1"/>
          </p:cNvSpPr>
          <p:nvPr>
            <p:ph type="subTitle" idx="7"/>
          </p:nvPr>
        </p:nvSpPr>
        <p:spPr>
          <a:xfrm>
            <a:off x="6048300" y="3541538"/>
            <a:ext cx="1923900" cy="545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01" name="Google Shape;201;p21"/>
          <p:cNvSpPr txBox="1">
            <a:spLocks noGrp="1"/>
          </p:cNvSpPr>
          <p:nvPr>
            <p:ph type="subTitle" idx="8"/>
          </p:nvPr>
        </p:nvSpPr>
        <p:spPr>
          <a:xfrm>
            <a:off x="6048300" y="3171513"/>
            <a:ext cx="1923900" cy="338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Righteous"/>
                <a:ea typeface="Righteous"/>
                <a:cs typeface="Righteous"/>
                <a:sym typeface="Righteou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02" name="Google Shape;202;p21"/>
          <p:cNvSpPr/>
          <p:nvPr/>
        </p:nvSpPr>
        <p:spPr>
          <a:xfrm flipH="1">
            <a:off x="269285" y="4617827"/>
            <a:ext cx="8874716" cy="892383"/>
          </a:xfrm>
          <a:custGeom>
            <a:avLst/>
            <a:gdLst/>
            <a:ahLst/>
            <a:cxnLst/>
            <a:rect l="l" t="t" r="r" b="b"/>
            <a:pathLst>
              <a:path w="78095" h="15866" extrusionOk="0">
                <a:moveTo>
                  <a:pt x="78095" y="0"/>
                </a:moveTo>
                <a:lnTo>
                  <a:pt x="51968" y="2483"/>
                </a:lnTo>
                <a:lnTo>
                  <a:pt x="51583" y="2521"/>
                </a:lnTo>
                <a:lnTo>
                  <a:pt x="51372" y="2541"/>
                </a:lnTo>
                <a:lnTo>
                  <a:pt x="49495" y="2719"/>
                </a:lnTo>
                <a:lnTo>
                  <a:pt x="12179" y="6266"/>
                </a:lnTo>
                <a:lnTo>
                  <a:pt x="7017" y="6757"/>
                </a:lnTo>
                <a:lnTo>
                  <a:pt x="6983" y="6760"/>
                </a:lnTo>
                <a:lnTo>
                  <a:pt x="5601" y="6892"/>
                </a:lnTo>
                <a:lnTo>
                  <a:pt x="0" y="7423"/>
                </a:lnTo>
                <a:lnTo>
                  <a:pt x="0" y="15865"/>
                </a:lnTo>
                <a:lnTo>
                  <a:pt x="78095" y="15865"/>
                </a:lnTo>
                <a:lnTo>
                  <a:pt x="7809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3" name="Google Shape;203;p21"/>
          <p:cNvSpPr/>
          <p:nvPr/>
        </p:nvSpPr>
        <p:spPr>
          <a:xfrm flipH="1">
            <a:off x="4044926" y="4912738"/>
            <a:ext cx="4372376" cy="302551"/>
          </a:xfrm>
          <a:custGeom>
            <a:avLst/>
            <a:gdLst/>
            <a:ahLst/>
            <a:cxnLst/>
            <a:rect l="l" t="t" r="r" b="b"/>
            <a:pathLst>
              <a:path w="34458" h="3142" extrusionOk="0">
                <a:moveTo>
                  <a:pt x="34458" y="0"/>
                </a:moveTo>
                <a:lnTo>
                  <a:pt x="1" y="2365"/>
                </a:lnTo>
                <a:lnTo>
                  <a:pt x="4" y="2421"/>
                </a:lnTo>
                <a:lnTo>
                  <a:pt x="34400" y="62"/>
                </a:lnTo>
                <a:lnTo>
                  <a:pt x="34400" y="694"/>
                </a:lnTo>
                <a:lnTo>
                  <a:pt x="450" y="3084"/>
                </a:lnTo>
                <a:lnTo>
                  <a:pt x="454" y="3141"/>
                </a:lnTo>
                <a:lnTo>
                  <a:pt x="34431" y="749"/>
                </a:lnTo>
                <a:lnTo>
                  <a:pt x="34458" y="747"/>
                </a:lnTo>
                <a:lnTo>
                  <a:pt x="34458" y="0"/>
                </a:lnTo>
                <a:close/>
              </a:path>
            </a:pathLst>
          </a:custGeom>
          <a:solidFill>
            <a:srgbClr val="9B6A7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04" name="Google Shape;204;p21"/>
          <p:cNvGrpSpPr/>
          <p:nvPr/>
        </p:nvGrpSpPr>
        <p:grpSpPr>
          <a:xfrm flipH="1">
            <a:off x="3151131" y="4844002"/>
            <a:ext cx="585023" cy="232675"/>
            <a:chOff x="2558525" y="3257400"/>
            <a:chExt cx="143125" cy="56925"/>
          </a:xfrm>
        </p:grpSpPr>
        <p:sp>
          <p:nvSpPr>
            <p:cNvPr id="205" name="Google Shape;205;p21"/>
            <p:cNvSpPr/>
            <p:nvPr/>
          </p:nvSpPr>
          <p:spPr>
            <a:xfrm>
              <a:off x="2597925" y="3272525"/>
              <a:ext cx="40025" cy="21075"/>
            </a:xfrm>
            <a:custGeom>
              <a:avLst/>
              <a:gdLst/>
              <a:ahLst/>
              <a:cxnLst/>
              <a:rect l="l" t="t" r="r" b="b"/>
              <a:pathLst>
                <a:path w="1601" h="843" extrusionOk="0">
                  <a:moveTo>
                    <a:pt x="13" y="1"/>
                  </a:moveTo>
                  <a:lnTo>
                    <a:pt x="1" y="57"/>
                  </a:lnTo>
                  <a:lnTo>
                    <a:pt x="659" y="201"/>
                  </a:lnTo>
                  <a:lnTo>
                    <a:pt x="911" y="666"/>
                  </a:lnTo>
                  <a:lnTo>
                    <a:pt x="1586" y="843"/>
                  </a:lnTo>
                  <a:lnTo>
                    <a:pt x="1600" y="788"/>
                  </a:lnTo>
                  <a:lnTo>
                    <a:pt x="950" y="617"/>
                  </a:lnTo>
                  <a:lnTo>
                    <a:pt x="697" y="152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9B6A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206;p21"/>
            <p:cNvSpPr/>
            <p:nvPr/>
          </p:nvSpPr>
          <p:spPr>
            <a:xfrm>
              <a:off x="2626150" y="3282125"/>
              <a:ext cx="75500" cy="32200"/>
            </a:xfrm>
            <a:custGeom>
              <a:avLst/>
              <a:gdLst/>
              <a:ahLst/>
              <a:cxnLst/>
              <a:rect l="l" t="t" r="r" b="b"/>
              <a:pathLst>
                <a:path w="3020" h="1288" extrusionOk="0">
                  <a:moveTo>
                    <a:pt x="1263" y="59"/>
                  </a:moveTo>
                  <a:lnTo>
                    <a:pt x="2846" y="882"/>
                  </a:lnTo>
                  <a:lnTo>
                    <a:pt x="1004" y="1227"/>
                  </a:lnTo>
                  <a:lnTo>
                    <a:pt x="78" y="786"/>
                  </a:lnTo>
                  <a:lnTo>
                    <a:pt x="404" y="139"/>
                  </a:lnTo>
                  <a:lnTo>
                    <a:pt x="1263" y="59"/>
                  </a:lnTo>
                  <a:close/>
                  <a:moveTo>
                    <a:pt x="1274" y="0"/>
                  </a:moveTo>
                  <a:lnTo>
                    <a:pt x="367" y="84"/>
                  </a:lnTo>
                  <a:lnTo>
                    <a:pt x="1" y="813"/>
                  </a:lnTo>
                  <a:lnTo>
                    <a:pt x="996" y="1288"/>
                  </a:lnTo>
                  <a:lnTo>
                    <a:pt x="3019" y="909"/>
                  </a:lnTo>
                  <a:lnTo>
                    <a:pt x="1282" y="5"/>
                  </a:lnTo>
                  <a:lnTo>
                    <a:pt x="1274" y="0"/>
                  </a:lnTo>
                  <a:close/>
                </a:path>
              </a:pathLst>
            </a:custGeom>
            <a:solidFill>
              <a:srgbClr val="9B6A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07;p21"/>
            <p:cNvSpPr/>
            <p:nvPr/>
          </p:nvSpPr>
          <p:spPr>
            <a:xfrm>
              <a:off x="2558525" y="3257400"/>
              <a:ext cx="49250" cy="20350"/>
            </a:xfrm>
            <a:custGeom>
              <a:avLst/>
              <a:gdLst/>
              <a:ahLst/>
              <a:cxnLst/>
              <a:rect l="l" t="t" r="r" b="b"/>
              <a:pathLst>
                <a:path w="1970" h="814" extrusionOk="0">
                  <a:moveTo>
                    <a:pt x="97" y="0"/>
                  </a:moveTo>
                  <a:lnTo>
                    <a:pt x="1" y="556"/>
                  </a:lnTo>
                  <a:lnTo>
                    <a:pt x="1918" y="814"/>
                  </a:lnTo>
                  <a:lnTo>
                    <a:pt x="1970" y="547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3D9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pic>
        <p:nvPicPr>
          <p:cNvPr id="208" name="Google Shape;208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-422350" y="2173925"/>
            <a:ext cx="2841451" cy="34251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9" name="Google Shape;209;p21"/>
          <p:cNvGrpSpPr/>
          <p:nvPr/>
        </p:nvGrpSpPr>
        <p:grpSpPr>
          <a:xfrm rot="10800000" flipH="1">
            <a:off x="8585400" y="2005495"/>
            <a:ext cx="634499" cy="3209797"/>
            <a:chOff x="-321875" y="-138300"/>
            <a:chExt cx="634499" cy="5634188"/>
          </a:xfrm>
        </p:grpSpPr>
        <p:sp>
          <p:nvSpPr>
            <p:cNvPr id="210" name="Google Shape;210;p21"/>
            <p:cNvSpPr/>
            <p:nvPr/>
          </p:nvSpPr>
          <p:spPr>
            <a:xfrm>
              <a:off x="-321875" y="-138300"/>
              <a:ext cx="473020" cy="5634188"/>
            </a:xfrm>
            <a:custGeom>
              <a:avLst/>
              <a:gdLst/>
              <a:ahLst/>
              <a:cxnLst/>
              <a:rect l="l" t="t" r="r" b="b"/>
              <a:pathLst>
                <a:path w="8091" h="32755" extrusionOk="0">
                  <a:moveTo>
                    <a:pt x="0" y="1"/>
                  </a:moveTo>
                  <a:lnTo>
                    <a:pt x="989" y="32754"/>
                  </a:lnTo>
                  <a:lnTo>
                    <a:pt x="7367" y="32176"/>
                  </a:lnTo>
                  <a:lnTo>
                    <a:pt x="80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11;p21"/>
            <p:cNvSpPr/>
            <p:nvPr/>
          </p:nvSpPr>
          <p:spPr>
            <a:xfrm>
              <a:off x="108766" y="-138300"/>
              <a:ext cx="203859" cy="5534766"/>
            </a:xfrm>
            <a:custGeom>
              <a:avLst/>
              <a:gdLst/>
              <a:ahLst/>
              <a:cxnLst/>
              <a:rect l="l" t="t" r="r" b="b"/>
              <a:pathLst>
                <a:path w="3487" h="32177" extrusionOk="0">
                  <a:moveTo>
                    <a:pt x="724" y="1"/>
                  </a:moveTo>
                  <a:lnTo>
                    <a:pt x="1" y="32176"/>
                  </a:lnTo>
                  <a:lnTo>
                    <a:pt x="1810" y="31976"/>
                  </a:lnTo>
                  <a:lnTo>
                    <a:pt x="34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2" name="Google Shape;212;p21"/>
          <p:cNvSpPr/>
          <p:nvPr/>
        </p:nvSpPr>
        <p:spPr>
          <a:xfrm>
            <a:off x="168738" y="810952"/>
            <a:ext cx="585017" cy="211319"/>
          </a:xfrm>
          <a:custGeom>
            <a:avLst/>
            <a:gdLst/>
            <a:ahLst/>
            <a:cxnLst/>
            <a:rect l="l" t="t" r="r" b="b"/>
            <a:pathLst>
              <a:path w="8009" h="2893" extrusionOk="0">
                <a:moveTo>
                  <a:pt x="3684" y="1"/>
                </a:moveTo>
                <a:cubicBezTo>
                  <a:pt x="3484" y="1"/>
                  <a:pt x="3353" y="139"/>
                  <a:pt x="3356" y="508"/>
                </a:cubicBezTo>
                <a:cubicBezTo>
                  <a:pt x="3363" y="1248"/>
                  <a:pt x="3393" y="1535"/>
                  <a:pt x="3421" y="1638"/>
                </a:cubicBezTo>
                <a:lnTo>
                  <a:pt x="3421" y="1638"/>
                </a:lnTo>
                <a:cubicBezTo>
                  <a:pt x="3220" y="1573"/>
                  <a:pt x="2501" y="1359"/>
                  <a:pt x="1763" y="1359"/>
                </a:cubicBezTo>
                <a:cubicBezTo>
                  <a:pt x="1033" y="1359"/>
                  <a:pt x="285" y="1568"/>
                  <a:pt x="0" y="2338"/>
                </a:cubicBezTo>
                <a:lnTo>
                  <a:pt x="8008" y="2892"/>
                </a:lnTo>
                <a:cubicBezTo>
                  <a:pt x="8008" y="2892"/>
                  <a:pt x="6552" y="969"/>
                  <a:pt x="5844" y="969"/>
                </a:cubicBezTo>
                <a:cubicBezTo>
                  <a:pt x="5693" y="969"/>
                  <a:pt x="5576" y="1056"/>
                  <a:pt x="5515" y="1266"/>
                </a:cubicBezTo>
                <a:cubicBezTo>
                  <a:pt x="5515" y="1266"/>
                  <a:pt x="4288" y="1"/>
                  <a:pt x="368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2_1_1_1_1_1_1_1_1_1_1_1"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8" name="Google Shape;288;p26"/>
          <p:cNvGrpSpPr/>
          <p:nvPr/>
        </p:nvGrpSpPr>
        <p:grpSpPr>
          <a:xfrm>
            <a:off x="8473375" y="-48950"/>
            <a:ext cx="888325" cy="4789764"/>
            <a:chOff x="5933825" y="0"/>
            <a:chExt cx="888325" cy="4789764"/>
          </a:xfrm>
        </p:grpSpPr>
        <p:sp>
          <p:nvSpPr>
            <p:cNvPr id="289" name="Google Shape;289;p26"/>
            <p:cNvSpPr/>
            <p:nvPr/>
          </p:nvSpPr>
          <p:spPr>
            <a:xfrm>
              <a:off x="5933825" y="0"/>
              <a:ext cx="662248" cy="4789764"/>
            </a:xfrm>
            <a:custGeom>
              <a:avLst/>
              <a:gdLst/>
              <a:ahLst/>
              <a:cxnLst/>
              <a:rect l="l" t="t" r="r" b="b"/>
              <a:pathLst>
                <a:path w="8091" h="32755" extrusionOk="0">
                  <a:moveTo>
                    <a:pt x="0" y="1"/>
                  </a:moveTo>
                  <a:lnTo>
                    <a:pt x="989" y="32754"/>
                  </a:lnTo>
                  <a:lnTo>
                    <a:pt x="7367" y="32176"/>
                  </a:lnTo>
                  <a:lnTo>
                    <a:pt x="80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90;p26"/>
            <p:cNvSpPr/>
            <p:nvPr/>
          </p:nvSpPr>
          <p:spPr>
            <a:xfrm>
              <a:off x="6536739" y="0"/>
              <a:ext cx="285411" cy="4705243"/>
            </a:xfrm>
            <a:custGeom>
              <a:avLst/>
              <a:gdLst/>
              <a:ahLst/>
              <a:cxnLst/>
              <a:rect l="l" t="t" r="r" b="b"/>
              <a:pathLst>
                <a:path w="3487" h="32177" extrusionOk="0">
                  <a:moveTo>
                    <a:pt x="724" y="1"/>
                  </a:moveTo>
                  <a:lnTo>
                    <a:pt x="1" y="32176"/>
                  </a:lnTo>
                  <a:lnTo>
                    <a:pt x="1810" y="31976"/>
                  </a:lnTo>
                  <a:lnTo>
                    <a:pt x="34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1" name="Google Shape;291;p26"/>
          <p:cNvSpPr/>
          <p:nvPr/>
        </p:nvSpPr>
        <p:spPr>
          <a:xfrm rot="271217">
            <a:off x="-201712" y="2769245"/>
            <a:ext cx="7372492" cy="2894469"/>
          </a:xfrm>
          <a:custGeom>
            <a:avLst/>
            <a:gdLst/>
            <a:ahLst/>
            <a:cxnLst/>
            <a:rect l="l" t="t" r="r" b="b"/>
            <a:pathLst>
              <a:path w="67153" h="28927" extrusionOk="0">
                <a:moveTo>
                  <a:pt x="59474" y="1"/>
                </a:moveTo>
                <a:lnTo>
                  <a:pt x="45249" y="732"/>
                </a:lnTo>
                <a:lnTo>
                  <a:pt x="44453" y="18414"/>
                </a:lnTo>
                <a:lnTo>
                  <a:pt x="36713" y="18414"/>
                </a:lnTo>
                <a:lnTo>
                  <a:pt x="35151" y="10049"/>
                </a:lnTo>
                <a:lnTo>
                  <a:pt x="25726" y="9894"/>
                </a:lnTo>
                <a:lnTo>
                  <a:pt x="26657" y="19386"/>
                </a:lnTo>
                <a:lnTo>
                  <a:pt x="21551" y="20088"/>
                </a:lnTo>
                <a:lnTo>
                  <a:pt x="21551" y="4786"/>
                </a:lnTo>
                <a:lnTo>
                  <a:pt x="5600" y="3184"/>
                </a:lnTo>
                <a:lnTo>
                  <a:pt x="6476" y="21391"/>
                </a:lnTo>
                <a:lnTo>
                  <a:pt x="670" y="21622"/>
                </a:lnTo>
                <a:lnTo>
                  <a:pt x="1" y="28926"/>
                </a:lnTo>
                <a:lnTo>
                  <a:pt x="67153" y="22572"/>
                </a:lnTo>
                <a:lnTo>
                  <a:pt x="67153" y="19662"/>
                </a:lnTo>
                <a:lnTo>
                  <a:pt x="60107" y="19729"/>
                </a:lnTo>
                <a:lnTo>
                  <a:pt x="59474" y="1"/>
                </a:lnTo>
                <a:close/>
              </a:path>
            </a:pathLst>
          </a:custGeom>
          <a:solidFill>
            <a:srgbClr val="9DC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2" name="Google Shape;292;p26"/>
          <p:cNvGrpSpPr/>
          <p:nvPr/>
        </p:nvGrpSpPr>
        <p:grpSpPr>
          <a:xfrm>
            <a:off x="-404300" y="0"/>
            <a:ext cx="662254" cy="4938717"/>
            <a:chOff x="-243875" y="0"/>
            <a:chExt cx="662254" cy="4938717"/>
          </a:xfrm>
        </p:grpSpPr>
        <p:sp>
          <p:nvSpPr>
            <p:cNvPr id="293" name="Google Shape;293;p26"/>
            <p:cNvSpPr/>
            <p:nvPr/>
          </p:nvSpPr>
          <p:spPr>
            <a:xfrm>
              <a:off x="-243875" y="0"/>
              <a:ext cx="441698" cy="4938717"/>
            </a:xfrm>
            <a:custGeom>
              <a:avLst/>
              <a:gdLst/>
              <a:ahLst/>
              <a:cxnLst/>
              <a:rect l="l" t="t" r="r" b="b"/>
              <a:pathLst>
                <a:path w="4488" h="35464" extrusionOk="0">
                  <a:moveTo>
                    <a:pt x="0" y="1"/>
                  </a:moveTo>
                  <a:lnTo>
                    <a:pt x="0" y="35464"/>
                  </a:lnTo>
                  <a:lnTo>
                    <a:pt x="2800" y="35198"/>
                  </a:lnTo>
                  <a:lnTo>
                    <a:pt x="448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94;p26"/>
            <p:cNvSpPr/>
            <p:nvPr/>
          </p:nvSpPr>
          <p:spPr>
            <a:xfrm>
              <a:off x="31598" y="0"/>
              <a:ext cx="386781" cy="4901813"/>
            </a:xfrm>
            <a:custGeom>
              <a:avLst/>
              <a:gdLst/>
              <a:ahLst/>
              <a:cxnLst/>
              <a:rect l="l" t="t" r="r" b="b"/>
              <a:pathLst>
                <a:path w="3930" h="35199" extrusionOk="0">
                  <a:moveTo>
                    <a:pt x="1689" y="1"/>
                  </a:moveTo>
                  <a:lnTo>
                    <a:pt x="1" y="35198"/>
                  </a:lnTo>
                  <a:lnTo>
                    <a:pt x="1" y="35198"/>
                  </a:lnTo>
                  <a:lnTo>
                    <a:pt x="1689" y="35009"/>
                  </a:lnTo>
                  <a:lnTo>
                    <a:pt x="39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pic>
        <p:nvPicPr>
          <p:cNvPr id="295" name="Google Shape;295;p26"/>
          <p:cNvPicPr preferRelativeResize="0"/>
          <p:nvPr/>
        </p:nvPicPr>
        <p:blipFill rotWithShape="1">
          <a:blip r:embed="rId2">
            <a:alphaModFix/>
          </a:blip>
          <a:srcRect t="9" b="19"/>
          <a:stretch/>
        </p:blipFill>
        <p:spPr>
          <a:xfrm>
            <a:off x="454963" y="2641510"/>
            <a:ext cx="1877775" cy="2389139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26"/>
          <p:cNvSpPr/>
          <p:nvPr/>
        </p:nvSpPr>
        <p:spPr>
          <a:xfrm>
            <a:off x="-457150" y="4451675"/>
            <a:ext cx="9651566" cy="892383"/>
          </a:xfrm>
          <a:custGeom>
            <a:avLst/>
            <a:gdLst/>
            <a:ahLst/>
            <a:cxnLst/>
            <a:rect l="l" t="t" r="r" b="b"/>
            <a:pathLst>
              <a:path w="78095" h="15866" extrusionOk="0">
                <a:moveTo>
                  <a:pt x="78095" y="0"/>
                </a:moveTo>
                <a:lnTo>
                  <a:pt x="51968" y="2483"/>
                </a:lnTo>
                <a:lnTo>
                  <a:pt x="51583" y="2521"/>
                </a:lnTo>
                <a:lnTo>
                  <a:pt x="51372" y="2541"/>
                </a:lnTo>
                <a:lnTo>
                  <a:pt x="49495" y="2719"/>
                </a:lnTo>
                <a:lnTo>
                  <a:pt x="12179" y="6266"/>
                </a:lnTo>
                <a:lnTo>
                  <a:pt x="7017" y="6757"/>
                </a:lnTo>
                <a:lnTo>
                  <a:pt x="6983" y="6760"/>
                </a:lnTo>
                <a:lnTo>
                  <a:pt x="5601" y="6892"/>
                </a:lnTo>
                <a:lnTo>
                  <a:pt x="0" y="7423"/>
                </a:lnTo>
                <a:lnTo>
                  <a:pt x="0" y="15865"/>
                </a:lnTo>
                <a:lnTo>
                  <a:pt x="78095" y="15865"/>
                </a:lnTo>
                <a:lnTo>
                  <a:pt x="7809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7" name="Google Shape;297;p26"/>
          <p:cNvSpPr/>
          <p:nvPr/>
        </p:nvSpPr>
        <p:spPr>
          <a:xfrm>
            <a:off x="657950" y="4809613"/>
            <a:ext cx="4372376" cy="302551"/>
          </a:xfrm>
          <a:custGeom>
            <a:avLst/>
            <a:gdLst/>
            <a:ahLst/>
            <a:cxnLst/>
            <a:rect l="l" t="t" r="r" b="b"/>
            <a:pathLst>
              <a:path w="34458" h="3142" extrusionOk="0">
                <a:moveTo>
                  <a:pt x="34458" y="0"/>
                </a:moveTo>
                <a:lnTo>
                  <a:pt x="1" y="2365"/>
                </a:lnTo>
                <a:lnTo>
                  <a:pt x="4" y="2421"/>
                </a:lnTo>
                <a:lnTo>
                  <a:pt x="34400" y="62"/>
                </a:lnTo>
                <a:lnTo>
                  <a:pt x="34400" y="694"/>
                </a:lnTo>
                <a:lnTo>
                  <a:pt x="450" y="3084"/>
                </a:lnTo>
                <a:lnTo>
                  <a:pt x="454" y="3141"/>
                </a:lnTo>
                <a:lnTo>
                  <a:pt x="34431" y="749"/>
                </a:lnTo>
                <a:lnTo>
                  <a:pt x="34458" y="747"/>
                </a:lnTo>
                <a:lnTo>
                  <a:pt x="34458" y="0"/>
                </a:lnTo>
                <a:close/>
              </a:path>
            </a:pathLst>
          </a:custGeom>
          <a:solidFill>
            <a:srgbClr val="9B6A7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8" name="Google Shape;298;p26"/>
          <p:cNvGrpSpPr/>
          <p:nvPr/>
        </p:nvGrpSpPr>
        <p:grpSpPr>
          <a:xfrm>
            <a:off x="5491022" y="4781527"/>
            <a:ext cx="585023" cy="232675"/>
            <a:chOff x="2558525" y="3257400"/>
            <a:chExt cx="143125" cy="56925"/>
          </a:xfrm>
        </p:grpSpPr>
        <p:sp>
          <p:nvSpPr>
            <p:cNvPr id="299" name="Google Shape;299;p26"/>
            <p:cNvSpPr/>
            <p:nvPr/>
          </p:nvSpPr>
          <p:spPr>
            <a:xfrm>
              <a:off x="2597925" y="3272525"/>
              <a:ext cx="40025" cy="21075"/>
            </a:xfrm>
            <a:custGeom>
              <a:avLst/>
              <a:gdLst/>
              <a:ahLst/>
              <a:cxnLst/>
              <a:rect l="l" t="t" r="r" b="b"/>
              <a:pathLst>
                <a:path w="1601" h="843" extrusionOk="0">
                  <a:moveTo>
                    <a:pt x="13" y="1"/>
                  </a:moveTo>
                  <a:lnTo>
                    <a:pt x="1" y="57"/>
                  </a:lnTo>
                  <a:lnTo>
                    <a:pt x="659" y="201"/>
                  </a:lnTo>
                  <a:lnTo>
                    <a:pt x="911" y="666"/>
                  </a:lnTo>
                  <a:lnTo>
                    <a:pt x="1586" y="843"/>
                  </a:lnTo>
                  <a:lnTo>
                    <a:pt x="1600" y="788"/>
                  </a:lnTo>
                  <a:lnTo>
                    <a:pt x="950" y="617"/>
                  </a:lnTo>
                  <a:lnTo>
                    <a:pt x="697" y="152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9B6A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300;p26"/>
            <p:cNvSpPr/>
            <p:nvPr/>
          </p:nvSpPr>
          <p:spPr>
            <a:xfrm>
              <a:off x="2626150" y="3282125"/>
              <a:ext cx="75500" cy="32200"/>
            </a:xfrm>
            <a:custGeom>
              <a:avLst/>
              <a:gdLst/>
              <a:ahLst/>
              <a:cxnLst/>
              <a:rect l="l" t="t" r="r" b="b"/>
              <a:pathLst>
                <a:path w="3020" h="1288" extrusionOk="0">
                  <a:moveTo>
                    <a:pt x="1263" y="59"/>
                  </a:moveTo>
                  <a:lnTo>
                    <a:pt x="2846" y="882"/>
                  </a:lnTo>
                  <a:lnTo>
                    <a:pt x="1004" y="1227"/>
                  </a:lnTo>
                  <a:lnTo>
                    <a:pt x="78" y="786"/>
                  </a:lnTo>
                  <a:lnTo>
                    <a:pt x="404" y="139"/>
                  </a:lnTo>
                  <a:lnTo>
                    <a:pt x="1263" y="59"/>
                  </a:lnTo>
                  <a:close/>
                  <a:moveTo>
                    <a:pt x="1274" y="0"/>
                  </a:moveTo>
                  <a:lnTo>
                    <a:pt x="367" y="84"/>
                  </a:lnTo>
                  <a:lnTo>
                    <a:pt x="1" y="813"/>
                  </a:lnTo>
                  <a:lnTo>
                    <a:pt x="996" y="1288"/>
                  </a:lnTo>
                  <a:lnTo>
                    <a:pt x="3019" y="909"/>
                  </a:lnTo>
                  <a:lnTo>
                    <a:pt x="1282" y="5"/>
                  </a:lnTo>
                  <a:lnTo>
                    <a:pt x="1274" y="0"/>
                  </a:lnTo>
                  <a:close/>
                </a:path>
              </a:pathLst>
            </a:custGeom>
            <a:solidFill>
              <a:srgbClr val="9B6A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301;p26"/>
            <p:cNvSpPr/>
            <p:nvPr/>
          </p:nvSpPr>
          <p:spPr>
            <a:xfrm>
              <a:off x="2558525" y="3257400"/>
              <a:ext cx="49250" cy="20350"/>
            </a:xfrm>
            <a:custGeom>
              <a:avLst/>
              <a:gdLst/>
              <a:ahLst/>
              <a:cxnLst/>
              <a:rect l="l" t="t" r="r" b="b"/>
              <a:pathLst>
                <a:path w="1970" h="814" extrusionOk="0">
                  <a:moveTo>
                    <a:pt x="97" y="0"/>
                  </a:moveTo>
                  <a:lnTo>
                    <a:pt x="1" y="556"/>
                  </a:lnTo>
                  <a:lnTo>
                    <a:pt x="1918" y="814"/>
                  </a:lnTo>
                  <a:lnTo>
                    <a:pt x="1970" y="547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3D9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2" name="Google Shape;302;p26"/>
          <p:cNvGrpSpPr/>
          <p:nvPr/>
        </p:nvGrpSpPr>
        <p:grpSpPr>
          <a:xfrm>
            <a:off x="4874400" y="5126650"/>
            <a:ext cx="472525" cy="148224"/>
            <a:chOff x="501450" y="4506050"/>
            <a:chExt cx="472525" cy="148224"/>
          </a:xfrm>
        </p:grpSpPr>
        <p:sp>
          <p:nvSpPr>
            <p:cNvPr id="303" name="Google Shape;303;p26"/>
            <p:cNvSpPr/>
            <p:nvPr/>
          </p:nvSpPr>
          <p:spPr>
            <a:xfrm>
              <a:off x="532576" y="4532602"/>
              <a:ext cx="441400" cy="121672"/>
            </a:xfrm>
            <a:custGeom>
              <a:avLst/>
              <a:gdLst/>
              <a:ahLst/>
              <a:cxnLst/>
              <a:rect l="l" t="t" r="r" b="b"/>
              <a:pathLst>
                <a:path w="4538" h="1251" extrusionOk="0">
                  <a:moveTo>
                    <a:pt x="2269" y="1"/>
                  </a:moveTo>
                  <a:cubicBezTo>
                    <a:pt x="1016" y="1"/>
                    <a:pt x="0" y="280"/>
                    <a:pt x="0" y="627"/>
                  </a:cubicBezTo>
                  <a:cubicBezTo>
                    <a:pt x="0" y="971"/>
                    <a:pt x="1016" y="1251"/>
                    <a:pt x="2269" y="1251"/>
                  </a:cubicBezTo>
                  <a:cubicBezTo>
                    <a:pt x="3522" y="1251"/>
                    <a:pt x="4538" y="971"/>
                    <a:pt x="4538" y="627"/>
                  </a:cubicBezTo>
                  <a:cubicBezTo>
                    <a:pt x="4538" y="280"/>
                    <a:pt x="3522" y="1"/>
                    <a:pt x="22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304;p26"/>
            <p:cNvSpPr/>
            <p:nvPr/>
          </p:nvSpPr>
          <p:spPr>
            <a:xfrm>
              <a:off x="501450" y="4506050"/>
              <a:ext cx="447041" cy="127216"/>
            </a:xfrm>
            <a:custGeom>
              <a:avLst/>
              <a:gdLst/>
              <a:ahLst/>
              <a:cxnLst/>
              <a:rect l="l" t="t" r="r" b="b"/>
              <a:pathLst>
                <a:path w="4596" h="1308" extrusionOk="0">
                  <a:moveTo>
                    <a:pt x="2299" y="58"/>
                  </a:moveTo>
                  <a:cubicBezTo>
                    <a:pt x="3513" y="58"/>
                    <a:pt x="4538" y="331"/>
                    <a:pt x="4538" y="654"/>
                  </a:cubicBezTo>
                  <a:cubicBezTo>
                    <a:pt x="4538" y="979"/>
                    <a:pt x="3513" y="1252"/>
                    <a:pt x="2299" y="1252"/>
                  </a:cubicBezTo>
                  <a:cubicBezTo>
                    <a:pt x="1084" y="1252"/>
                    <a:pt x="58" y="979"/>
                    <a:pt x="58" y="654"/>
                  </a:cubicBezTo>
                  <a:cubicBezTo>
                    <a:pt x="58" y="331"/>
                    <a:pt x="1084" y="58"/>
                    <a:pt x="2299" y="58"/>
                  </a:cubicBezTo>
                  <a:close/>
                  <a:moveTo>
                    <a:pt x="2299" y="1"/>
                  </a:moveTo>
                  <a:cubicBezTo>
                    <a:pt x="1010" y="1"/>
                    <a:pt x="0" y="288"/>
                    <a:pt x="0" y="654"/>
                  </a:cubicBezTo>
                  <a:cubicBezTo>
                    <a:pt x="0" y="1021"/>
                    <a:pt x="1010" y="1308"/>
                    <a:pt x="2299" y="1308"/>
                  </a:cubicBezTo>
                  <a:cubicBezTo>
                    <a:pt x="3586" y="1308"/>
                    <a:pt x="4595" y="1021"/>
                    <a:pt x="4595" y="654"/>
                  </a:cubicBezTo>
                  <a:cubicBezTo>
                    <a:pt x="4595" y="288"/>
                    <a:pt x="3586" y="1"/>
                    <a:pt x="22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305" name="Google Shape;305;p26"/>
          <p:cNvSpPr/>
          <p:nvPr/>
        </p:nvSpPr>
        <p:spPr>
          <a:xfrm>
            <a:off x="8046924" y="4565925"/>
            <a:ext cx="274526" cy="75676"/>
          </a:xfrm>
          <a:custGeom>
            <a:avLst/>
            <a:gdLst/>
            <a:ahLst/>
            <a:cxnLst/>
            <a:rect l="l" t="t" r="r" b="b"/>
            <a:pathLst>
              <a:path w="4538" h="1251" extrusionOk="0">
                <a:moveTo>
                  <a:pt x="2269" y="1"/>
                </a:moveTo>
                <a:cubicBezTo>
                  <a:pt x="1016" y="1"/>
                  <a:pt x="0" y="280"/>
                  <a:pt x="0" y="627"/>
                </a:cubicBezTo>
                <a:cubicBezTo>
                  <a:pt x="0" y="971"/>
                  <a:pt x="1016" y="1251"/>
                  <a:pt x="2269" y="1251"/>
                </a:cubicBezTo>
                <a:cubicBezTo>
                  <a:pt x="3522" y="1251"/>
                  <a:pt x="4538" y="971"/>
                  <a:pt x="4538" y="627"/>
                </a:cubicBezTo>
                <a:cubicBezTo>
                  <a:pt x="4538" y="280"/>
                  <a:pt x="3522" y="1"/>
                  <a:pt x="22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06" name="Google Shape;306;p26"/>
          <p:cNvSpPr/>
          <p:nvPr/>
        </p:nvSpPr>
        <p:spPr>
          <a:xfrm>
            <a:off x="7014244" y="1593646"/>
            <a:ext cx="873001" cy="315323"/>
          </a:xfrm>
          <a:custGeom>
            <a:avLst/>
            <a:gdLst/>
            <a:ahLst/>
            <a:cxnLst/>
            <a:rect l="l" t="t" r="r" b="b"/>
            <a:pathLst>
              <a:path w="8009" h="2893" extrusionOk="0">
                <a:moveTo>
                  <a:pt x="3684" y="1"/>
                </a:moveTo>
                <a:cubicBezTo>
                  <a:pt x="3484" y="1"/>
                  <a:pt x="3353" y="139"/>
                  <a:pt x="3356" y="508"/>
                </a:cubicBezTo>
                <a:cubicBezTo>
                  <a:pt x="3363" y="1248"/>
                  <a:pt x="3393" y="1535"/>
                  <a:pt x="3421" y="1638"/>
                </a:cubicBezTo>
                <a:lnTo>
                  <a:pt x="3421" y="1638"/>
                </a:lnTo>
                <a:cubicBezTo>
                  <a:pt x="3220" y="1573"/>
                  <a:pt x="2501" y="1359"/>
                  <a:pt x="1763" y="1359"/>
                </a:cubicBezTo>
                <a:cubicBezTo>
                  <a:pt x="1033" y="1359"/>
                  <a:pt x="285" y="1568"/>
                  <a:pt x="0" y="2338"/>
                </a:cubicBezTo>
                <a:lnTo>
                  <a:pt x="8008" y="2892"/>
                </a:lnTo>
                <a:cubicBezTo>
                  <a:pt x="8008" y="2892"/>
                  <a:pt x="6552" y="969"/>
                  <a:pt x="5844" y="969"/>
                </a:cubicBezTo>
                <a:cubicBezTo>
                  <a:pt x="5693" y="969"/>
                  <a:pt x="5576" y="1056"/>
                  <a:pt x="5515" y="1266"/>
                </a:cubicBezTo>
                <a:cubicBezTo>
                  <a:pt x="5515" y="1266"/>
                  <a:pt x="4288" y="1"/>
                  <a:pt x="368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07" name="Google Shape;307;p26"/>
          <p:cNvSpPr/>
          <p:nvPr/>
        </p:nvSpPr>
        <p:spPr>
          <a:xfrm>
            <a:off x="928825" y="484914"/>
            <a:ext cx="585017" cy="211319"/>
          </a:xfrm>
          <a:custGeom>
            <a:avLst/>
            <a:gdLst/>
            <a:ahLst/>
            <a:cxnLst/>
            <a:rect l="l" t="t" r="r" b="b"/>
            <a:pathLst>
              <a:path w="8009" h="2893" extrusionOk="0">
                <a:moveTo>
                  <a:pt x="3684" y="1"/>
                </a:moveTo>
                <a:cubicBezTo>
                  <a:pt x="3484" y="1"/>
                  <a:pt x="3353" y="139"/>
                  <a:pt x="3356" y="508"/>
                </a:cubicBezTo>
                <a:cubicBezTo>
                  <a:pt x="3363" y="1248"/>
                  <a:pt x="3393" y="1535"/>
                  <a:pt x="3421" y="1638"/>
                </a:cubicBezTo>
                <a:lnTo>
                  <a:pt x="3421" y="1638"/>
                </a:lnTo>
                <a:cubicBezTo>
                  <a:pt x="3220" y="1573"/>
                  <a:pt x="2501" y="1359"/>
                  <a:pt x="1763" y="1359"/>
                </a:cubicBezTo>
                <a:cubicBezTo>
                  <a:pt x="1033" y="1359"/>
                  <a:pt x="285" y="1568"/>
                  <a:pt x="0" y="2338"/>
                </a:cubicBezTo>
                <a:lnTo>
                  <a:pt x="8008" y="2892"/>
                </a:lnTo>
                <a:cubicBezTo>
                  <a:pt x="8008" y="2892"/>
                  <a:pt x="6552" y="969"/>
                  <a:pt x="5844" y="969"/>
                </a:cubicBezTo>
                <a:cubicBezTo>
                  <a:pt x="5693" y="969"/>
                  <a:pt x="5576" y="1056"/>
                  <a:pt x="5515" y="1266"/>
                </a:cubicBezTo>
                <a:cubicBezTo>
                  <a:pt x="5515" y="1266"/>
                  <a:pt x="4288" y="1"/>
                  <a:pt x="368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08" name="Google Shape;308;p26"/>
          <p:cNvSpPr txBox="1">
            <a:spLocks noGrp="1"/>
          </p:cNvSpPr>
          <p:nvPr>
            <p:ph type="title" hasCustomPrompt="1"/>
          </p:nvPr>
        </p:nvSpPr>
        <p:spPr>
          <a:xfrm>
            <a:off x="2890425" y="916115"/>
            <a:ext cx="3363600" cy="660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09" name="Google Shape;309;p26"/>
          <p:cNvSpPr txBox="1">
            <a:spLocks noGrp="1"/>
          </p:cNvSpPr>
          <p:nvPr>
            <p:ph type="subTitle" idx="1"/>
          </p:nvPr>
        </p:nvSpPr>
        <p:spPr>
          <a:xfrm>
            <a:off x="2971750" y="1576400"/>
            <a:ext cx="3201000" cy="349800"/>
          </a:xfrm>
          <a:prstGeom prst="rect">
            <a:avLst/>
          </a:prstGeom>
          <a:solidFill>
            <a:schemeClr val="accent5"/>
          </a:solidFill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10" name="Google Shape;310;p26"/>
          <p:cNvSpPr txBox="1">
            <a:spLocks noGrp="1"/>
          </p:cNvSpPr>
          <p:nvPr>
            <p:ph type="title" idx="2" hasCustomPrompt="1"/>
          </p:nvPr>
        </p:nvSpPr>
        <p:spPr>
          <a:xfrm>
            <a:off x="2890425" y="2840439"/>
            <a:ext cx="3363600" cy="660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11" name="Google Shape;311;p26"/>
          <p:cNvSpPr txBox="1">
            <a:spLocks noGrp="1"/>
          </p:cNvSpPr>
          <p:nvPr>
            <p:ph type="subTitle" idx="3"/>
          </p:nvPr>
        </p:nvSpPr>
        <p:spPr>
          <a:xfrm>
            <a:off x="2971750" y="3500725"/>
            <a:ext cx="3201000" cy="349800"/>
          </a:xfrm>
          <a:prstGeom prst="rect">
            <a:avLst/>
          </a:prstGeom>
          <a:solidFill>
            <a:schemeClr val="accent5"/>
          </a:solidFill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>
            <a:spLocks noGrp="1"/>
          </p:cNvSpPr>
          <p:nvPr>
            <p:ph type="title"/>
          </p:nvPr>
        </p:nvSpPr>
        <p:spPr>
          <a:xfrm>
            <a:off x="748500" y="590575"/>
            <a:ext cx="7647000" cy="43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ubTitle" idx="1"/>
          </p:nvPr>
        </p:nvSpPr>
        <p:spPr>
          <a:xfrm>
            <a:off x="2160938" y="2364850"/>
            <a:ext cx="2318400" cy="126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ubTitle" idx="2"/>
          </p:nvPr>
        </p:nvSpPr>
        <p:spPr>
          <a:xfrm>
            <a:off x="2160938" y="1994825"/>
            <a:ext cx="2318400" cy="338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Righteous"/>
                <a:ea typeface="Righteous"/>
                <a:cs typeface="Righteous"/>
                <a:sym typeface="Righteou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ubTitle" idx="3"/>
          </p:nvPr>
        </p:nvSpPr>
        <p:spPr>
          <a:xfrm>
            <a:off x="5591938" y="2364850"/>
            <a:ext cx="2318400" cy="126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ubTitle" idx="4"/>
          </p:nvPr>
        </p:nvSpPr>
        <p:spPr>
          <a:xfrm>
            <a:off x="5591938" y="1994825"/>
            <a:ext cx="2318400" cy="338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Righteous"/>
                <a:ea typeface="Righteous"/>
                <a:cs typeface="Righteous"/>
                <a:sym typeface="Righteou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5"/>
          <p:cNvSpPr/>
          <p:nvPr/>
        </p:nvSpPr>
        <p:spPr>
          <a:xfrm>
            <a:off x="-34225" y="4514700"/>
            <a:ext cx="9212672" cy="892383"/>
          </a:xfrm>
          <a:custGeom>
            <a:avLst/>
            <a:gdLst/>
            <a:ahLst/>
            <a:cxnLst/>
            <a:rect l="l" t="t" r="r" b="b"/>
            <a:pathLst>
              <a:path w="78095" h="15866" extrusionOk="0">
                <a:moveTo>
                  <a:pt x="78095" y="0"/>
                </a:moveTo>
                <a:lnTo>
                  <a:pt x="51968" y="2483"/>
                </a:lnTo>
                <a:lnTo>
                  <a:pt x="51583" y="2521"/>
                </a:lnTo>
                <a:lnTo>
                  <a:pt x="51372" y="2541"/>
                </a:lnTo>
                <a:lnTo>
                  <a:pt x="49495" y="2719"/>
                </a:lnTo>
                <a:lnTo>
                  <a:pt x="12179" y="6266"/>
                </a:lnTo>
                <a:lnTo>
                  <a:pt x="7017" y="6757"/>
                </a:lnTo>
                <a:lnTo>
                  <a:pt x="6983" y="6760"/>
                </a:lnTo>
                <a:lnTo>
                  <a:pt x="5601" y="6892"/>
                </a:lnTo>
                <a:lnTo>
                  <a:pt x="0" y="7423"/>
                </a:lnTo>
                <a:lnTo>
                  <a:pt x="0" y="15865"/>
                </a:lnTo>
                <a:lnTo>
                  <a:pt x="78095" y="15865"/>
                </a:lnTo>
                <a:lnTo>
                  <a:pt x="7809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39" name="Google Shape;39;p5"/>
          <p:cNvGrpSpPr/>
          <p:nvPr/>
        </p:nvGrpSpPr>
        <p:grpSpPr>
          <a:xfrm>
            <a:off x="5510972" y="4809627"/>
            <a:ext cx="585023" cy="232675"/>
            <a:chOff x="2558525" y="3257400"/>
            <a:chExt cx="143125" cy="56925"/>
          </a:xfrm>
        </p:grpSpPr>
        <p:sp>
          <p:nvSpPr>
            <p:cNvPr id="40" name="Google Shape;40;p5"/>
            <p:cNvSpPr/>
            <p:nvPr/>
          </p:nvSpPr>
          <p:spPr>
            <a:xfrm>
              <a:off x="2597925" y="3272525"/>
              <a:ext cx="40025" cy="21075"/>
            </a:xfrm>
            <a:custGeom>
              <a:avLst/>
              <a:gdLst/>
              <a:ahLst/>
              <a:cxnLst/>
              <a:rect l="l" t="t" r="r" b="b"/>
              <a:pathLst>
                <a:path w="1601" h="843" extrusionOk="0">
                  <a:moveTo>
                    <a:pt x="13" y="1"/>
                  </a:moveTo>
                  <a:lnTo>
                    <a:pt x="1" y="57"/>
                  </a:lnTo>
                  <a:lnTo>
                    <a:pt x="659" y="201"/>
                  </a:lnTo>
                  <a:lnTo>
                    <a:pt x="911" y="666"/>
                  </a:lnTo>
                  <a:lnTo>
                    <a:pt x="1586" y="843"/>
                  </a:lnTo>
                  <a:lnTo>
                    <a:pt x="1600" y="788"/>
                  </a:lnTo>
                  <a:lnTo>
                    <a:pt x="950" y="617"/>
                  </a:lnTo>
                  <a:lnTo>
                    <a:pt x="697" y="152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9B6A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41;p5"/>
            <p:cNvSpPr/>
            <p:nvPr/>
          </p:nvSpPr>
          <p:spPr>
            <a:xfrm>
              <a:off x="2626150" y="3282125"/>
              <a:ext cx="75500" cy="32200"/>
            </a:xfrm>
            <a:custGeom>
              <a:avLst/>
              <a:gdLst/>
              <a:ahLst/>
              <a:cxnLst/>
              <a:rect l="l" t="t" r="r" b="b"/>
              <a:pathLst>
                <a:path w="3020" h="1288" extrusionOk="0">
                  <a:moveTo>
                    <a:pt x="1263" y="59"/>
                  </a:moveTo>
                  <a:lnTo>
                    <a:pt x="2846" y="882"/>
                  </a:lnTo>
                  <a:lnTo>
                    <a:pt x="1004" y="1227"/>
                  </a:lnTo>
                  <a:lnTo>
                    <a:pt x="78" y="786"/>
                  </a:lnTo>
                  <a:lnTo>
                    <a:pt x="404" y="139"/>
                  </a:lnTo>
                  <a:lnTo>
                    <a:pt x="1263" y="59"/>
                  </a:lnTo>
                  <a:close/>
                  <a:moveTo>
                    <a:pt x="1274" y="0"/>
                  </a:moveTo>
                  <a:lnTo>
                    <a:pt x="367" y="84"/>
                  </a:lnTo>
                  <a:lnTo>
                    <a:pt x="1" y="813"/>
                  </a:lnTo>
                  <a:lnTo>
                    <a:pt x="996" y="1288"/>
                  </a:lnTo>
                  <a:lnTo>
                    <a:pt x="3019" y="909"/>
                  </a:lnTo>
                  <a:lnTo>
                    <a:pt x="1282" y="5"/>
                  </a:lnTo>
                  <a:lnTo>
                    <a:pt x="1274" y="0"/>
                  </a:lnTo>
                  <a:close/>
                </a:path>
              </a:pathLst>
            </a:custGeom>
            <a:solidFill>
              <a:srgbClr val="9B6A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42;p5"/>
            <p:cNvSpPr/>
            <p:nvPr/>
          </p:nvSpPr>
          <p:spPr>
            <a:xfrm>
              <a:off x="2558525" y="3257400"/>
              <a:ext cx="49250" cy="20350"/>
            </a:xfrm>
            <a:custGeom>
              <a:avLst/>
              <a:gdLst/>
              <a:ahLst/>
              <a:cxnLst/>
              <a:rect l="l" t="t" r="r" b="b"/>
              <a:pathLst>
                <a:path w="1970" h="814" extrusionOk="0">
                  <a:moveTo>
                    <a:pt x="97" y="0"/>
                  </a:moveTo>
                  <a:lnTo>
                    <a:pt x="1" y="556"/>
                  </a:lnTo>
                  <a:lnTo>
                    <a:pt x="1918" y="814"/>
                  </a:lnTo>
                  <a:lnTo>
                    <a:pt x="1970" y="547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3D9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3" name="Google Shape;43;p5"/>
          <p:cNvSpPr/>
          <p:nvPr/>
        </p:nvSpPr>
        <p:spPr>
          <a:xfrm>
            <a:off x="657950" y="4809613"/>
            <a:ext cx="4372376" cy="302551"/>
          </a:xfrm>
          <a:custGeom>
            <a:avLst/>
            <a:gdLst/>
            <a:ahLst/>
            <a:cxnLst/>
            <a:rect l="l" t="t" r="r" b="b"/>
            <a:pathLst>
              <a:path w="34458" h="3142" extrusionOk="0">
                <a:moveTo>
                  <a:pt x="34458" y="0"/>
                </a:moveTo>
                <a:lnTo>
                  <a:pt x="1" y="2365"/>
                </a:lnTo>
                <a:lnTo>
                  <a:pt x="4" y="2421"/>
                </a:lnTo>
                <a:lnTo>
                  <a:pt x="34400" y="62"/>
                </a:lnTo>
                <a:lnTo>
                  <a:pt x="34400" y="694"/>
                </a:lnTo>
                <a:lnTo>
                  <a:pt x="450" y="3084"/>
                </a:lnTo>
                <a:lnTo>
                  <a:pt x="454" y="3141"/>
                </a:lnTo>
                <a:lnTo>
                  <a:pt x="34431" y="749"/>
                </a:lnTo>
                <a:lnTo>
                  <a:pt x="34458" y="747"/>
                </a:lnTo>
                <a:lnTo>
                  <a:pt x="34458" y="0"/>
                </a:lnTo>
                <a:close/>
              </a:path>
            </a:pathLst>
          </a:custGeom>
          <a:solidFill>
            <a:srgbClr val="9B6A7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44" name="Google Shape;44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-369775" y="2019000"/>
            <a:ext cx="2841451" cy="34251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5" name="Google Shape;45;p5"/>
          <p:cNvGrpSpPr/>
          <p:nvPr/>
        </p:nvGrpSpPr>
        <p:grpSpPr>
          <a:xfrm rot="5400000">
            <a:off x="7765075" y="-2718300"/>
            <a:ext cx="634499" cy="5634188"/>
            <a:chOff x="-321875" y="-138300"/>
            <a:chExt cx="634499" cy="5634188"/>
          </a:xfrm>
        </p:grpSpPr>
        <p:sp>
          <p:nvSpPr>
            <p:cNvPr id="46" name="Google Shape;46;p5"/>
            <p:cNvSpPr/>
            <p:nvPr/>
          </p:nvSpPr>
          <p:spPr>
            <a:xfrm>
              <a:off x="-321875" y="-138300"/>
              <a:ext cx="473020" cy="5634188"/>
            </a:xfrm>
            <a:custGeom>
              <a:avLst/>
              <a:gdLst/>
              <a:ahLst/>
              <a:cxnLst/>
              <a:rect l="l" t="t" r="r" b="b"/>
              <a:pathLst>
                <a:path w="8091" h="32755" extrusionOk="0">
                  <a:moveTo>
                    <a:pt x="0" y="1"/>
                  </a:moveTo>
                  <a:lnTo>
                    <a:pt x="989" y="32754"/>
                  </a:lnTo>
                  <a:lnTo>
                    <a:pt x="7367" y="32176"/>
                  </a:lnTo>
                  <a:lnTo>
                    <a:pt x="80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" name="Google Shape;47;p5"/>
            <p:cNvSpPr/>
            <p:nvPr/>
          </p:nvSpPr>
          <p:spPr>
            <a:xfrm>
              <a:off x="108766" y="-138300"/>
              <a:ext cx="203859" cy="5534766"/>
            </a:xfrm>
            <a:custGeom>
              <a:avLst/>
              <a:gdLst/>
              <a:ahLst/>
              <a:cxnLst/>
              <a:rect l="l" t="t" r="r" b="b"/>
              <a:pathLst>
                <a:path w="3487" h="32177" extrusionOk="0">
                  <a:moveTo>
                    <a:pt x="724" y="1"/>
                  </a:moveTo>
                  <a:lnTo>
                    <a:pt x="1" y="32176"/>
                  </a:lnTo>
                  <a:lnTo>
                    <a:pt x="1810" y="31976"/>
                  </a:lnTo>
                  <a:lnTo>
                    <a:pt x="34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8" name="Google Shape;48;p5"/>
          <p:cNvSpPr/>
          <p:nvPr/>
        </p:nvSpPr>
        <p:spPr>
          <a:xfrm>
            <a:off x="8227988" y="1087939"/>
            <a:ext cx="585017" cy="211319"/>
          </a:xfrm>
          <a:custGeom>
            <a:avLst/>
            <a:gdLst/>
            <a:ahLst/>
            <a:cxnLst/>
            <a:rect l="l" t="t" r="r" b="b"/>
            <a:pathLst>
              <a:path w="8009" h="2893" extrusionOk="0">
                <a:moveTo>
                  <a:pt x="3684" y="1"/>
                </a:moveTo>
                <a:cubicBezTo>
                  <a:pt x="3484" y="1"/>
                  <a:pt x="3353" y="139"/>
                  <a:pt x="3356" y="508"/>
                </a:cubicBezTo>
                <a:cubicBezTo>
                  <a:pt x="3363" y="1248"/>
                  <a:pt x="3393" y="1535"/>
                  <a:pt x="3421" y="1638"/>
                </a:cubicBezTo>
                <a:lnTo>
                  <a:pt x="3421" y="1638"/>
                </a:lnTo>
                <a:cubicBezTo>
                  <a:pt x="3220" y="1573"/>
                  <a:pt x="2501" y="1359"/>
                  <a:pt x="1763" y="1359"/>
                </a:cubicBezTo>
                <a:cubicBezTo>
                  <a:pt x="1033" y="1359"/>
                  <a:pt x="285" y="1568"/>
                  <a:pt x="0" y="2338"/>
                </a:cubicBezTo>
                <a:lnTo>
                  <a:pt x="8008" y="2892"/>
                </a:lnTo>
                <a:cubicBezTo>
                  <a:pt x="8008" y="2892"/>
                  <a:pt x="6552" y="969"/>
                  <a:pt x="5844" y="969"/>
                </a:cubicBezTo>
                <a:cubicBezTo>
                  <a:pt x="5693" y="969"/>
                  <a:pt x="5576" y="1056"/>
                  <a:pt x="5515" y="1266"/>
                </a:cubicBezTo>
                <a:cubicBezTo>
                  <a:pt x="5515" y="1266"/>
                  <a:pt x="4288" y="1"/>
                  <a:pt x="368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9" name="Google Shape;49;p5"/>
          <p:cNvSpPr/>
          <p:nvPr/>
        </p:nvSpPr>
        <p:spPr>
          <a:xfrm>
            <a:off x="229181" y="328896"/>
            <a:ext cx="873001" cy="315323"/>
          </a:xfrm>
          <a:custGeom>
            <a:avLst/>
            <a:gdLst/>
            <a:ahLst/>
            <a:cxnLst/>
            <a:rect l="l" t="t" r="r" b="b"/>
            <a:pathLst>
              <a:path w="8009" h="2893" extrusionOk="0">
                <a:moveTo>
                  <a:pt x="3684" y="1"/>
                </a:moveTo>
                <a:cubicBezTo>
                  <a:pt x="3484" y="1"/>
                  <a:pt x="3353" y="139"/>
                  <a:pt x="3356" y="508"/>
                </a:cubicBezTo>
                <a:cubicBezTo>
                  <a:pt x="3363" y="1248"/>
                  <a:pt x="3393" y="1535"/>
                  <a:pt x="3421" y="1638"/>
                </a:cubicBezTo>
                <a:lnTo>
                  <a:pt x="3421" y="1638"/>
                </a:lnTo>
                <a:cubicBezTo>
                  <a:pt x="3220" y="1573"/>
                  <a:pt x="2501" y="1359"/>
                  <a:pt x="1763" y="1359"/>
                </a:cubicBezTo>
                <a:cubicBezTo>
                  <a:pt x="1033" y="1359"/>
                  <a:pt x="285" y="1568"/>
                  <a:pt x="0" y="2338"/>
                </a:cubicBezTo>
                <a:lnTo>
                  <a:pt x="8008" y="2892"/>
                </a:lnTo>
                <a:cubicBezTo>
                  <a:pt x="8008" y="2892"/>
                  <a:pt x="6552" y="969"/>
                  <a:pt x="5844" y="969"/>
                </a:cubicBezTo>
                <a:cubicBezTo>
                  <a:pt x="5693" y="969"/>
                  <a:pt x="5576" y="1056"/>
                  <a:pt x="5515" y="1266"/>
                </a:cubicBezTo>
                <a:cubicBezTo>
                  <a:pt x="5515" y="1266"/>
                  <a:pt x="4288" y="1"/>
                  <a:pt x="368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093264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ive columns">
  <p:cSld name="Title and five columns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2"/>
          <p:cNvSpPr/>
          <p:nvPr/>
        </p:nvSpPr>
        <p:spPr>
          <a:xfrm rot="10800000" flipH="1">
            <a:off x="297988" y="320781"/>
            <a:ext cx="8548080" cy="4501932"/>
          </a:xfrm>
          <a:custGeom>
            <a:avLst/>
            <a:gdLst/>
            <a:ahLst/>
            <a:cxnLst/>
            <a:rect l="l" t="t" r="r" b="b"/>
            <a:pathLst>
              <a:path w="175049" h="112478" extrusionOk="0">
                <a:moveTo>
                  <a:pt x="0" y="1489"/>
                </a:moveTo>
                <a:lnTo>
                  <a:pt x="175049" y="0"/>
                </a:lnTo>
                <a:lnTo>
                  <a:pt x="173736" y="111865"/>
                </a:lnTo>
                <a:lnTo>
                  <a:pt x="2678" y="112478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215" name="Google Shape;215;p22"/>
          <p:cNvSpPr txBox="1">
            <a:spLocks noGrp="1"/>
          </p:cNvSpPr>
          <p:nvPr>
            <p:ph type="title"/>
          </p:nvPr>
        </p:nvSpPr>
        <p:spPr>
          <a:xfrm>
            <a:off x="748500" y="590575"/>
            <a:ext cx="7647000" cy="43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22"/>
          <p:cNvSpPr txBox="1">
            <a:spLocks noGrp="1"/>
          </p:cNvSpPr>
          <p:nvPr>
            <p:ph type="subTitle" idx="1"/>
          </p:nvPr>
        </p:nvSpPr>
        <p:spPr>
          <a:xfrm>
            <a:off x="748500" y="1948175"/>
            <a:ext cx="2232000" cy="717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7" name="Google Shape;217;p22"/>
          <p:cNvSpPr txBox="1">
            <a:spLocks noGrp="1"/>
          </p:cNvSpPr>
          <p:nvPr>
            <p:ph type="subTitle" idx="2"/>
          </p:nvPr>
        </p:nvSpPr>
        <p:spPr>
          <a:xfrm>
            <a:off x="748500" y="1578150"/>
            <a:ext cx="2232000" cy="338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Righteous"/>
                <a:ea typeface="Righteous"/>
                <a:cs typeface="Righteous"/>
                <a:sym typeface="Righteou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8" name="Google Shape;218;p22"/>
          <p:cNvSpPr txBox="1">
            <a:spLocks noGrp="1"/>
          </p:cNvSpPr>
          <p:nvPr>
            <p:ph type="subTitle" idx="3"/>
          </p:nvPr>
        </p:nvSpPr>
        <p:spPr>
          <a:xfrm>
            <a:off x="3456000" y="1948175"/>
            <a:ext cx="2232000" cy="717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9" name="Google Shape;219;p22"/>
          <p:cNvSpPr txBox="1">
            <a:spLocks noGrp="1"/>
          </p:cNvSpPr>
          <p:nvPr>
            <p:ph type="subTitle" idx="4"/>
          </p:nvPr>
        </p:nvSpPr>
        <p:spPr>
          <a:xfrm>
            <a:off x="3456000" y="1578150"/>
            <a:ext cx="2232000" cy="338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rgbClr val="3E5E81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20" name="Google Shape;220;p22"/>
          <p:cNvSpPr txBox="1">
            <a:spLocks noGrp="1"/>
          </p:cNvSpPr>
          <p:nvPr>
            <p:ph type="subTitle" idx="5"/>
          </p:nvPr>
        </p:nvSpPr>
        <p:spPr>
          <a:xfrm>
            <a:off x="6163500" y="1948175"/>
            <a:ext cx="2232000" cy="717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21" name="Google Shape;221;p22"/>
          <p:cNvSpPr txBox="1">
            <a:spLocks noGrp="1"/>
          </p:cNvSpPr>
          <p:nvPr>
            <p:ph type="subTitle" idx="6"/>
          </p:nvPr>
        </p:nvSpPr>
        <p:spPr>
          <a:xfrm>
            <a:off x="6163500" y="1578150"/>
            <a:ext cx="2232000" cy="338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Righteous"/>
                <a:ea typeface="Righteous"/>
                <a:cs typeface="Righteous"/>
                <a:sym typeface="Righteou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22" name="Google Shape;222;p22"/>
          <p:cNvSpPr txBox="1">
            <a:spLocks noGrp="1"/>
          </p:cNvSpPr>
          <p:nvPr>
            <p:ph type="subTitle" idx="7"/>
          </p:nvPr>
        </p:nvSpPr>
        <p:spPr>
          <a:xfrm>
            <a:off x="748513" y="3420075"/>
            <a:ext cx="2232000" cy="717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23" name="Google Shape;223;p22"/>
          <p:cNvSpPr txBox="1">
            <a:spLocks noGrp="1"/>
          </p:cNvSpPr>
          <p:nvPr>
            <p:ph type="subTitle" idx="8"/>
          </p:nvPr>
        </p:nvSpPr>
        <p:spPr>
          <a:xfrm>
            <a:off x="748513" y="3050050"/>
            <a:ext cx="2232000" cy="338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Righteous"/>
                <a:ea typeface="Righteous"/>
                <a:cs typeface="Righteous"/>
                <a:sym typeface="Righteou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24" name="Google Shape;224;p22"/>
          <p:cNvSpPr txBox="1">
            <a:spLocks noGrp="1"/>
          </p:cNvSpPr>
          <p:nvPr>
            <p:ph type="subTitle" idx="9"/>
          </p:nvPr>
        </p:nvSpPr>
        <p:spPr>
          <a:xfrm>
            <a:off x="3456013" y="3420075"/>
            <a:ext cx="2232000" cy="717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25" name="Google Shape;225;p22"/>
          <p:cNvSpPr txBox="1">
            <a:spLocks noGrp="1"/>
          </p:cNvSpPr>
          <p:nvPr>
            <p:ph type="subTitle" idx="13"/>
          </p:nvPr>
        </p:nvSpPr>
        <p:spPr>
          <a:xfrm>
            <a:off x="3456013" y="3050050"/>
            <a:ext cx="2232000" cy="338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Righteous"/>
                <a:ea typeface="Righteous"/>
                <a:cs typeface="Righteous"/>
                <a:sym typeface="Righteou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226" name="Google Shape;226;p22"/>
          <p:cNvGrpSpPr/>
          <p:nvPr/>
        </p:nvGrpSpPr>
        <p:grpSpPr>
          <a:xfrm rot="10800000" flipH="1">
            <a:off x="-950550" y="-245350"/>
            <a:ext cx="1266169" cy="5634188"/>
            <a:chOff x="1839125" y="-138300"/>
            <a:chExt cx="1266169" cy="5634188"/>
          </a:xfrm>
        </p:grpSpPr>
        <p:sp>
          <p:nvSpPr>
            <p:cNvPr id="227" name="Google Shape;227;p22"/>
            <p:cNvSpPr/>
            <p:nvPr/>
          </p:nvSpPr>
          <p:spPr>
            <a:xfrm>
              <a:off x="1839125" y="-138300"/>
              <a:ext cx="1110025" cy="5634188"/>
            </a:xfrm>
            <a:custGeom>
              <a:avLst/>
              <a:gdLst/>
              <a:ahLst/>
              <a:cxnLst/>
              <a:rect l="l" t="t" r="r" b="b"/>
              <a:pathLst>
                <a:path w="8091" h="32755" extrusionOk="0">
                  <a:moveTo>
                    <a:pt x="0" y="1"/>
                  </a:moveTo>
                  <a:lnTo>
                    <a:pt x="989" y="32754"/>
                  </a:lnTo>
                  <a:lnTo>
                    <a:pt x="7367" y="32176"/>
                  </a:lnTo>
                  <a:lnTo>
                    <a:pt x="80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228;p22"/>
            <p:cNvSpPr/>
            <p:nvPr/>
          </p:nvSpPr>
          <p:spPr>
            <a:xfrm>
              <a:off x="2860070" y="-138300"/>
              <a:ext cx="245223" cy="5534766"/>
            </a:xfrm>
            <a:custGeom>
              <a:avLst/>
              <a:gdLst/>
              <a:ahLst/>
              <a:cxnLst/>
              <a:rect l="l" t="t" r="r" b="b"/>
              <a:pathLst>
                <a:path w="3487" h="32177" extrusionOk="0">
                  <a:moveTo>
                    <a:pt x="724" y="1"/>
                  </a:moveTo>
                  <a:lnTo>
                    <a:pt x="1" y="32176"/>
                  </a:lnTo>
                  <a:lnTo>
                    <a:pt x="1810" y="31976"/>
                  </a:lnTo>
                  <a:lnTo>
                    <a:pt x="34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9" name="Google Shape;229;p22"/>
          <p:cNvSpPr/>
          <p:nvPr/>
        </p:nvSpPr>
        <p:spPr>
          <a:xfrm rot="10800000">
            <a:off x="-1487628" y="-150799"/>
            <a:ext cx="8874716" cy="435006"/>
          </a:xfrm>
          <a:custGeom>
            <a:avLst/>
            <a:gdLst/>
            <a:ahLst/>
            <a:cxnLst/>
            <a:rect l="l" t="t" r="r" b="b"/>
            <a:pathLst>
              <a:path w="78095" h="15866" extrusionOk="0">
                <a:moveTo>
                  <a:pt x="78095" y="0"/>
                </a:moveTo>
                <a:lnTo>
                  <a:pt x="51968" y="2483"/>
                </a:lnTo>
                <a:lnTo>
                  <a:pt x="51583" y="2521"/>
                </a:lnTo>
                <a:lnTo>
                  <a:pt x="51372" y="2541"/>
                </a:lnTo>
                <a:lnTo>
                  <a:pt x="49495" y="2719"/>
                </a:lnTo>
                <a:lnTo>
                  <a:pt x="12179" y="6266"/>
                </a:lnTo>
                <a:lnTo>
                  <a:pt x="7017" y="6757"/>
                </a:lnTo>
                <a:lnTo>
                  <a:pt x="6983" y="6760"/>
                </a:lnTo>
                <a:lnTo>
                  <a:pt x="5601" y="6892"/>
                </a:lnTo>
                <a:lnTo>
                  <a:pt x="0" y="7423"/>
                </a:lnTo>
                <a:lnTo>
                  <a:pt x="0" y="15865"/>
                </a:lnTo>
                <a:lnTo>
                  <a:pt x="78095" y="15865"/>
                </a:lnTo>
                <a:lnTo>
                  <a:pt x="7809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11732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8"/>
          <p:cNvSpPr/>
          <p:nvPr/>
        </p:nvSpPr>
        <p:spPr>
          <a:xfrm rot="42201" flipH="1">
            <a:off x="265904" y="2926150"/>
            <a:ext cx="5620962" cy="2421300"/>
          </a:xfrm>
          <a:custGeom>
            <a:avLst/>
            <a:gdLst/>
            <a:ahLst/>
            <a:cxnLst/>
            <a:rect l="l" t="t" r="r" b="b"/>
            <a:pathLst>
              <a:path w="67153" h="28927" extrusionOk="0">
                <a:moveTo>
                  <a:pt x="59474" y="1"/>
                </a:moveTo>
                <a:lnTo>
                  <a:pt x="45249" y="732"/>
                </a:lnTo>
                <a:lnTo>
                  <a:pt x="44453" y="18414"/>
                </a:lnTo>
                <a:lnTo>
                  <a:pt x="36713" y="18414"/>
                </a:lnTo>
                <a:lnTo>
                  <a:pt x="35151" y="10049"/>
                </a:lnTo>
                <a:lnTo>
                  <a:pt x="25726" y="9894"/>
                </a:lnTo>
                <a:lnTo>
                  <a:pt x="26657" y="19386"/>
                </a:lnTo>
                <a:lnTo>
                  <a:pt x="21551" y="20088"/>
                </a:lnTo>
                <a:lnTo>
                  <a:pt x="21551" y="4786"/>
                </a:lnTo>
                <a:lnTo>
                  <a:pt x="5600" y="3184"/>
                </a:lnTo>
                <a:lnTo>
                  <a:pt x="6476" y="21391"/>
                </a:lnTo>
                <a:lnTo>
                  <a:pt x="670" y="21622"/>
                </a:lnTo>
                <a:lnTo>
                  <a:pt x="1" y="28926"/>
                </a:lnTo>
                <a:lnTo>
                  <a:pt x="67153" y="22572"/>
                </a:lnTo>
                <a:lnTo>
                  <a:pt x="67153" y="19662"/>
                </a:lnTo>
                <a:lnTo>
                  <a:pt x="60107" y="19729"/>
                </a:lnTo>
                <a:lnTo>
                  <a:pt x="59474" y="1"/>
                </a:lnTo>
                <a:close/>
              </a:path>
            </a:pathLst>
          </a:custGeom>
          <a:solidFill>
            <a:srgbClr val="9DC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66" name="Google Shape;66;p8"/>
          <p:cNvPicPr preferRelativeResize="0"/>
          <p:nvPr/>
        </p:nvPicPr>
        <p:blipFill rotWithShape="1">
          <a:blip r:embed="rId2">
            <a:alphaModFix/>
          </a:blip>
          <a:srcRect t="9" b="19"/>
          <a:stretch/>
        </p:blipFill>
        <p:spPr>
          <a:xfrm>
            <a:off x="6162639" y="2249350"/>
            <a:ext cx="2250026" cy="2862826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8"/>
          <p:cNvSpPr/>
          <p:nvPr/>
        </p:nvSpPr>
        <p:spPr>
          <a:xfrm flipH="1">
            <a:off x="418260" y="4514702"/>
            <a:ext cx="8874716" cy="892383"/>
          </a:xfrm>
          <a:custGeom>
            <a:avLst/>
            <a:gdLst/>
            <a:ahLst/>
            <a:cxnLst/>
            <a:rect l="l" t="t" r="r" b="b"/>
            <a:pathLst>
              <a:path w="78095" h="15866" extrusionOk="0">
                <a:moveTo>
                  <a:pt x="78095" y="0"/>
                </a:moveTo>
                <a:lnTo>
                  <a:pt x="51968" y="2483"/>
                </a:lnTo>
                <a:lnTo>
                  <a:pt x="51583" y="2521"/>
                </a:lnTo>
                <a:lnTo>
                  <a:pt x="51372" y="2541"/>
                </a:lnTo>
                <a:lnTo>
                  <a:pt x="49495" y="2719"/>
                </a:lnTo>
                <a:lnTo>
                  <a:pt x="12179" y="6266"/>
                </a:lnTo>
                <a:lnTo>
                  <a:pt x="7017" y="6757"/>
                </a:lnTo>
                <a:lnTo>
                  <a:pt x="6983" y="6760"/>
                </a:lnTo>
                <a:lnTo>
                  <a:pt x="5601" y="6892"/>
                </a:lnTo>
                <a:lnTo>
                  <a:pt x="0" y="7423"/>
                </a:lnTo>
                <a:lnTo>
                  <a:pt x="0" y="15865"/>
                </a:lnTo>
                <a:lnTo>
                  <a:pt x="78095" y="15865"/>
                </a:lnTo>
                <a:lnTo>
                  <a:pt x="7809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68;p8"/>
          <p:cNvSpPr/>
          <p:nvPr/>
        </p:nvSpPr>
        <p:spPr>
          <a:xfrm flipH="1">
            <a:off x="4193901" y="4809613"/>
            <a:ext cx="4372376" cy="302551"/>
          </a:xfrm>
          <a:custGeom>
            <a:avLst/>
            <a:gdLst/>
            <a:ahLst/>
            <a:cxnLst/>
            <a:rect l="l" t="t" r="r" b="b"/>
            <a:pathLst>
              <a:path w="34458" h="3142" extrusionOk="0">
                <a:moveTo>
                  <a:pt x="34458" y="0"/>
                </a:moveTo>
                <a:lnTo>
                  <a:pt x="1" y="2365"/>
                </a:lnTo>
                <a:lnTo>
                  <a:pt x="4" y="2421"/>
                </a:lnTo>
                <a:lnTo>
                  <a:pt x="34400" y="62"/>
                </a:lnTo>
                <a:lnTo>
                  <a:pt x="34400" y="694"/>
                </a:lnTo>
                <a:lnTo>
                  <a:pt x="450" y="3084"/>
                </a:lnTo>
                <a:lnTo>
                  <a:pt x="454" y="3141"/>
                </a:lnTo>
                <a:lnTo>
                  <a:pt x="34431" y="749"/>
                </a:lnTo>
                <a:lnTo>
                  <a:pt x="34458" y="747"/>
                </a:lnTo>
                <a:lnTo>
                  <a:pt x="34458" y="0"/>
                </a:lnTo>
                <a:close/>
              </a:path>
            </a:pathLst>
          </a:custGeom>
          <a:solidFill>
            <a:srgbClr val="9B6A7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69" name="Google Shape;69;p8"/>
          <p:cNvGrpSpPr/>
          <p:nvPr/>
        </p:nvGrpSpPr>
        <p:grpSpPr>
          <a:xfrm flipH="1">
            <a:off x="3142856" y="4910827"/>
            <a:ext cx="585023" cy="232675"/>
            <a:chOff x="2558525" y="3257400"/>
            <a:chExt cx="143125" cy="56925"/>
          </a:xfrm>
        </p:grpSpPr>
        <p:sp>
          <p:nvSpPr>
            <p:cNvPr id="70" name="Google Shape;70;p8"/>
            <p:cNvSpPr/>
            <p:nvPr/>
          </p:nvSpPr>
          <p:spPr>
            <a:xfrm>
              <a:off x="2597925" y="3272525"/>
              <a:ext cx="40025" cy="21075"/>
            </a:xfrm>
            <a:custGeom>
              <a:avLst/>
              <a:gdLst/>
              <a:ahLst/>
              <a:cxnLst/>
              <a:rect l="l" t="t" r="r" b="b"/>
              <a:pathLst>
                <a:path w="1601" h="843" extrusionOk="0">
                  <a:moveTo>
                    <a:pt x="13" y="1"/>
                  </a:moveTo>
                  <a:lnTo>
                    <a:pt x="1" y="57"/>
                  </a:lnTo>
                  <a:lnTo>
                    <a:pt x="659" y="201"/>
                  </a:lnTo>
                  <a:lnTo>
                    <a:pt x="911" y="666"/>
                  </a:lnTo>
                  <a:lnTo>
                    <a:pt x="1586" y="843"/>
                  </a:lnTo>
                  <a:lnTo>
                    <a:pt x="1600" y="788"/>
                  </a:lnTo>
                  <a:lnTo>
                    <a:pt x="950" y="617"/>
                  </a:lnTo>
                  <a:lnTo>
                    <a:pt x="697" y="152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9B6A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" name="Google Shape;71;p8"/>
            <p:cNvSpPr/>
            <p:nvPr/>
          </p:nvSpPr>
          <p:spPr>
            <a:xfrm>
              <a:off x="2626150" y="3282125"/>
              <a:ext cx="75500" cy="32200"/>
            </a:xfrm>
            <a:custGeom>
              <a:avLst/>
              <a:gdLst/>
              <a:ahLst/>
              <a:cxnLst/>
              <a:rect l="l" t="t" r="r" b="b"/>
              <a:pathLst>
                <a:path w="3020" h="1288" extrusionOk="0">
                  <a:moveTo>
                    <a:pt x="1263" y="59"/>
                  </a:moveTo>
                  <a:lnTo>
                    <a:pt x="2846" y="882"/>
                  </a:lnTo>
                  <a:lnTo>
                    <a:pt x="1004" y="1227"/>
                  </a:lnTo>
                  <a:lnTo>
                    <a:pt x="78" y="786"/>
                  </a:lnTo>
                  <a:lnTo>
                    <a:pt x="404" y="139"/>
                  </a:lnTo>
                  <a:lnTo>
                    <a:pt x="1263" y="59"/>
                  </a:lnTo>
                  <a:close/>
                  <a:moveTo>
                    <a:pt x="1274" y="0"/>
                  </a:moveTo>
                  <a:lnTo>
                    <a:pt x="367" y="84"/>
                  </a:lnTo>
                  <a:lnTo>
                    <a:pt x="1" y="813"/>
                  </a:lnTo>
                  <a:lnTo>
                    <a:pt x="996" y="1288"/>
                  </a:lnTo>
                  <a:lnTo>
                    <a:pt x="3019" y="909"/>
                  </a:lnTo>
                  <a:lnTo>
                    <a:pt x="1282" y="5"/>
                  </a:lnTo>
                  <a:lnTo>
                    <a:pt x="1274" y="0"/>
                  </a:lnTo>
                  <a:close/>
                </a:path>
              </a:pathLst>
            </a:custGeom>
            <a:solidFill>
              <a:srgbClr val="9B6A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" name="Google Shape;72;p8"/>
            <p:cNvSpPr/>
            <p:nvPr/>
          </p:nvSpPr>
          <p:spPr>
            <a:xfrm>
              <a:off x="2558525" y="3257400"/>
              <a:ext cx="49250" cy="20350"/>
            </a:xfrm>
            <a:custGeom>
              <a:avLst/>
              <a:gdLst/>
              <a:ahLst/>
              <a:cxnLst/>
              <a:rect l="l" t="t" r="r" b="b"/>
              <a:pathLst>
                <a:path w="1970" h="814" extrusionOk="0">
                  <a:moveTo>
                    <a:pt x="97" y="0"/>
                  </a:moveTo>
                  <a:lnTo>
                    <a:pt x="1" y="556"/>
                  </a:lnTo>
                  <a:lnTo>
                    <a:pt x="1918" y="814"/>
                  </a:lnTo>
                  <a:lnTo>
                    <a:pt x="1970" y="547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3D9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pic>
        <p:nvPicPr>
          <p:cNvPr id="73" name="Google Shape;73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-68750" y="2017275"/>
            <a:ext cx="2841451" cy="3425125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8"/>
          <p:cNvSpPr/>
          <p:nvPr/>
        </p:nvSpPr>
        <p:spPr>
          <a:xfrm>
            <a:off x="-124469" y="995346"/>
            <a:ext cx="873001" cy="315323"/>
          </a:xfrm>
          <a:custGeom>
            <a:avLst/>
            <a:gdLst/>
            <a:ahLst/>
            <a:cxnLst/>
            <a:rect l="l" t="t" r="r" b="b"/>
            <a:pathLst>
              <a:path w="8009" h="2893" extrusionOk="0">
                <a:moveTo>
                  <a:pt x="3684" y="1"/>
                </a:moveTo>
                <a:cubicBezTo>
                  <a:pt x="3484" y="1"/>
                  <a:pt x="3353" y="139"/>
                  <a:pt x="3356" y="508"/>
                </a:cubicBezTo>
                <a:cubicBezTo>
                  <a:pt x="3363" y="1248"/>
                  <a:pt x="3393" y="1535"/>
                  <a:pt x="3421" y="1638"/>
                </a:cubicBezTo>
                <a:lnTo>
                  <a:pt x="3421" y="1638"/>
                </a:lnTo>
                <a:cubicBezTo>
                  <a:pt x="3220" y="1573"/>
                  <a:pt x="2501" y="1359"/>
                  <a:pt x="1763" y="1359"/>
                </a:cubicBezTo>
                <a:cubicBezTo>
                  <a:pt x="1033" y="1359"/>
                  <a:pt x="285" y="1568"/>
                  <a:pt x="0" y="2338"/>
                </a:cubicBezTo>
                <a:lnTo>
                  <a:pt x="8008" y="2892"/>
                </a:lnTo>
                <a:cubicBezTo>
                  <a:pt x="8008" y="2892"/>
                  <a:pt x="6552" y="969"/>
                  <a:pt x="5844" y="969"/>
                </a:cubicBezTo>
                <a:cubicBezTo>
                  <a:pt x="5693" y="969"/>
                  <a:pt x="5576" y="1056"/>
                  <a:pt x="5515" y="1266"/>
                </a:cubicBezTo>
                <a:cubicBezTo>
                  <a:pt x="5515" y="1266"/>
                  <a:pt x="4288" y="1"/>
                  <a:pt x="368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75" name="Google Shape;75;p8"/>
          <p:cNvGrpSpPr/>
          <p:nvPr/>
        </p:nvGrpSpPr>
        <p:grpSpPr>
          <a:xfrm flipH="1">
            <a:off x="8673781" y="-138300"/>
            <a:ext cx="1010313" cy="5634188"/>
            <a:chOff x="-321875" y="-138300"/>
            <a:chExt cx="634499" cy="5634188"/>
          </a:xfrm>
        </p:grpSpPr>
        <p:sp>
          <p:nvSpPr>
            <p:cNvPr id="76" name="Google Shape;76;p8"/>
            <p:cNvSpPr/>
            <p:nvPr/>
          </p:nvSpPr>
          <p:spPr>
            <a:xfrm>
              <a:off x="-321875" y="-138300"/>
              <a:ext cx="473020" cy="5634188"/>
            </a:xfrm>
            <a:custGeom>
              <a:avLst/>
              <a:gdLst/>
              <a:ahLst/>
              <a:cxnLst/>
              <a:rect l="l" t="t" r="r" b="b"/>
              <a:pathLst>
                <a:path w="8091" h="32755" extrusionOk="0">
                  <a:moveTo>
                    <a:pt x="0" y="1"/>
                  </a:moveTo>
                  <a:lnTo>
                    <a:pt x="989" y="32754"/>
                  </a:lnTo>
                  <a:lnTo>
                    <a:pt x="7367" y="32176"/>
                  </a:lnTo>
                  <a:lnTo>
                    <a:pt x="80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" name="Google Shape;77;p8"/>
            <p:cNvSpPr/>
            <p:nvPr/>
          </p:nvSpPr>
          <p:spPr>
            <a:xfrm>
              <a:off x="108766" y="-138300"/>
              <a:ext cx="203859" cy="5534766"/>
            </a:xfrm>
            <a:custGeom>
              <a:avLst/>
              <a:gdLst/>
              <a:ahLst/>
              <a:cxnLst/>
              <a:rect l="l" t="t" r="r" b="b"/>
              <a:pathLst>
                <a:path w="3487" h="32177" extrusionOk="0">
                  <a:moveTo>
                    <a:pt x="724" y="1"/>
                  </a:moveTo>
                  <a:lnTo>
                    <a:pt x="1" y="32176"/>
                  </a:lnTo>
                  <a:lnTo>
                    <a:pt x="1810" y="31976"/>
                  </a:lnTo>
                  <a:lnTo>
                    <a:pt x="34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78" name="Google Shape;78;p8"/>
          <p:cNvSpPr txBox="1">
            <a:spLocks noGrp="1"/>
          </p:cNvSpPr>
          <p:nvPr>
            <p:ph type="title"/>
          </p:nvPr>
        </p:nvSpPr>
        <p:spPr>
          <a:xfrm>
            <a:off x="1593188" y="868875"/>
            <a:ext cx="5957700" cy="258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7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332384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/>
          <p:nvPr/>
        </p:nvSpPr>
        <p:spPr>
          <a:xfrm rot="-271198" flipH="1">
            <a:off x="-279755" y="2028820"/>
            <a:ext cx="9247693" cy="3630708"/>
          </a:xfrm>
          <a:custGeom>
            <a:avLst/>
            <a:gdLst/>
            <a:ahLst/>
            <a:cxnLst/>
            <a:rect l="l" t="t" r="r" b="b"/>
            <a:pathLst>
              <a:path w="67153" h="28927" extrusionOk="0">
                <a:moveTo>
                  <a:pt x="59474" y="1"/>
                </a:moveTo>
                <a:lnTo>
                  <a:pt x="45249" y="732"/>
                </a:lnTo>
                <a:lnTo>
                  <a:pt x="44453" y="18414"/>
                </a:lnTo>
                <a:lnTo>
                  <a:pt x="36713" y="18414"/>
                </a:lnTo>
                <a:lnTo>
                  <a:pt x="35151" y="10049"/>
                </a:lnTo>
                <a:lnTo>
                  <a:pt x="25726" y="9894"/>
                </a:lnTo>
                <a:lnTo>
                  <a:pt x="26657" y="19386"/>
                </a:lnTo>
                <a:lnTo>
                  <a:pt x="21551" y="20088"/>
                </a:lnTo>
                <a:lnTo>
                  <a:pt x="21551" y="4786"/>
                </a:lnTo>
                <a:lnTo>
                  <a:pt x="5600" y="3184"/>
                </a:lnTo>
                <a:lnTo>
                  <a:pt x="6476" y="21391"/>
                </a:lnTo>
                <a:lnTo>
                  <a:pt x="670" y="21622"/>
                </a:lnTo>
                <a:lnTo>
                  <a:pt x="1" y="28926"/>
                </a:lnTo>
                <a:lnTo>
                  <a:pt x="67153" y="22572"/>
                </a:lnTo>
                <a:lnTo>
                  <a:pt x="67153" y="19662"/>
                </a:lnTo>
                <a:lnTo>
                  <a:pt x="60107" y="19729"/>
                </a:lnTo>
                <a:lnTo>
                  <a:pt x="59474" y="1"/>
                </a:lnTo>
                <a:close/>
              </a:path>
            </a:pathLst>
          </a:custGeom>
          <a:solidFill>
            <a:srgbClr val="9DC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" name="Google Shape;19;p3"/>
          <p:cNvSpPr/>
          <p:nvPr/>
        </p:nvSpPr>
        <p:spPr>
          <a:xfrm>
            <a:off x="0" y="0"/>
            <a:ext cx="9326816" cy="4291271"/>
          </a:xfrm>
          <a:custGeom>
            <a:avLst/>
            <a:gdLst/>
            <a:ahLst/>
            <a:cxnLst/>
            <a:rect l="l" t="t" r="r" b="b"/>
            <a:pathLst>
              <a:path w="69053" h="30174" extrusionOk="0">
                <a:moveTo>
                  <a:pt x="0" y="1"/>
                </a:moveTo>
                <a:lnTo>
                  <a:pt x="0" y="30173"/>
                </a:lnTo>
                <a:lnTo>
                  <a:pt x="775" y="1294"/>
                </a:lnTo>
                <a:lnTo>
                  <a:pt x="69053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0" name="Google Shape;20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385437" y="2017275"/>
            <a:ext cx="2841451" cy="34251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" name="Google Shape;21;p3"/>
          <p:cNvGrpSpPr/>
          <p:nvPr/>
        </p:nvGrpSpPr>
        <p:grpSpPr>
          <a:xfrm>
            <a:off x="477125" y="-138300"/>
            <a:ext cx="1266169" cy="5634188"/>
            <a:chOff x="1839125" y="-138300"/>
            <a:chExt cx="1266169" cy="5634188"/>
          </a:xfrm>
        </p:grpSpPr>
        <p:sp>
          <p:nvSpPr>
            <p:cNvPr id="22" name="Google Shape;22;p3"/>
            <p:cNvSpPr/>
            <p:nvPr/>
          </p:nvSpPr>
          <p:spPr>
            <a:xfrm>
              <a:off x="1839125" y="-138300"/>
              <a:ext cx="1110025" cy="5634188"/>
            </a:xfrm>
            <a:custGeom>
              <a:avLst/>
              <a:gdLst/>
              <a:ahLst/>
              <a:cxnLst/>
              <a:rect l="l" t="t" r="r" b="b"/>
              <a:pathLst>
                <a:path w="8091" h="32755" extrusionOk="0">
                  <a:moveTo>
                    <a:pt x="0" y="1"/>
                  </a:moveTo>
                  <a:lnTo>
                    <a:pt x="989" y="32754"/>
                  </a:lnTo>
                  <a:lnTo>
                    <a:pt x="7367" y="32176"/>
                  </a:lnTo>
                  <a:lnTo>
                    <a:pt x="80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" name="Google Shape;23;p3"/>
            <p:cNvSpPr/>
            <p:nvPr/>
          </p:nvSpPr>
          <p:spPr>
            <a:xfrm>
              <a:off x="2860070" y="-138300"/>
              <a:ext cx="245223" cy="5534766"/>
            </a:xfrm>
            <a:custGeom>
              <a:avLst/>
              <a:gdLst/>
              <a:ahLst/>
              <a:cxnLst/>
              <a:rect l="l" t="t" r="r" b="b"/>
              <a:pathLst>
                <a:path w="3487" h="32177" extrusionOk="0">
                  <a:moveTo>
                    <a:pt x="724" y="1"/>
                  </a:moveTo>
                  <a:lnTo>
                    <a:pt x="1" y="32176"/>
                  </a:lnTo>
                  <a:lnTo>
                    <a:pt x="1810" y="31976"/>
                  </a:lnTo>
                  <a:lnTo>
                    <a:pt x="34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4" name="Google Shape;24;p3"/>
          <p:cNvSpPr/>
          <p:nvPr/>
        </p:nvSpPr>
        <p:spPr>
          <a:xfrm flipH="1">
            <a:off x="-82878" y="4972055"/>
            <a:ext cx="8874716" cy="435006"/>
          </a:xfrm>
          <a:custGeom>
            <a:avLst/>
            <a:gdLst/>
            <a:ahLst/>
            <a:cxnLst/>
            <a:rect l="l" t="t" r="r" b="b"/>
            <a:pathLst>
              <a:path w="78095" h="15866" extrusionOk="0">
                <a:moveTo>
                  <a:pt x="78095" y="0"/>
                </a:moveTo>
                <a:lnTo>
                  <a:pt x="51968" y="2483"/>
                </a:lnTo>
                <a:lnTo>
                  <a:pt x="51583" y="2521"/>
                </a:lnTo>
                <a:lnTo>
                  <a:pt x="51372" y="2541"/>
                </a:lnTo>
                <a:lnTo>
                  <a:pt x="49495" y="2719"/>
                </a:lnTo>
                <a:lnTo>
                  <a:pt x="12179" y="6266"/>
                </a:lnTo>
                <a:lnTo>
                  <a:pt x="7017" y="6757"/>
                </a:lnTo>
                <a:lnTo>
                  <a:pt x="6983" y="6760"/>
                </a:lnTo>
                <a:lnTo>
                  <a:pt x="5601" y="6892"/>
                </a:lnTo>
                <a:lnTo>
                  <a:pt x="0" y="7423"/>
                </a:lnTo>
                <a:lnTo>
                  <a:pt x="0" y="15865"/>
                </a:lnTo>
                <a:lnTo>
                  <a:pt x="78095" y="15865"/>
                </a:lnTo>
                <a:lnTo>
                  <a:pt x="7809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" name="Google Shape;25;p3"/>
          <p:cNvSpPr txBox="1">
            <a:spLocks noGrp="1"/>
          </p:cNvSpPr>
          <p:nvPr>
            <p:ph type="title" hasCustomPrompt="1"/>
          </p:nvPr>
        </p:nvSpPr>
        <p:spPr>
          <a:xfrm>
            <a:off x="4282627" y="1471600"/>
            <a:ext cx="1512600" cy="866700"/>
          </a:xfrm>
          <a:prstGeom prst="rect">
            <a:avLst/>
          </a:prstGeom>
          <a:noFill/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7000">
                <a:solidFill>
                  <a:schemeClr val="accent6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sp>
        <p:nvSpPr>
          <p:cNvPr id="26" name="Google Shape;26;p3"/>
          <p:cNvSpPr txBox="1">
            <a:spLocks noGrp="1"/>
          </p:cNvSpPr>
          <p:nvPr>
            <p:ph type="title" idx="2"/>
          </p:nvPr>
        </p:nvSpPr>
        <p:spPr>
          <a:xfrm flipH="1">
            <a:off x="3211325" y="2532650"/>
            <a:ext cx="3655200" cy="678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ubTitle" idx="1"/>
          </p:nvPr>
        </p:nvSpPr>
        <p:spPr>
          <a:xfrm flipH="1">
            <a:off x="3768277" y="3211123"/>
            <a:ext cx="2541300" cy="525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6"/>
          <p:cNvSpPr/>
          <p:nvPr/>
        </p:nvSpPr>
        <p:spPr>
          <a:xfrm rot="10800000" flipH="1">
            <a:off x="297988" y="320781"/>
            <a:ext cx="8548080" cy="4501932"/>
          </a:xfrm>
          <a:custGeom>
            <a:avLst/>
            <a:gdLst/>
            <a:ahLst/>
            <a:cxnLst/>
            <a:rect l="l" t="t" r="r" b="b"/>
            <a:pathLst>
              <a:path w="175049" h="112478" extrusionOk="0">
                <a:moveTo>
                  <a:pt x="0" y="1489"/>
                </a:moveTo>
                <a:lnTo>
                  <a:pt x="175049" y="0"/>
                </a:lnTo>
                <a:lnTo>
                  <a:pt x="173736" y="111865"/>
                </a:lnTo>
                <a:lnTo>
                  <a:pt x="2678" y="112478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52" name="Google Shape;52;p6"/>
          <p:cNvSpPr txBox="1">
            <a:spLocks noGrp="1"/>
          </p:cNvSpPr>
          <p:nvPr>
            <p:ph type="title"/>
          </p:nvPr>
        </p:nvSpPr>
        <p:spPr>
          <a:xfrm>
            <a:off x="748537" y="590575"/>
            <a:ext cx="76470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6"/>
          <p:cNvSpPr/>
          <p:nvPr/>
        </p:nvSpPr>
        <p:spPr>
          <a:xfrm flipH="1">
            <a:off x="9018001" y="0"/>
            <a:ext cx="235124" cy="5634188"/>
          </a:xfrm>
          <a:custGeom>
            <a:avLst/>
            <a:gdLst/>
            <a:ahLst/>
            <a:cxnLst/>
            <a:rect l="l" t="t" r="r" b="b"/>
            <a:pathLst>
              <a:path w="8091" h="32755" extrusionOk="0">
                <a:moveTo>
                  <a:pt x="0" y="1"/>
                </a:moveTo>
                <a:lnTo>
                  <a:pt x="989" y="32754"/>
                </a:lnTo>
                <a:lnTo>
                  <a:pt x="7367" y="32176"/>
                </a:lnTo>
                <a:lnTo>
                  <a:pt x="809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54;p6"/>
          <p:cNvSpPr/>
          <p:nvPr/>
        </p:nvSpPr>
        <p:spPr>
          <a:xfrm flipH="1">
            <a:off x="8937747" y="0"/>
            <a:ext cx="101332" cy="5534766"/>
          </a:xfrm>
          <a:custGeom>
            <a:avLst/>
            <a:gdLst/>
            <a:ahLst/>
            <a:cxnLst/>
            <a:rect l="l" t="t" r="r" b="b"/>
            <a:pathLst>
              <a:path w="3487" h="32177" extrusionOk="0">
                <a:moveTo>
                  <a:pt x="724" y="1"/>
                </a:moveTo>
                <a:lnTo>
                  <a:pt x="1" y="32176"/>
                </a:lnTo>
                <a:lnTo>
                  <a:pt x="1810" y="31976"/>
                </a:lnTo>
                <a:lnTo>
                  <a:pt x="3487" y="1"/>
                </a:lnTo>
                <a:close/>
              </a:path>
            </a:pathLst>
          </a:custGeom>
          <a:solidFill>
            <a:srgbClr val="A683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55;p6"/>
          <p:cNvSpPr/>
          <p:nvPr/>
        </p:nvSpPr>
        <p:spPr>
          <a:xfrm>
            <a:off x="0" y="0"/>
            <a:ext cx="9326816" cy="4291271"/>
          </a:xfrm>
          <a:custGeom>
            <a:avLst/>
            <a:gdLst/>
            <a:ahLst/>
            <a:cxnLst/>
            <a:rect l="l" t="t" r="r" b="b"/>
            <a:pathLst>
              <a:path w="69053" h="30174" extrusionOk="0">
                <a:moveTo>
                  <a:pt x="0" y="1"/>
                </a:moveTo>
                <a:lnTo>
                  <a:pt x="0" y="30173"/>
                </a:lnTo>
                <a:lnTo>
                  <a:pt x="775" y="1294"/>
                </a:lnTo>
                <a:lnTo>
                  <a:pt x="69053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56;p6"/>
          <p:cNvSpPr/>
          <p:nvPr/>
        </p:nvSpPr>
        <p:spPr>
          <a:xfrm rot="10800000">
            <a:off x="0" y="852225"/>
            <a:ext cx="9326816" cy="4291271"/>
          </a:xfrm>
          <a:custGeom>
            <a:avLst/>
            <a:gdLst/>
            <a:ahLst/>
            <a:cxnLst/>
            <a:rect l="l" t="t" r="r" b="b"/>
            <a:pathLst>
              <a:path w="69053" h="30174" extrusionOk="0">
                <a:moveTo>
                  <a:pt x="0" y="1"/>
                </a:moveTo>
                <a:lnTo>
                  <a:pt x="0" y="30173"/>
                </a:lnTo>
                <a:lnTo>
                  <a:pt x="775" y="1294"/>
                </a:lnTo>
                <a:lnTo>
                  <a:pt x="69053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9"/>
          <p:cNvSpPr/>
          <p:nvPr/>
        </p:nvSpPr>
        <p:spPr>
          <a:xfrm rot="-271144" flipH="1">
            <a:off x="2321598" y="2789427"/>
            <a:ext cx="5620889" cy="2421268"/>
          </a:xfrm>
          <a:custGeom>
            <a:avLst/>
            <a:gdLst/>
            <a:ahLst/>
            <a:cxnLst/>
            <a:rect l="l" t="t" r="r" b="b"/>
            <a:pathLst>
              <a:path w="67153" h="28927" extrusionOk="0">
                <a:moveTo>
                  <a:pt x="59474" y="1"/>
                </a:moveTo>
                <a:lnTo>
                  <a:pt x="45249" y="732"/>
                </a:lnTo>
                <a:lnTo>
                  <a:pt x="44453" y="18414"/>
                </a:lnTo>
                <a:lnTo>
                  <a:pt x="36713" y="18414"/>
                </a:lnTo>
                <a:lnTo>
                  <a:pt x="35151" y="10049"/>
                </a:lnTo>
                <a:lnTo>
                  <a:pt x="25726" y="9894"/>
                </a:lnTo>
                <a:lnTo>
                  <a:pt x="26657" y="19386"/>
                </a:lnTo>
                <a:lnTo>
                  <a:pt x="21551" y="20088"/>
                </a:lnTo>
                <a:lnTo>
                  <a:pt x="21551" y="4786"/>
                </a:lnTo>
                <a:lnTo>
                  <a:pt x="5600" y="3184"/>
                </a:lnTo>
                <a:lnTo>
                  <a:pt x="6476" y="21391"/>
                </a:lnTo>
                <a:lnTo>
                  <a:pt x="670" y="21622"/>
                </a:lnTo>
                <a:lnTo>
                  <a:pt x="1" y="28926"/>
                </a:lnTo>
                <a:lnTo>
                  <a:pt x="67153" y="22572"/>
                </a:lnTo>
                <a:lnTo>
                  <a:pt x="67153" y="19662"/>
                </a:lnTo>
                <a:lnTo>
                  <a:pt x="60107" y="19729"/>
                </a:lnTo>
                <a:lnTo>
                  <a:pt x="59474" y="1"/>
                </a:lnTo>
                <a:close/>
              </a:path>
            </a:pathLst>
          </a:custGeom>
          <a:solidFill>
            <a:srgbClr val="9DC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81" name="Google Shape;81;p9"/>
          <p:cNvPicPr preferRelativeResize="0"/>
          <p:nvPr/>
        </p:nvPicPr>
        <p:blipFill rotWithShape="1">
          <a:blip r:embed="rId2">
            <a:alphaModFix/>
          </a:blip>
          <a:srcRect t="9" b="19"/>
          <a:stretch/>
        </p:blipFill>
        <p:spPr>
          <a:xfrm>
            <a:off x="6586912" y="1745750"/>
            <a:ext cx="2492076" cy="317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0" y="4333481"/>
            <a:ext cx="9180576" cy="1152144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9"/>
          <p:cNvSpPr/>
          <p:nvPr/>
        </p:nvSpPr>
        <p:spPr>
          <a:xfrm>
            <a:off x="8243572" y="226751"/>
            <a:ext cx="1226098" cy="442860"/>
          </a:xfrm>
          <a:custGeom>
            <a:avLst/>
            <a:gdLst/>
            <a:ahLst/>
            <a:cxnLst/>
            <a:rect l="l" t="t" r="r" b="b"/>
            <a:pathLst>
              <a:path w="8009" h="2893" extrusionOk="0">
                <a:moveTo>
                  <a:pt x="3684" y="1"/>
                </a:moveTo>
                <a:cubicBezTo>
                  <a:pt x="3484" y="1"/>
                  <a:pt x="3353" y="139"/>
                  <a:pt x="3356" y="508"/>
                </a:cubicBezTo>
                <a:cubicBezTo>
                  <a:pt x="3363" y="1248"/>
                  <a:pt x="3393" y="1535"/>
                  <a:pt x="3421" y="1638"/>
                </a:cubicBezTo>
                <a:lnTo>
                  <a:pt x="3421" y="1638"/>
                </a:lnTo>
                <a:cubicBezTo>
                  <a:pt x="3220" y="1573"/>
                  <a:pt x="2501" y="1359"/>
                  <a:pt x="1763" y="1359"/>
                </a:cubicBezTo>
                <a:cubicBezTo>
                  <a:pt x="1033" y="1359"/>
                  <a:pt x="285" y="1568"/>
                  <a:pt x="0" y="2338"/>
                </a:cubicBezTo>
                <a:lnTo>
                  <a:pt x="8008" y="2892"/>
                </a:lnTo>
                <a:cubicBezTo>
                  <a:pt x="8008" y="2892"/>
                  <a:pt x="6552" y="969"/>
                  <a:pt x="5844" y="969"/>
                </a:cubicBezTo>
                <a:cubicBezTo>
                  <a:pt x="5693" y="969"/>
                  <a:pt x="5576" y="1056"/>
                  <a:pt x="5515" y="1266"/>
                </a:cubicBezTo>
                <a:cubicBezTo>
                  <a:pt x="5515" y="1266"/>
                  <a:pt x="4288" y="1"/>
                  <a:pt x="368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84;p9"/>
          <p:cNvSpPr txBox="1">
            <a:spLocks noGrp="1"/>
          </p:cNvSpPr>
          <p:nvPr>
            <p:ph type="title"/>
          </p:nvPr>
        </p:nvSpPr>
        <p:spPr>
          <a:xfrm>
            <a:off x="806737" y="867125"/>
            <a:ext cx="4240800" cy="68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5" name="Google Shape;85;p9"/>
          <p:cNvSpPr txBox="1">
            <a:spLocks noGrp="1"/>
          </p:cNvSpPr>
          <p:nvPr>
            <p:ph type="subTitle" idx="1"/>
          </p:nvPr>
        </p:nvSpPr>
        <p:spPr>
          <a:xfrm>
            <a:off x="806739" y="1631525"/>
            <a:ext cx="4240800" cy="1337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0"/>
          <p:cNvSpPr txBox="1">
            <a:spLocks noGrp="1"/>
          </p:cNvSpPr>
          <p:nvPr>
            <p:ph type="title"/>
          </p:nvPr>
        </p:nvSpPr>
        <p:spPr>
          <a:xfrm>
            <a:off x="748525" y="590575"/>
            <a:ext cx="4459500" cy="89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1"/>
          <p:cNvSpPr txBox="1">
            <a:spLocks noGrp="1"/>
          </p:cNvSpPr>
          <p:nvPr>
            <p:ph type="title" hasCustomPrompt="1"/>
          </p:nvPr>
        </p:nvSpPr>
        <p:spPr>
          <a:xfrm>
            <a:off x="748525" y="868850"/>
            <a:ext cx="7647000" cy="1535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0" name="Google Shape;90;p11"/>
          <p:cNvSpPr txBox="1">
            <a:spLocks noGrp="1"/>
          </p:cNvSpPr>
          <p:nvPr>
            <p:ph type="subTitle" idx="1"/>
          </p:nvPr>
        </p:nvSpPr>
        <p:spPr>
          <a:xfrm>
            <a:off x="1776200" y="2403950"/>
            <a:ext cx="5591700" cy="306000"/>
          </a:xfrm>
          <a:prstGeom prst="rect">
            <a:avLst/>
          </a:prstGeom>
          <a:solidFill>
            <a:schemeClr val="accent5"/>
          </a:solidFill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800">
                <a:solidFill>
                  <a:schemeClr val="accent6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1" name="Google Shape;91;p11"/>
          <p:cNvSpPr/>
          <p:nvPr/>
        </p:nvSpPr>
        <p:spPr>
          <a:xfrm rot="-156361" flipH="1">
            <a:off x="3960694" y="3259557"/>
            <a:ext cx="4168637" cy="1636578"/>
          </a:xfrm>
          <a:custGeom>
            <a:avLst/>
            <a:gdLst/>
            <a:ahLst/>
            <a:cxnLst/>
            <a:rect l="l" t="t" r="r" b="b"/>
            <a:pathLst>
              <a:path w="67153" h="28927" extrusionOk="0">
                <a:moveTo>
                  <a:pt x="59474" y="1"/>
                </a:moveTo>
                <a:lnTo>
                  <a:pt x="45249" y="732"/>
                </a:lnTo>
                <a:lnTo>
                  <a:pt x="44453" y="18414"/>
                </a:lnTo>
                <a:lnTo>
                  <a:pt x="36713" y="18414"/>
                </a:lnTo>
                <a:lnTo>
                  <a:pt x="35151" y="10049"/>
                </a:lnTo>
                <a:lnTo>
                  <a:pt x="25726" y="9894"/>
                </a:lnTo>
                <a:lnTo>
                  <a:pt x="26657" y="19386"/>
                </a:lnTo>
                <a:lnTo>
                  <a:pt x="21551" y="20088"/>
                </a:lnTo>
                <a:lnTo>
                  <a:pt x="21551" y="4786"/>
                </a:lnTo>
                <a:lnTo>
                  <a:pt x="5600" y="3184"/>
                </a:lnTo>
                <a:lnTo>
                  <a:pt x="6476" y="21391"/>
                </a:lnTo>
                <a:lnTo>
                  <a:pt x="670" y="21622"/>
                </a:lnTo>
                <a:lnTo>
                  <a:pt x="1" y="28926"/>
                </a:lnTo>
                <a:lnTo>
                  <a:pt x="67153" y="22572"/>
                </a:lnTo>
                <a:lnTo>
                  <a:pt x="67153" y="19662"/>
                </a:lnTo>
                <a:lnTo>
                  <a:pt x="60107" y="19729"/>
                </a:lnTo>
                <a:lnTo>
                  <a:pt x="59474" y="1"/>
                </a:lnTo>
                <a:close/>
              </a:path>
            </a:pathLst>
          </a:custGeom>
          <a:solidFill>
            <a:srgbClr val="9DC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92" name="Google Shape;92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96000">
            <a:off x="0" y="4190923"/>
            <a:ext cx="9180575" cy="1194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85437" y="2017275"/>
            <a:ext cx="2841451" cy="34251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4" name="Google Shape;94;p11"/>
          <p:cNvGrpSpPr/>
          <p:nvPr/>
        </p:nvGrpSpPr>
        <p:grpSpPr>
          <a:xfrm flipH="1">
            <a:off x="7137467" y="3586549"/>
            <a:ext cx="333002" cy="982602"/>
            <a:chOff x="1839125" y="-138300"/>
            <a:chExt cx="1266169" cy="5634188"/>
          </a:xfrm>
        </p:grpSpPr>
        <p:sp>
          <p:nvSpPr>
            <p:cNvPr id="95" name="Google Shape;95;p11"/>
            <p:cNvSpPr/>
            <p:nvPr/>
          </p:nvSpPr>
          <p:spPr>
            <a:xfrm>
              <a:off x="1839125" y="-138300"/>
              <a:ext cx="1110025" cy="5634188"/>
            </a:xfrm>
            <a:custGeom>
              <a:avLst/>
              <a:gdLst/>
              <a:ahLst/>
              <a:cxnLst/>
              <a:rect l="l" t="t" r="r" b="b"/>
              <a:pathLst>
                <a:path w="8091" h="32755" extrusionOk="0">
                  <a:moveTo>
                    <a:pt x="0" y="1"/>
                  </a:moveTo>
                  <a:lnTo>
                    <a:pt x="989" y="32754"/>
                  </a:lnTo>
                  <a:lnTo>
                    <a:pt x="7367" y="32176"/>
                  </a:lnTo>
                  <a:lnTo>
                    <a:pt x="80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" name="Google Shape;96;p11"/>
            <p:cNvSpPr/>
            <p:nvPr/>
          </p:nvSpPr>
          <p:spPr>
            <a:xfrm>
              <a:off x="2860070" y="-138300"/>
              <a:ext cx="245223" cy="5534766"/>
            </a:xfrm>
            <a:custGeom>
              <a:avLst/>
              <a:gdLst/>
              <a:ahLst/>
              <a:cxnLst/>
              <a:rect l="l" t="t" r="r" b="b"/>
              <a:pathLst>
                <a:path w="3487" h="32177" extrusionOk="0">
                  <a:moveTo>
                    <a:pt x="724" y="1"/>
                  </a:moveTo>
                  <a:lnTo>
                    <a:pt x="1" y="32176"/>
                  </a:lnTo>
                  <a:lnTo>
                    <a:pt x="1810" y="31976"/>
                  </a:lnTo>
                  <a:lnTo>
                    <a:pt x="34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3"/>
          <p:cNvSpPr txBox="1">
            <a:spLocks noGrp="1"/>
          </p:cNvSpPr>
          <p:nvPr>
            <p:ph type="title"/>
          </p:nvPr>
        </p:nvSpPr>
        <p:spPr>
          <a:xfrm>
            <a:off x="748500" y="590575"/>
            <a:ext cx="7647000" cy="43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3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1062600" y="1662975"/>
            <a:ext cx="873000" cy="474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sp>
        <p:nvSpPr>
          <p:cNvPr id="101" name="Google Shape;101;p13"/>
          <p:cNvSpPr txBox="1">
            <a:spLocks noGrp="1"/>
          </p:cNvSpPr>
          <p:nvPr>
            <p:ph type="subTitle" idx="1"/>
          </p:nvPr>
        </p:nvSpPr>
        <p:spPr>
          <a:xfrm>
            <a:off x="2196213" y="1808675"/>
            <a:ext cx="2232000" cy="545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2" name="Google Shape;102;p13"/>
          <p:cNvSpPr txBox="1">
            <a:spLocks noGrp="1"/>
          </p:cNvSpPr>
          <p:nvPr>
            <p:ph type="subTitle" idx="3"/>
          </p:nvPr>
        </p:nvSpPr>
        <p:spPr>
          <a:xfrm>
            <a:off x="2196213" y="1438650"/>
            <a:ext cx="2232000" cy="33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Righteous"/>
                <a:ea typeface="Righteous"/>
                <a:cs typeface="Righteous"/>
                <a:sym typeface="Righteou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3" name="Google Shape;103;p13"/>
          <p:cNvSpPr txBox="1">
            <a:spLocks noGrp="1"/>
          </p:cNvSpPr>
          <p:nvPr>
            <p:ph type="title" idx="4" hasCustomPrompt="1"/>
          </p:nvPr>
        </p:nvSpPr>
        <p:spPr>
          <a:xfrm flipH="1">
            <a:off x="4743375" y="1662975"/>
            <a:ext cx="873000" cy="474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sp>
        <p:nvSpPr>
          <p:cNvPr id="104" name="Google Shape;104;p13"/>
          <p:cNvSpPr txBox="1">
            <a:spLocks noGrp="1"/>
          </p:cNvSpPr>
          <p:nvPr>
            <p:ph type="subTitle" idx="5"/>
          </p:nvPr>
        </p:nvSpPr>
        <p:spPr>
          <a:xfrm>
            <a:off x="5876988" y="1808675"/>
            <a:ext cx="2232000" cy="545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13"/>
          <p:cNvSpPr txBox="1">
            <a:spLocks noGrp="1"/>
          </p:cNvSpPr>
          <p:nvPr>
            <p:ph type="subTitle" idx="6"/>
          </p:nvPr>
        </p:nvSpPr>
        <p:spPr>
          <a:xfrm>
            <a:off x="5876988" y="1438650"/>
            <a:ext cx="2232000" cy="33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Righteous"/>
                <a:ea typeface="Righteous"/>
                <a:cs typeface="Righteous"/>
                <a:sym typeface="Righteou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6" name="Google Shape;106;p13"/>
          <p:cNvSpPr txBox="1">
            <a:spLocks noGrp="1"/>
          </p:cNvSpPr>
          <p:nvPr>
            <p:ph type="title" idx="7" hasCustomPrompt="1"/>
          </p:nvPr>
        </p:nvSpPr>
        <p:spPr>
          <a:xfrm flipH="1">
            <a:off x="4743375" y="3311150"/>
            <a:ext cx="873000" cy="474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sp>
        <p:nvSpPr>
          <p:cNvPr id="107" name="Google Shape;107;p13"/>
          <p:cNvSpPr txBox="1">
            <a:spLocks noGrp="1"/>
          </p:cNvSpPr>
          <p:nvPr>
            <p:ph type="subTitle" idx="8"/>
          </p:nvPr>
        </p:nvSpPr>
        <p:spPr>
          <a:xfrm>
            <a:off x="5876988" y="3456800"/>
            <a:ext cx="2232000" cy="545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8" name="Google Shape;108;p13"/>
          <p:cNvSpPr txBox="1">
            <a:spLocks noGrp="1"/>
          </p:cNvSpPr>
          <p:nvPr>
            <p:ph type="subTitle" idx="9"/>
          </p:nvPr>
        </p:nvSpPr>
        <p:spPr>
          <a:xfrm>
            <a:off x="5876988" y="3086775"/>
            <a:ext cx="2232000" cy="33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Righteous"/>
                <a:ea typeface="Righteous"/>
                <a:cs typeface="Righteous"/>
                <a:sym typeface="Righteou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9" name="Google Shape;109;p13"/>
          <p:cNvSpPr/>
          <p:nvPr/>
        </p:nvSpPr>
        <p:spPr>
          <a:xfrm>
            <a:off x="-128850" y="2880000"/>
            <a:ext cx="2173775" cy="2162300"/>
          </a:xfrm>
          <a:custGeom>
            <a:avLst/>
            <a:gdLst/>
            <a:ahLst/>
            <a:cxnLst/>
            <a:rect l="l" t="t" r="r" b="b"/>
            <a:pathLst>
              <a:path w="86951" h="86492" extrusionOk="0">
                <a:moveTo>
                  <a:pt x="86951" y="83286"/>
                </a:moveTo>
                <a:lnTo>
                  <a:pt x="83170" y="40688"/>
                </a:lnTo>
                <a:lnTo>
                  <a:pt x="63246" y="36957"/>
                </a:lnTo>
                <a:lnTo>
                  <a:pt x="61341" y="0"/>
                </a:lnTo>
                <a:lnTo>
                  <a:pt x="20583" y="839"/>
                </a:lnTo>
                <a:lnTo>
                  <a:pt x="15962" y="43895"/>
                </a:lnTo>
                <a:lnTo>
                  <a:pt x="0" y="48933"/>
                </a:lnTo>
                <a:lnTo>
                  <a:pt x="3780" y="8649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0" name="Google Shape;110;p13"/>
          <p:cNvSpPr/>
          <p:nvPr/>
        </p:nvSpPr>
        <p:spPr>
          <a:xfrm>
            <a:off x="-68750" y="4514702"/>
            <a:ext cx="8874716" cy="892383"/>
          </a:xfrm>
          <a:custGeom>
            <a:avLst/>
            <a:gdLst/>
            <a:ahLst/>
            <a:cxnLst/>
            <a:rect l="l" t="t" r="r" b="b"/>
            <a:pathLst>
              <a:path w="78095" h="15866" extrusionOk="0">
                <a:moveTo>
                  <a:pt x="78095" y="0"/>
                </a:moveTo>
                <a:lnTo>
                  <a:pt x="51968" y="2483"/>
                </a:lnTo>
                <a:lnTo>
                  <a:pt x="51583" y="2521"/>
                </a:lnTo>
                <a:lnTo>
                  <a:pt x="51372" y="2541"/>
                </a:lnTo>
                <a:lnTo>
                  <a:pt x="49495" y="2719"/>
                </a:lnTo>
                <a:lnTo>
                  <a:pt x="12179" y="6266"/>
                </a:lnTo>
                <a:lnTo>
                  <a:pt x="7017" y="6757"/>
                </a:lnTo>
                <a:lnTo>
                  <a:pt x="6983" y="6760"/>
                </a:lnTo>
                <a:lnTo>
                  <a:pt x="5601" y="6892"/>
                </a:lnTo>
                <a:lnTo>
                  <a:pt x="0" y="7423"/>
                </a:lnTo>
                <a:lnTo>
                  <a:pt x="0" y="15865"/>
                </a:lnTo>
                <a:lnTo>
                  <a:pt x="78095" y="15865"/>
                </a:lnTo>
                <a:lnTo>
                  <a:pt x="7809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11;p13"/>
          <p:cNvSpPr/>
          <p:nvPr/>
        </p:nvSpPr>
        <p:spPr>
          <a:xfrm>
            <a:off x="657950" y="4809613"/>
            <a:ext cx="4372376" cy="302551"/>
          </a:xfrm>
          <a:custGeom>
            <a:avLst/>
            <a:gdLst/>
            <a:ahLst/>
            <a:cxnLst/>
            <a:rect l="l" t="t" r="r" b="b"/>
            <a:pathLst>
              <a:path w="34458" h="3142" extrusionOk="0">
                <a:moveTo>
                  <a:pt x="34458" y="0"/>
                </a:moveTo>
                <a:lnTo>
                  <a:pt x="1" y="2365"/>
                </a:lnTo>
                <a:lnTo>
                  <a:pt x="4" y="2421"/>
                </a:lnTo>
                <a:lnTo>
                  <a:pt x="34400" y="62"/>
                </a:lnTo>
                <a:lnTo>
                  <a:pt x="34400" y="694"/>
                </a:lnTo>
                <a:lnTo>
                  <a:pt x="450" y="3084"/>
                </a:lnTo>
                <a:lnTo>
                  <a:pt x="454" y="3141"/>
                </a:lnTo>
                <a:lnTo>
                  <a:pt x="34431" y="749"/>
                </a:lnTo>
                <a:lnTo>
                  <a:pt x="34458" y="747"/>
                </a:lnTo>
                <a:lnTo>
                  <a:pt x="34458" y="0"/>
                </a:lnTo>
                <a:close/>
              </a:path>
            </a:pathLst>
          </a:custGeom>
          <a:solidFill>
            <a:srgbClr val="9B6A7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2" name="Google Shape;112;p13"/>
          <p:cNvGrpSpPr/>
          <p:nvPr/>
        </p:nvGrpSpPr>
        <p:grpSpPr>
          <a:xfrm>
            <a:off x="5510972" y="4809627"/>
            <a:ext cx="585023" cy="232675"/>
            <a:chOff x="2558525" y="3257400"/>
            <a:chExt cx="143125" cy="56925"/>
          </a:xfrm>
        </p:grpSpPr>
        <p:sp>
          <p:nvSpPr>
            <p:cNvPr id="113" name="Google Shape;113;p13"/>
            <p:cNvSpPr/>
            <p:nvPr/>
          </p:nvSpPr>
          <p:spPr>
            <a:xfrm>
              <a:off x="2597925" y="3272525"/>
              <a:ext cx="40025" cy="21075"/>
            </a:xfrm>
            <a:custGeom>
              <a:avLst/>
              <a:gdLst/>
              <a:ahLst/>
              <a:cxnLst/>
              <a:rect l="l" t="t" r="r" b="b"/>
              <a:pathLst>
                <a:path w="1601" h="843" extrusionOk="0">
                  <a:moveTo>
                    <a:pt x="13" y="1"/>
                  </a:moveTo>
                  <a:lnTo>
                    <a:pt x="1" y="57"/>
                  </a:lnTo>
                  <a:lnTo>
                    <a:pt x="659" y="201"/>
                  </a:lnTo>
                  <a:lnTo>
                    <a:pt x="911" y="666"/>
                  </a:lnTo>
                  <a:lnTo>
                    <a:pt x="1586" y="843"/>
                  </a:lnTo>
                  <a:lnTo>
                    <a:pt x="1600" y="788"/>
                  </a:lnTo>
                  <a:lnTo>
                    <a:pt x="950" y="617"/>
                  </a:lnTo>
                  <a:lnTo>
                    <a:pt x="697" y="152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9B6A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" name="Google Shape;114;p13"/>
            <p:cNvSpPr/>
            <p:nvPr/>
          </p:nvSpPr>
          <p:spPr>
            <a:xfrm>
              <a:off x="2626150" y="3282125"/>
              <a:ext cx="75500" cy="32200"/>
            </a:xfrm>
            <a:custGeom>
              <a:avLst/>
              <a:gdLst/>
              <a:ahLst/>
              <a:cxnLst/>
              <a:rect l="l" t="t" r="r" b="b"/>
              <a:pathLst>
                <a:path w="3020" h="1288" extrusionOk="0">
                  <a:moveTo>
                    <a:pt x="1263" y="59"/>
                  </a:moveTo>
                  <a:lnTo>
                    <a:pt x="2846" y="882"/>
                  </a:lnTo>
                  <a:lnTo>
                    <a:pt x="1004" y="1227"/>
                  </a:lnTo>
                  <a:lnTo>
                    <a:pt x="78" y="786"/>
                  </a:lnTo>
                  <a:lnTo>
                    <a:pt x="404" y="139"/>
                  </a:lnTo>
                  <a:lnTo>
                    <a:pt x="1263" y="59"/>
                  </a:lnTo>
                  <a:close/>
                  <a:moveTo>
                    <a:pt x="1274" y="0"/>
                  </a:moveTo>
                  <a:lnTo>
                    <a:pt x="367" y="84"/>
                  </a:lnTo>
                  <a:lnTo>
                    <a:pt x="1" y="813"/>
                  </a:lnTo>
                  <a:lnTo>
                    <a:pt x="996" y="1288"/>
                  </a:lnTo>
                  <a:lnTo>
                    <a:pt x="3019" y="909"/>
                  </a:lnTo>
                  <a:lnTo>
                    <a:pt x="1282" y="5"/>
                  </a:lnTo>
                  <a:lnTo>
                    <a:pt x="1274" y="0"/>
                  </a:lnTo>
                  <a:close/>
                </a:path>
              </a:pathLst>
            </a:custGeom>
            <a:solidFill>
              <a:srgbClr val="9B6A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" name="Google Shape;115;p13"/>
            <p:cNvSpPr/>
            <p:nvPr/>
          </p:nvSpPr>
          <p:spPr>
            <a:xfrm>
              <a:off x="2558525" y="3257400"/>
              <a:ext cx="49250" cy="20350"/>
            </a:xfrm>
            <a:custGeom>
              <a:avLst/>
              <a:gdLst/>
              <a:ahLst/>
              <a:cxnLst/>
              <a:rect l="l" t="t" r="r" b="b"/>
              <a:pathLst>
                <a:path w="1970" h="814" extrusionOk="0">
                  <a:moveTo>
                    <a:pt x="97" y="0"/>
                  </a:moveTo>
                  <a:lnTo>
                    <a:pt x="1" y="556"/>
                  </a:lnTo>
                  <a:lnTo>
                    <a:pt x="1918" y="814"/>
                  </a:lnTo>
                  <a:lnTo>
                    <a:pt x="1970" y="547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3D9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pic>
        <p:nvPicPr>
          <p:cNvPr id="116" name="Google Shape;116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480175" y="2016787"/>
            <a:ext cx="2841451" cy="34251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7" name="Google Shape;117;p13"/>
          <p:cNvGrpSpPr/>
          <p:nvPr/>
        </p:nvGrpSpPr>
        <p:grpSpPr>
          <a:xfrm>
            <a:off x="-321875" y="-138300"/>
            <a:ext cx="634499" cy="5634188"/>
            <a:chOff x="-321875" y="-138300"/>
            <a:chExt cx="634499" cy="5634188"/>
          </a:xfrm>
        </p:grpSpPr>
        <p:sp>
          <p:nvSpPr>
            <p:cNvPr id="118" name="Google Shape;118;p13"/>
            <p:cNvSpPr/>
            <p:nvPr/>
          </p:nvSpPr>
          <p:spPr>
            <a:xfrm>
              <a:off x="-321875" y="-138300"/>
              <a:ext cx="473020" cy="5634188"/>
            </a:xfrm>
            <a:custGeom>
              <a:avLst/>
              <a:gdLst/>
              <a:ahLst/>
              <a:cxnLst/>
              <a:rect l="l" t="t" r="r" b="b"/>
              <a:pathLst>
                <a:path w="8091" h="32755" extrusionOk="0">
                  <a:moveTo>
                    <a:pt x="0" y="1"/>
                  </a:moveTo>
                  <a:lnTo>
                    <a:pt x="989" y="32754"/>
                  </a:lnTo>
                  <a:lnTo>
                    <a:pt x="7367" y="32176"/>
                  </a:lnTo>
                  <a:lnTo>
                    <a:pt x="80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" name="Google Shape;119;p13"/>
            <p:cNvSpPr/>
            <p:nvPr/>
          </p:nvSpPr>
          <p:spPr>
            <a:xfrm>
              <a:off x="108766" y="-138300"/>
              <a:ext cx="203859" cy="5534766"/>
            </a:xfrm>
            <a:custGeom>
              <a:avLst/>
              <a:gdLst/>
              <a:ahLst/>
              <a:cxnLst/>
              <a:rect l="l" t="t" r="r" b="b"/>
              <a:pathLst>
                <a:path w="3487" h="32177" extrusionOk="0">
                  <a:moveTo>
                    <a:pt x="724" y="1"/>
                  </a:moveTo>
                  <a:lnTo>
                    <a:pt x="1" y="32176"/>
                  </a:lnTo>
                  <a:lnTo>
                    <a:pt x="1810" y="31976"/>
                  </a:lnTo>
                  <a:lnTo>
                    <a:pt x="34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20" name="Google Shape;120;p13"/>
          <p:cNvSpPr/>
          <p:nvPr/>
        </p:nvSpPr>
        <p:spPr>
          <a:xfrm>
            <a:off x="341713" y="810964"/>
            <a:ext cx="585017" cy="211319"/>
          </a:xfrm>
          <a:custGeom>
            <a:avLst/>
            <a:gdLst/>
            <a:ahLst/>
            <a:cxnLst/>
            <a:rect l="l" t="t" r="r" b="b"/>
            <a:pathLst>
              <a:path w="8009" h="2893" extrusionOk="0">
                <a:moveTo>
                  <a:pt x="3684" y="1"/>
                </a:moveTo>
                <a:cubicBezTo>
                  <a:pt x="3484" y="1"/>
                  <a:pt x="3353" y="139"/>
                  <a:pt x="3356" y="508"/>
                </a:cubicBezTo>
                <a:cubicBezTo>
                  <a:pt x="3363" y="1248"/>
                  <a:pt x="3393" y="1535"/>
                  <a:pt x="3421" y="1638"/>
                </a:cubicBezTo>
                <a:lnTo>
                  <a:pt x="3421" y="1638"/>
                </a:lnTo>
                <a:cubicBezTo>
                  <a:pt x="3220" y="1573"/>
                  <a:pt x="2501" y="1359"/>
                  <a:pt x="1763" y="1359"/>
                </a:cubicBezTo>
                <a:cubicBezTo>
                  <a:pt x="1033" y="1359"/>
                  <a:pt x="285" y="1568"/>
                  <a:pt x="0" y="2338"/>
                </a:cubicBezTo>
                <a:lnTo>
                  <a:pt x="8008" y="2892"/>
                </a:lnTo>
                <a:cubicBezTo>
                  <a:pt x="8008" y="2892"/>
                  <a:pt x="6552" y="969"/>
                  <a:pt x="5844" y="969"/>
                </a:cubicBezTo>
                <a:cubicBezTo>
                  <a:pt x="5693" y="969"/>
                  <a:pt x="5576" y="1056"/>
                  <a:pt x="5515" y="1266"/>
                </a:cubicBezTo>
                <a:cubicBezTo>
                  <a:pt x="5515" y="1266"/>
                  <a:pt x="4288" y="1"/>
                  <a:pt x="368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21;p13"/>
          <p:cNvSpPr/>
          <p:nvPr/>
        </p:nvSpPr>
        <p:spPr>
          <a:xfrm>
            <a:off x="8342106" y="1215696"/>
            <a:ext cx="873001" cy="315323"/>
          </a:xfrm>
          <a:custGeom>
            <a:avLst/>
            <a:gdLst/>
            <a:ahLst/>
            <a:cxnLst/>
            <a:rect l="l" t="t" r="r" b="b"/>
            <a:pathLst>
              <a:path w="8009" h="2893" extrusionOk="0">
                <a:moveTo>
                  <a:pt x="3684" y="1"/>
                </a:moveTo>
                <a:cubicBezTo>
                  <a:pt x="3484" y="1"/>
                  <a:pt x="3353" y="139"/>
                  <a:pt x="3356" y="508"/>
                </a:cubicBezTo>
                <a:cubicBezTo>
                  <a:pt x="3363" y="1248"/>
                  <a:pt x="3393" y="1535"/>
                  <a:pt x="3421" y="1638"/>
                </a:cubicBezTo>
                <a:lnTo>
                  <a:pt x="3421" y="1638"/>
                </a:lnTo>
                <a:cubicBezTo>
                  <a:pt x="3220" y="1573"/>
                  <a:pt x="2501" y="1359"/>
                  <a:pt x="1763" y="1359"/>
                </a:cubicBezTo>
                <a:cubicBezTo>
                  <a:pt x="1033" y="1359"/>
                  <a:pt x="285" y="1568"/>
                  <a:pt x="0" y="2338"/>
                </a:cubicBezTo>
                <a:lnTo>
                  <a:pt x="8008" y="2892"/>
                </a:lnTo>
                <a:cubicBezTo>
                  <a:pt x="8008" y="2892"/>
                  <a:pt x="6552" y="969"/>
                  <a:pt x="5844" y="969"/>
                </a:cubicBezTo>
                <a:cubicBezTo>
                  <a:pt x="5693" y="969"/>
                  <a:pt x="5576" y="1056"/>
                  <a:pt x="5515" y="1266"/>
                </a:cubicBezTo>
                <a:cubicBezTo>
                  <a:pt x="5515" y="1266"/>
                  <a:pt x="4288" y="1"/>
                  <a:pt x="368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22;p13"/>
          <p:cNvSpPr txBox="1">
            <a:spLocks noGrp="1"/>
          </p:cNvSpPr>
          <p:nvPr>
            <p:ph type="title" idx="13" hasCustomPrompt="1"/>
          </p:nvPr>
        </p:nvSpPr>
        <p:spPr>
          <a:xfrm flipH="1">
            <a:off x="1062600" y="3311150"/>
            <a:ext cx="873000" cy="474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sp>
        <p:nvSpPr>
          <p:cNvPr id="123" name="Google Shape;123;p13"/>
          <p:cNvSpPr txBox="1">
            <a:spLocks noGrp="1"/>
          </p:cNvSpPr>
          <p:nvPr>
            <p:ph type="subTitle" idx="14"/>
          </p:nvPr>
        </p:nvSpPr>
        <p:spPr>
          <a:xfrm>
            <a:off x="2196213" y="3456800"/>
            <a:ext cx="2232000" cy="545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24" name="Google Shape;124;p13"/>
          <p:cNvSpPr txBox="1">
            <a:spLocks noGrp="1"/>
          </p:cNvSpPr>
          <p:nvPr>
            <p:ph type="subTitle" idx="15"/>
          </p:nvPr>
        </p:nvSpPr>
        <p:spPr>
          <a:xfrm>
            <a:off x="2196213" y="3086775"/>
            <a:ext cx="2232000" cy="33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Righteous"/>
                <a:ea typeface="Righteous"/>
                <a:cs typeface="Righteous"/>
                <a:sym typeface="Righteou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2_1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5"/>
          <p:cNvSpPr/>
          <p:nvPr/>
        </p:nvSpPr>
        <p:spPr>
          <a:xfrm>
            <a:off x="297988" y="320781"/>
            <a:ext cx="8548080" cy="4501932"/>
          </a:xfrm>
          <a:custGeom>
            <a:avLst/>
            <a:gdLst/>
            <a:ahLst/>
            <a:cxnLst/>
            <a:rect l="l" t="t" r="r" b="b"/>
            <a:pathLst>
              <a:path w="175049" h="112478" extrusionOk="0">
                <a:moveTo>
                  <a:pt x="0" y="1489"/>
                </a:moveTo>
                <a:lnTo>
                  <a:pt x="175049" y="0"/>
                </a:lnTo>
                <a:lnTo>
                  <a:pt x="173736" y="111865"/>
                </a:lnTo>
                <a:lnTo>
                  <a:pt x="2678" y="112478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134" name="Google Shape;134;p15"/>
          <p:cNvSpPr txBox="1">
            <a:spLocks noGrp="1"/>
          </p:cNvSpPr>
          <p:nvPr>
            <p:ph type="title"/>
          </p:nvPr>
        </p:nvSpPr>
        <p:spPr>
          <a:xfrm>
            <a:off x="748500" y="590575"/>
            <a:ext cx="7647000" cy="43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35" name="Google Shape;135;p15"/>
          <p:cNvGrpSpPr/>
          <p:nvPr/>
        </p:nvGrpSpPr>
        <p:grpSpPr>
          <a:xfrm>
            <a:off x="-131375" y="3"/>
            <a:ext cx="634499" cy="2200714"/>
            <a:chOff x="-321875" y="-138300"/>
            <a:chExt cx="634499" cy="5634188"/>
          </a:xfrm>
        </p:grpSpPr>
        <p:sp>
          <p:nvSpPr>
            <p:cNvPr id="136" name="Google Shape;136;p15"/>
            <p:cNvSpPr/>
            <p:nvPr/>
          </p:nvSpPr>
          <p:spPr>
            <a:xfrm>
              <a:off x="-321875" y="-138300"/>
              <a:ext cx="473020" cy="5634188"/>
            </a:xfrm>
            <a:custGeom>
              <a:avLst/>
              <a:gdLst/>
              <a:ahLst/>
              <a:cxnLst/>
              <a:rect l="l" t="t" r="r" b="b"/>
              <a:pathLst>
                <a:path w="8091" h="32755" extrusionOk="0">
                  <a:moveTo>
                    <a:pt x="0" y="1"/>
                  </a:moveTo>
                  <a:lnTo>
                    <a:pt x="989" y="32754"/>
                  </a:lnTo>
                  <a:lnTo>
                    <a:pt x="7367" y="32176"/>
                  </a:lnTo>
                  <a:lnTo>
                    <a:pt x="80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137;p15"/>
            <p:cNvSpPr/>
            <p:nvPr/>
          </p:nvSpPr>
          <p:spPr>
            <a:xfrm>
              <a:off x="108766" y="-138300"/>
              <a:ext cx="203859" cy="5534766"/>
            </a:xfrm>
            <a:custGeom>
              <a:avLst/>
              <a:gdLst/>
              <a:ahLst/>
              <a:cxnLst/>
              <a:rect l="l" t="t" r="r" b="b"/>
              <a:pathLst>
                <a:path w="3487" h="32177" extrusionOk="0">
                  <a:moveTo>
                    <a:pt x="724" y="1"/>
                  </a:moveTo>
                  <a:lnTo>
                    <a:pt x="1" y="32176"/>
                  </a:lnTo>
                  <a:lnTo>
                    <a:pt x="1810" y="31976"/>
                  </a:lnTo>
                  <a:lnTo>
                    <a:pt x="34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Google Shape;138;p15"/>
          <p:cNvSpPr/>
          <p:nvPr/>
        </p:nvSpPr>
        <p:spPr>
          <a:xfrm rot="10800000">
            <a:off x="-193413" y="852225"/>
            <a:ext cx="9326816" cy="4291271"/>
          </a:xfrm>
          <a:custGeom>
            <a:avLst/>
            <a:gdLst/>
            <a:ahLst/>
            <a:cxnLst/>
            <a:rect l="l" t="t" r="r" b="b"/>
            <a:pathLst>
              <a:path w="69053" h="30174" extrusionOk="0">
                <a:moveTo>
                  <a:pt x="0" y="1"/>
                </a:moveTo>
                <a:lnTo>
                  <a:pt x="0" y="30173"/>
                </a:lnTo>
                <a:lnTo>
                  <a:pt x="775" y="1294"/>
                </a:lnTo>
                <a:lnTo>
                  <a:pt x="69053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2_1_1_1_1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7"/>
          <p:cNvSpPr/>
          <p:nvPr/>
        </p:nvSpPr>
        <p:spPr>
          <a:xfrm rot="271198">
            <a:off x="-51844" y="2124070"/>
            <a:ext cx="9247693" cy="3630708"/>
          </a:xfrm>
          <a:custGeom>
            <a:avLst/>
            <a:gdLst/>
            <a:ahLst/>
            <a:cxnLst/>
            <a:rect l="l" t="t" r="r" b="b"/>
            <a:pathLst>
              <a:path w="67153" h="28927" extrusionOk="0">
                <a:moveTo>
                  <a:pt x="59474" y="1"/>
                </a:moveTo>
                <a:lnTo>
                  <a:pt x="45249" y="732"/>
                </a:lnTo>
                <a:lnTo>
                  <a:pt x="44453" y="18414"/>
                </a:lnTo>
                <a:lnTo>
                  <a:pt x="36713" y="18414"/>
                </a:lnTo>
                <a:lnTo>
                  <a:pt x="35151" y="10049"/>
                </a:lnTo>
                <a:lnTo>
                  <a:pt x="25726" y="9894"/>
                </a:lnTo>
                <a:lnTo>
                  <a:pt x="26657" y="19386"/>
                </a:lnTo>
                <a:lnTo>
                  <a:pt x="21551" y="20088"/>
                </a:lnTo>
                <a:lnTo>
                  <a:pt x="21551" y="4786"/>
                </a:lnTo>
                <a:lnTo>
                  <a:pt x="5600" y="3184"/>
                </a:lnTo>
                <a:lnTo>
                  <a:pt x="6476" y="21391"/>
                </a:lnTo>
                <a:lnTo>
                  <a:pt x="670" y="21622"/>
                </a:lnTo>
                <a:lnTo>
                  <a:pt x="1" y="28926"/>
                </a:lnTo>
                <a:lnTo>
                  <a:pt x="67153" y="22572"/>
                </a:lnTo>
                <a:lnTo>
                  <a:pt x="67153" y="19662"/>
                </a:lnTo>
                <a:lnTo>
                  <a:pt x="60107" y="19729"/>
                </a:lnTo>
                <a:lnTo>
                  <a:pt x="59474" y="1"/>
                </a:lnTo>
                <a:close/>
              </a:path>
            </a:pathLst>
          </a:custGeom>
          <a:solidFill>
            <a:srgbClr val="9DC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62" name="Google Shape;162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-35345" y="0"/>
            <a:ext cx="2841451" cy="3425125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17"/>
          <p:cNvSpPr/>
          <p:nvPr/>
        </p:nvSpPr>
        <p:spPr>
          <a:xfrm>
            <a:off x="-65706" y="4972055"/>
            <a:ext cx="8874716" cy="435006"/>
          </a:xfrm>
          <a:custGeom>
            <a:avLst/>
            <a:gdLst/>
            <a:ahLst/>
            <a:cxnLst/>
            <a:rect l="l" t="t" r="r" b="b"/>
            <a:pathLst>
              <a:path w="78095" h="15866" extrusionOk="0">
                <a:moveTo>
                  <a:pt x="78095" y="0"/>
                </a:moveTo>
                <a:lnTo>
                  <a:pt x="51968" y="2483"/>
                </a:lnTo>
                <a:lnTo>
                  <a:pt x="51583" y="2521"/>
                </a:lnTo>
                <a:lnTo>
                  <a:pt x="51372" y="2541"/>
                </a:lnTo>
                <a:lnTo>
                  <a:pt x="49495" y="2719"/>
                </a:lnTo>
                <a:lnTo>
                  <a:pt x="12179" y="6266"/>
                </a:lnTo>
                <a:lnTo>
                  <a:pt x="7017" y="6757"/>
                </a:lnTo>
                <a:lnTo>
                  <a:pt x="6983" y="6760"/>
                </a:lnTo>
                <a:lnTo>
                  <a:pt x="5601" y="6892"/>
                </a:lnTo>
                <a:lnTo>
                  <a:pt x="0" y="7423"/>
                </a:lnTo>
                <a:lnTo>
                  <a:pt x="0" y="15865"/>
                </a:lnTo>
                <a:lnTo>
                  <a:pt x="78095" y="15865"/>
                </a:lnTo>
                <a:lnTo>
                  <a:pt x="7809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4" name="Google Shape;164;p17"/>
          <p:cNvSpPr txBox="1">
            <a:spLocks noGrp="1"/>
          </p:cNvSpPr>
          <p:nvPr>
            <p:ph type="title" hasCustomPrompt="1"/>
          </p:nvPr>
        </p:nvSpPr>
        <p:spPr>
          <a:xfrm>
            <a:off x="3040077" y="1471600"/>
            <a:ext cx="1512600" cy="866700"/>
          </a:xfrm>
          <a:prstGeom prst="rect">
            <a:avLst/>
          </a:prstGeom>
          <a:noFill/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7000">
                <a:solidFill>
                  <a:schemeClr val="accent6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sp>
        <p:nvSpPr>
          <p:cNvPr id="165" name="Google Shape;165;p17"/>
          <p:cNvSpPr txBox="1">
            <a:spLocks noGrp="1"/>
          </p:cNvSpPr>
          <p:nvPr>
            <p:ph type="title" idx="2"/>
          </p:nvPr>
        </p:nvSpPr>
        <p:spPr>
          <a:xfrm flipH="1">
            <a:off x="1968777" y="2532650"/>
            <a:ext cx="3655200" cy="678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6" name="Google Shape;166;p17"/>
          <p:cNvSpPr txBox="1">
            <a:spLocks noGrp="1"/>
          </p:cNvSpPr>
          <p:nvPr>
            <p:ph type="subTitle" idx="1"/>
          </p:nvPr>
        </p:nvSpPr>
        <p:spPr>
          <a:xfrm flipH="1">
            <a:off x="2525727" y="3211123"/>
            <a:ext cx="2541300" cy="525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48525" y="590575"/>
            <a:ext cx="7647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Righteous"/>
              <a:buNone/>
              <a:defRPr sz="3000">
                <a:solidFill>
                  <a:schemeClr val="accent3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Luckiest Guy"/>
              <a:buNone/>
              <a:defRPr sz="2800">
                <a:solidFill>
                  <a:schemeClr val="accent3"/>
                </a:solidFill>
                <a:latin typeface="Luckiest Guy"/>
                <a:ea typeface="Luckiest Guy"/>
                <a:cs typeface="Luckiest Guy"/>
                <a:sym typeface="Luckiest Guy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Luckiest Guy"/>
              <a:buNone/>
              <a:defRPr sz="2800">
                <a:solidFill>
                  <a:schemeClr val="accent3"/>
                </a:solidFill>
                <a:latin typeface="Luckiest Guy"/>
                <a:ea typeface="Luckiest Guy"/>
                <a:cs typeface="Luckiest Guy"/>
                <a:sym typeface="Luckiest Guy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Luckiest Guy"/>
              <a:buNone/>
              <a:defRPr sz="2800">
                <a:solidFill>
                  <a:schemeClr val="accent3"/>
                </a:solidFill>
                <a:latin typeface="Luckiest Guy"/>
                <a:ea typeface="Luckiest Guy"/>
                <a:cs typeface="Luckiest Guy"/>
                <a:sym typeface="Luckiest Guy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Luckiest Guy"/>
              <a:buNone/>
              <a:defRPr sz="2800">
                <a:solidFill>
                  <a:schemeClr val="accent3"/>
                </a:solidFill>
                <a:latin typeface="Luckiest Guy"/>
                <a:ea typeface="Luckiest Guy"/>
                <a:cs typeface="Luckiest Guy"/>
                <a:sym typeface="Luckiest Guy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Luckiest Guy"/>
              <a:buNone/>
              <a:defRPr sz="2800">
                <a:solidFill>
                  <a:schemeClr val="accent3"/>
                </a:solidFill>
                <a:latin typeface="Luckiest Guy"/>
                <a:ea typeface="Luckiest Guy"/>
                <a:cs typeface="Luckiest Guy"/>
                <a:sym typeface="Luckiest Guy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Luckiest Guy"/>
              <a:buNone/>
              <a:defRPr sz="2800">
                <a:solidFill>
                  <a:schemeClr val="accent3"/>
                </a:solidFill>
                <a:latin typeface="Luckiest Guy"/>
                <a:ea typeface="Luckiest Guy"/>
                <a:cs typeface="Luckiest Guy"/>
                <a:sym typeface="Luckiest Guy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Luckiest Guy"/>
              <a:buNone/>
              <a:defRPr sz="2800">
                <a:solidFill>
                  <a:schemeClr val="accent3"/>
                </a:solidFill>
                <a:latin typeface="Luckiest Guy"/>
                <a:ea typeface="Luckiest Guy"/>
                <a:cs typeface="Luckiest Guy"/>
                <a:sym typeface="Luckiest Guy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Luckiest Guy"/>
              <a:buNone/>
              <a:defRPr sz="2800">
                <a:solidFill>
                  <a:schemeClr val="accent3"/>
                </a:solidFill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48525" y="1152475"/>
            <a:ext cx="7647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Baloo Tammudu 2"/>
              <a:buChar char="●"/>
              <a:defRPr sz="1600">
                <a:solidFill>
                  <a:schemeClr val="accent3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Baloo Tammudu 2"/>
              <a:buChar char="○"/>
              <a:defRPr sz="1600">
                <a:solidFill>
                  <a:schemeClr val="accent3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Baloo Tammudu 2"/>
              <a:buChar char="■"/>
              <a:defRPr sz="1600">
                <a:solidFill>
                  <a:schemeClr val="accent3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Baloo Tammudu 2"/>
              <a:buChar char="●"/>
              <a:defRPr sz="1600">
                <a:solidFill>
                  <a:schemeClr val="accent3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Baloo Tammudu 2"/>
              <a:buChar char="○"/>
              <a:defRPr sz="1600">
                <a:solidFill>
                  <a:schemeClr val="accent3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Baloo Tammudu 2"/>
              <a:buChar char="■"/>
              <a:defRPr sz="1600">
                <a:solidFill>
                  <a:schemeClr val="accent3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Baloo Tammudu 2"/>
              <a:buChar char="●"/>
              <a:defRPr sz="1600">
                <a:solidFill>
                  <a:schemeClr val="accent3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Baloo Tammudu 2"/>
              <a:buChar char="○"/>
              <a:defRPr sz="1600">
                <a:solidFill>
                  <a:schemeClr val="accent3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Baloo Tammudu 2"/>
              <a:buChar char="■"/>
              <a:defRPr sz="1600">
                <a:solidFill>
                  <a:schemeClr val="accent3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5" r:id="rId4"/>
    <p:sldLayoutId id="2147483656" r:id="rId5"/>
    <p:sldLayoutId id="2147483657" r:id="rId6"/>
    <p:sldLayoutId id="2147483659" r:id="rId7"/>
    <p:sldLayoutId id="2147483661" r:id="rId8"/>
    <p:sldLayoutId id="2147483663" r:id="rId9"/>
    <p:sldLayoutId id="2147483666" r:id="rId10"/>
    <p:sldLayoutId id="2147483667" r:id="rId11"/>
    <p:sldLayoutId id="2147483672" r:id="rId12"/>
    <p:sldLayoutId id="2147483685" r:id="rId13"/>
    <p:sldLayoutId id="2147483686" r:id="rId14"/>
    <p:sldLayoutId id="2147483687" r:id="rId15"/>
  </p:sldLayoutIdLst>
  <p:hf hd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0E2A47"/>
        </a:solidFill>
        <a:effectLst/>
      </p:bgPr>
    </p:bg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35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387" name="Google Shape;387;p35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1" r:id="rId1"/>
  </p:sldLayoutIdLst>
  <p:hf hd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5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00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3.xml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3" Type="http://schemas.openxmlformats.org/officeDocument/2006/relationships/diagramData" Target="../diagrams/data6.xml"/><Relationship Id="rId7" Type="http://schemas.microsoft.com/office/2007/relationships/diagramDrawing" Target="../diagrams/drawing4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3.png"/><Relationship Id="rId4" Type="http://schemas.openxmlformats.org/officeDocument/2006/relationships/image" Target="../media/image4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2.png"/><Relationship Id="rId4" Type="http://schemas.openxmlformats.org/officeDocument/2006/relationships/image" Target="../media/image4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1.png"/><Relationship Id="rId4" Type="http://schemas.openxmlformats.org/officeDocument/2006/relationships/image" Target="../media/image5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5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2164" y="1459212"/>
            <a:ext cx="8199681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ar-DZ" sz="115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nkGothic Md BT" pitchFamily="34" charset="0"/>
                <a:cs typeface="Traditional Arabic" pitchFamily="18" charset="-78"/>
              </a:rPr>
              <a:t>بسم الله الرحمن الرحيم</a:t>
            </a:r>
            <a:endParaRPr lang="fr-FR" sz="115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ankGothic Md BT" pitchFamily="34" charset="0"/>
              <a:cs typeface="Traditional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68992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41"/>
          <p:cNvSpPr/>
          <p:nvPr/>
        </p:nvSpPr>
        <p:spPr>
          <a:xfrm>
            <a:off x="2753075" y="928150"/>
            <a:ext cx="4571704" cy="3287141"/>
          </a:xfrm>
          <a:custGeom>
            <a:avLst/>
            <a:gdLst/>
            <a:ahLst/>
            <a:cxnLst/>
            <a:rect l="l" t="t" r="r" b="b"/>
            <a:pathLst>
              <a:path w="176004" h="153336" extrusionOk="0">
                <a:moveTo>
                  <a:pt x="0" y="2030"/>
                </a:moveTo>
                <a:lnTo>
                  <a:pt x="174618" y="0"/>
                </a:lnTo>
                <a:lnTo>
                  <a:pt x="176004" y="152872"/>
                </a:lnTo>
                <a:lnTo>
                  <a:pt x="2671" y="153336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445" name="Google Shape;445;p41"/>
          <p:cNvSpPr/>
          <p:nvPr/>
        </p:nvSpPr>
        <p:spPr>
          <a:xfrm flipH="1">
            <a:off x="4059277" y="1440150"/>
            <a:ext cx="1959300" cy="929700"/>
          </a:xfrm>
          <a:prstGeom prst="trapezoid">
            <a:avLst>
              <a:gd name="adj" fmla="val 6197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46" name="Google Shape;446;p41"/>
          <p:cNvSpPr txBox="1">
            <a:spLocks noGrp="1"/>
          </p:cNvSpPr>
          <p:nvPr>
            <p:ph type="title" idx="2"/>
          </p:nvPr>
        </p:nvSpPr>
        <p:spPr>
          <a:xfrm flipH="1">
            <a:off x="3211325" y="2532650"/>
            <a:ext cx="3655200" cy="678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fr-FR" dirty="0"/>
              <a:t>Évaluation des charges</a:t>
            </a:r>
            <a:endParaRPr dirty="0"/>
          </a:p>
        </p:txBody>
      </p:sp>
      <p:sp>
        <p:nvSpPr>
          <p:cNvPr id="447" name="Google Shape;447;p41"/>
          <p:cNvSpPr txBox="1">
            <a:spLocks noGrp="1"/>
          </p:cNvSpPr>
          <p:nvPr>
            <p:ph type="title"/>
          </p:nvPr>
        </p:nvSpPr>
        <p:spPr>
          <a:xfrm>
            <a:off x="4282627" y="1471600"/>
            <a:ext cx="1512600" cy="866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2" name="Espace réservé du numéro de diapositive 4">
            <a:extLst>
              <a:ext uri="{FF2B5EF4-FFF2-40B4-BE49-F238E27FC236}">
                <a16:creationId xmlns="" xmlns:a16="http://schemas.microsoft.com/office/drawing/2014/main" id="{F648C281-9BAC-7A2A-3595-29AD1E479BD5}"/>
              </a:ext>
            </a:extLst>
          </p:cNvPr>
          <p:cNvSpPr txBox="1">
            <a:spLocks/>
          </p:cNvSpPr>
          <p:nvPr/>
        </p:nvSpPr>
        <p:spPr>
          <a:xfrm>
            <a:off x="4052263" y="4727291"/>
            <a:ext cx="764215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fld id="{810E7F54-2C80-4AEC-92A2-35241EC92D6D}" type="slidenum">
              <a:rPr lang="fr-DZ" sz="1800" b="1" smtClean="0"/>
              <a:pPr algn="ctr"/>
              <a:t>10</a:t>
            </a:fld>
            <a:endParaRPr lang="fr-DZ" sz="1800" b="1" dirty="0"/>
          </a:p>
        </p:txBody>
      </p:sp>
    </p:spTree>
    <p:extLst>
      <p:ext uri="{BB962C8B-B14F-4D97-AF65-F5344CB8AC3E}">
        <p14:creationId xmlns:p14="http://schemas.microsoft.com/office/powerpoint/2010/main" val="3626052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5" grpId="0" animBg="1"/>
      <p:bldP spid="446" grpId="0"/>
      <p:bldP spid="44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51"/>
          <p:cNvSpPr/>
          <p:nvPr/>
        </p:nvSpPr>
        <p:spPr>
          <a:xfrm rot="10800000">
            <a:off x="6140517" y="1640102"/>
            <a:ext cx="2386614" cy="2542311"/>
          </a:xfrm>
          <a:custGeom>
            <a:avLst/>
            <a:gdLst/>
            <a:ahLst/>
            <a:cxnLst/>
            <a:rect l="l" t="t" r="r" b="b"/>
            <a:pathLst>
              <a:path w="176004" h="153336" extrusionOk="0">
                <a:moveTo>
                  <a:pt x="0" y="2030"/>
                </a:moveTo>
                <a:lnTo>
                  <a:pt x="174618" y="0"/>
                </a:lnTo>
                <a:lnTo>
                  <a:pt x="176004" y="152872"/>
                </a:lnTo>
                <a:lnTo>
                  <a:pt x="2671" y="153336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619" name="Google Shape;619;p51"/>
          <p:cNvSpPr/>
          <p:nvPr/>
        </p:nvSpPr>
        <p:spPr>
          <a:xfrm flipH="1">
            <a:off x="3635896" y="1646749"/>
            <a:ext cx="2386614" cy="2542311"/>
          </a:xfrm>
          <a:custGeom>
            <a:avLst/>
            <a:gdLst/>
            <a:ahLst/>
            <a:cxnLst/>
            <a:rect l="l" t="t" r="r" b="b"/>
            <a:pathLst>
              <a:path w="176004" h="153336" extrusionOk="0">
                <a:moveTo>
                  <a:pt x="0" y="2030"/>
                </a:moveTo>
                <a:lnTo>
                  <a:pt x="174618" y="0"/>
                </a:lnTo>
                <a:lnTo>
                  <a:pt x="176004" y="152872"/>
                </a:lnTo>
                <a:lnTo>
                  <a:pt x="2671" y="153336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620" name="Google Shape;620;p51"/>
          <p:cNvSpPr/>
          <p:nvPr/>
        </p:nvSpPr>
        <p:spPr>
          <a:xfrm rot="10800000">
            <a:off x="611559" y="1640101"/>
            <a:ext cx="2903393" cy="2537853"/>
          </a:xfrm>
          <a:custGeom>
            <a:avLst/>
            <a:gdLst/>
            <a:ahLst/>
            <a:cxnLst/>
            <a:rect l="l" t="t" r="r" b="b"/>
            <a:pathLst>
              <a:path w="176004" h="153336" extrusionOk="0">
                <a:moveTo>
                  <a:pt x="0" y="2030"/>
                </a:moveTo>
                <a:lnTo>
                  <a:pt x="174618" y="0"/>
                </a:lnTo>
                <a:lnTo>
                  <a:pt x="176004" y="152872"/>
                </a:lnTo>
                <a:lnTo>
                  <a:pt x="2671" y="153336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621" name="Google Shape;621;p51"/>
          <p:cNvSpPr txBox="1">
            <a:spLocks noGrp="1"/>
          </p:cNvSpPr>
          <p:nvPr>
            <p:ph type="title"/>
          </p:nvPr>
        </p:nvSpPr>
        <p:spPr>
          <a:xfrm>
            <a:off x="777670" y="483518"/>
            <a:ext cx="7647000" cy="43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Les différentes charges qui agissent sur ce bâtiment </a:t>
            </a:r>
            <a:endParaRPr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22" name="Google Shape;622;p51"/>
          <p:cNvSpPr txBox="1">
            <a:spLocks noGrp="1"/>
          </p:cNvSpPr>
          <p:nvPr>
            <p:ph type="subTitle" idx="1"/>
          </p:nvPr>
        </p:nvSpPr>
        <p:spPr>
          <a:xfrm>
            <a:off x="806516" y="2427734"/>
            <a:ext cx="2708436" cy="163804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/>
            <a:r>
              <a:rPr lang="fr-FR" sz="1800" dirty="0">
                <a:latin typeface="Righteous"/>
              </a:rPr>
              <a:t>Le poids propre de la structure </a:t>
            </a:r>
          </a:p>
          <a:p>
            <a:pPr marL="0" lvl="0" indent="0" algn="l"/>
            <a:r>
              <a:rPr lang="fr-FR" sz="1800" dirty="0">
                <a:latin typeface="Righteous"/>
              </a:rPr>
              <a:t>L’équipement de l’ouvrage (les revêtements, </a:t>
            </a:r>
          </a:p>
          <a:p>
            <a:pPr marL="0" lvl="0" indent="0" algn="l"/>
            <a:r>
              <a:rPr lang="fr-FR" sz="1800" dirty="0">
                <a:latin typeface="Righteous"/>
              </a:rPr>
              <a:t>les enduits, installations,...Etc.).</a:t>
            </a:r>
            <a:endParaRPr sz="1800" dirty="0">
              <a:latin typeface="Righteous"/>
            </a:endParaRPr>
          </a:p>
        </p:txBody>
      </p:sp>
      <p:sp>
        <p:nvSpPr>
          <p:cNvPr id="623" name="Google Shape;623;p51"/>
          <p:cNvSpPr txBox="1">
            <a:spLocks noGrp="1"/>
          </p:cNvSpPr>
          <p:nvPr>
            <p:ph type="subTitle" idx="2"/>
          </p:nvPr>
        </p:nvSpPr>
        <p:spPr>
          <a:xfrm>
            <a:off x="965148" y="1974870"/>
            <a:ext cx="2196213" cy="33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indent="0"/>
            <a:r>
              <a:rPr lang="fr-FR" dirty="0">
                <a:solidFill>
                  <a:schemeClr val="accent5">
                    <a:lumMod val="75000"/>
                  </a:schemeClr>
                </a:solidFill>
              </a:rPr>
              <a:t>Charge permanente 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9" name="Google Shape;659;p51"/>
          <p:cNvSpPr txBox="1">
            <a:spLocks noGrp="1"/>
          </p:cNvSpPr>
          <p:nvPr>
            <p:ph type="subTitle" idx="3"/>
          </p:nvPr>
        </p:nvSpPr>
        <p:spPr>
          <a:xfrm>
            <a:off x="3747142" y="2519202"/>
            <a:ext cx="2275368" cy="77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/>
            <a:r>
              <a:rPr lang="fr-FR" sz="1800" dirty="0">
                <a:latin typeface="Righteous"/>
              </a:rPr>
              <a:t>Mobilier, matières en dépôt et personnes….</a:t>
            </a:r>
            <a:endParaRPr sz="1800" dirty="0">
              <a:latin typeface="Righteous"/>
            </a:endParaRPr>
          </a:p>
        </p:txBody>
      </p:sp>
      <p:sp>
        <p:nvSpPr>
          <p:cNvPr id="660" name="Google Shape;660;p51"/>
          <p:cNvSpPr txBox="1">
            <a:spLocks noGrp="1"/>
          </p:cNvSpPr>
          <p:nvPr>
            <p:ph type="subTitle" idx="4"/>
          </p:nvPr>
        </p:nvSpPr>
        <p:spPr>
          <a:xfrm>
            <a:off x="3747142" y="2004900"/>
            <a:ext cx="2069100" cy="33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indent="0"/>
            <a:r>
              <a:rPr lang="fr-FR" dirty="0">
                <a:solidFill>
                  <a:schemeClr val="accent5">
                    <a:lumMod val="75000"/>
                  </a:schemeClr>
                </a:solidFill>
              </a:rPr>
              <a:t>Surcharges d’exploitations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1" name="Google Shape;661;p51"/>
          <p:cNvSpPr txBox="1">
            <a:spLocks noGrp="1"/>
          </p:cNvSpPr>
          <p:nvPr>
            <p:ph type="subTitle" idx="5"/>
          </p:nvPr>
        </p:nvSpPr>
        <p:spPr>
          <a:xfrm>
            <a:off x="6299274" y="2519202"/>
            <a:ext cx="2069100" cy="77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/>
            <a:r>
              <a:rPr lang="fr-FR" sz="1800" dirty="0">
                <a:latin typeface="Righteous"/>
              </a:rPr>
              <a:t>Charge du vent </a:t>
            </a:r>
          </a:p>
          <a:p>
            <a:pPr marL="0" lvl="0" indent="0" algn="l"/>
            <a:r>
              <a:rPr lang="fr-FR" sz="1800" dirty="0">
                <a:latin typeface="Righteous"/>
              </a:rPr>
              <a:t>Charge de neige</a:t>
            </a:r>
          </a:p>
        </p:txBody>
      </p:sp>
      <p:sp>
        <p:nvSpPr>
          <p:cNvPr id="662" name="Google Shape;662;p51"/>
          <p:cNvSpPr txBox="1">
            <a:spLocks noGrp="1"/>
          </p:cNvSpPr>
          <p:nvPr>
            <p:ph type="subTitle" idx="6"/>
          </p:nvPr>
        </p:nvSpPr>
        <p:spPr>
          <a:xfrm>
            <a:off x="6299274" y="2004900"/>
            <a:ext cx="2069100" cy="33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indent="0"/>
            <a:r>
              <a:rPr lang="fr-FR" dirty="0">
                <a:solidFill>
                  <a:schemeClr val="accent5">
                    <a:lumMod val="75000"/>
                  </a:schemeClr>
                </a:solidFill>
              </a:rPr>
              <a:t>Charges climatiques 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733" name="Google Shape;733;p51"/>
          <p:cNvGrpSpPr/>
          <p:nvPr/>
        </p:nvGrpSpPr>
        <p:grpSpPr>
          <a:xfrm>
            <a:off x="7817462" y="2343300"/>
            <a:ext cx="1277700" cy="2664100"/>
            <a:chOff x="7983075" y="2343300"/>
            <a:chExt cx="1277700" cy="2664100"/>
          </a:xfrm>
        </p:grpSpPr>
        <p:sp>
          <p:nvSpPr>
            <p:cNvPr id="734" name="Google Shape;734;p51"/>
            <p:cNvSpPr/>
            <p:nvPr/>
          </p:nvSpPr>
          <p:spPr>
            <a:xfrm>
              <a:off x="7983075" y="4824100"/>
              <a:ext cx="1277700" cy="183300"/>
            </a:xfrm>
            <a:prstGeom prst="ellipse">
              <a:avLst/>
            </a:prstGeom>
            <a:solidFill>
              <a:srgbClr val="6E464B">
                <a:alpha val="55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pic>
          <p:nvPicPr>
            <p:cNvPr id="735" name="Google Shape;735;p5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flipH="1">
              <a:off x="8267546" y="2343300"/>
              <a:ext cx="811919" cy="261112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36" name="Google Shape;736;p51"/>
          <p:cNvGrpSpPr/>
          <p:nvPr/>
        </p:nvGrpSpPr>
        <p:grpSpPr>
          <a:xfrm>
            <a:off x="-145600" y="2343300"/>
            <a:ext cx="1277700" cy="2664100"/>
            <a:chOff x="-145600" y="2343300"/>
            <a:chExt cx="1277700" cy="2664100"/>
          </a:xfrm>
        </p:grpSpPr>
        <p:sp>
          <p:nvSpPr>
            <p:cNvPr id="737" name="Google Shape;737;p51"/>
            <p:cNvSpPr/>
            <p:nvPr/>
          </p:nvSpPr>
          <p:spPr>
            <a:xfrm flipH="1">
              <a:off x="-145600" y="4824100"/>
              <a:ext cx="1277700" cy="183300"/>
            </a:xfrm>
            <a:prstGeom prst="ellipse">
              <a:avLst/>
            </a:prstGeom>
            <a:solidFill>
              <a:srgbClr val="6E464B">
                <a:alpha val="55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pic>
          <p:nvPicPr>
            <p:cNvPr id="738" name="Google Shape;738;p51"/>
            <p:cNvPicPr preferRelativeResize="0"/>
            <p:nvPr/>
          </p:nvPicPr>
          <p:blipFill rotWithShape="1">
            <a:blip r:embed="rId4">
              <a:alphaModFix/>
            </a:blip>
            <a:srcRect l="-1313" r="-1303"/>
            <a:stretch/>
          </p:blipFill>
          <p:spPr>
            <a:xfrm>
              <a:off x="4726" y="2343300"/>
              <a:ext cx="930901" cy="261112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Espace réservé du numéro de diapositive 4">
            <a:extLst>
              <a:ext uri="{FF2B5EF4-FFF2-40B4-BE49-F238E27FC236}">
                <a16:creationId xmlns="" xmlns:a16="http://schemas.microsoft.com/office/drawing/2014/main" id="{9B044803-B03A-815D-F40C-F5367C2285DC}"/>
              </a:ext>
            </a:extLst>
          </p:cNvPr>
          <p:cNvSpPr txBox="1">
            <a:spLocks/>
          </p:cNvSpPr>
          <p:nvPr/>
        </p:nvSpPr>
        <p:spPr>
          <a:xfrm>
            <a:off x="4017477" y="4833991"/>
            <a:ext cx="764215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fld id="{810E7F54-2C80-4AEC-92A2-35241EC92D6D}" type="slidenum">
              <a:rPr lang="fr-DZ" sz="1800" b="1" smtClean="0"/>
              <a:pPr algn="ctr"/>
              <a:t>11</a:t>
            </a:fld>
            <a:endParaRPr lang="fr-DZ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6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6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6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1" grpId="0"/>
      <p:bldP spid="622" grpId="0" build="p"/>
      <p:bldP spid="623" grpId="0" build="p"/>
      <p:bldP spid="659" grpId="0" build="p"/>
      <p:bldP spid="660" grpId="0" build="p"/>
      <p:bldP spid="661" grpId="0" build="p"/>
      <p:bldP spid="66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au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86452970"/>
                  </p:ext>
                </p:extLst>
              </p:nvPr>
            </p:nvGraphicFramePr>
            <p:xfrm>
              <a:off x="179512" y="267494"/>
              <a:ext cx="8712968" cy="4535927"/>
            </p:xfrm>
            <a:graphic>
              <a:graphicData uri="http://schemas.openxmlformats.org/drawingml/2006/table">
                <a:tbl>
                  <a:tblPr firstRow="1" bandRow="1">
                    <a:tableStyleId>{E8034E78-7F5D-4C2E-B375-FC64B27BC917}</a:tableStyleId>
                  </a:tblPr>
                  <a:tblGrid>
                    <a:gridCol w="1452161">
                      <a:extLst>
                        <a:ext uri="{9D8B030D-6E8A-4147-A177-3AD203B41FA5}">
                          <a16:colId xmlns="" xmlns:a16="http://schemas.microsoft.com/office/drawing/2014/main" val="20000"/>
                        </a:ext>
                      </a:extLst>
                    </a:gridCol>
                    <a:gridCol w="2220247">
                      <a:extLst>
                        <a:ext uri="{9D8B030D-6E8A-4147-A177-3AD203B41FA5}">
                          <a16:colId xmlns="" xmlns:a16="http://schemas.microsoft.com/office/drawing/2014/main" val="20001"/>
                        </a:ext>
                      </a:extLst>
                    </a:gridCol>
                    <a:gridCol w="2664296">
                      <a:extLst>
                        <a:ext uri="{9D8B030D-6E8A-4147-A177-3AD203B41FA5}">
                          <a16:colId xmlns="" xmlns:a16="http://schemas.microsoft.com/office/drawing/2014/main" val="20002"/>
                        </a:ext>
                      </a:extLst>
                    </a:gridCol>
                    <a:gridCol w="2376264">
                      <a:extLst>
                        <a:ext uri="{9D8B030D-6E8A-4147-A177-3AD203B41FA5}">
                          <a16:colId xmlns="" xmlns:a16="http://schemas.microsoft.com/office/drawing/2014/main" val="20003"/>
                        </a:ext>
                      </a:extLst>
                    </a:gridCol>
                  </a:tblGrid>
                  <a:tr h="484098">
                    <a:tc gridSpan="2"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fr-FR" sz="180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Righteous"/>
                            </a:rPr>
                            <a:t>Descente</a:t>
                          </a:r>
                          <a:r>
                            <a:rPr lang="fr-FR" sz="1800" baseline="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Righteous"/>
                            </a:rPr>
                            <a:t> de charge  </a:t>
                          </a:r>
                          <a:endParaRPr lang="fr-FR" sz="18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Righteous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80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Righteous"/>
                            </a:rPr>
                            <a:t> G (</a:t>
                          </a:r>
                          <a:r>
                            <a:rPr lang="fr-FR" sz="1800" kern="120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effectLst/>
                              <a:latin typeface="Righteous"/>
                            </a:rPr>
                            <a:t>daN/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fr-FR" sz="1800" i="1" kern="1200">
                                      <a:solidFill>
                                        <a:schemeClr val="bg1">
                                          <a:lumMod val="75000"/>
                                        </a:schemeClr>
                                      </a:solidFill>
                                      <a:effectLst/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fr-FR" sz="1800" kern="1200">
                                      <a:solidFill>
                                        <a:schemeClr val="bg1">
                                          <a:lumMod val="75000"/>
                                        </a:schemeClr>
                                      </a:solidFill>
                                      <a:effectLst/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fr-FR" sz="1800" kern="1200">
                                      <a:solidFill>
                                        <a:schemeClr val="bg1">
                                          <a:lumMod val="75000"/>
                                        </a:schemeClr>
                                      </a:solidFill>
                                      <a:effectLst/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fr-FR" sz="180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Righteous"/>
                            </a:rPr>
                            <a:t>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fr-FR" sz="180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Righteous"/>
                            </a:rPr>
                            <a:t>Q (</a:t>
                          </a:r>
                          <a:r>
                            <a:rPr lang="fr-FR" sz="1800" kern="120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effectLst/>
                              <a:latin typeface="Righteous"/>
                            </a:rPr>
                            <a:t>daN/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fr-FR" sz="1800" i="1" kern="1200">
                                      <a:solidFill>
                                        <a:schemeClr val="bg1">
                                          <a:lumMod val="75000"/>
                                        </a:schemeClr>
                                      </a:solidFill>
                                      <a:effectLst/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fr-FR" sz="1800" kern="1200">
                                      <a:solidFill>
                                        <a:schemeClr val="bg1">
                                          <a:lumMod val="75000"/>
                                        </a:schemeClr>
                                      </a:solidFill>
                                      <a:effectLst/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fr-FR" sz="1800" kern="1200">
                                      <a:solidFill>
                                        <a:schemeClr val="bg1">
                                          <a:lumMod val="75000"/>
                                        </a:schemeClr>
                                      </a:solidFill>
                                      <a:effectLst/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fr-FR" sz="180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Righteous"/>
                            </a:rPr>
                            <a:t>)</a:t>
                          </a:r>
                          <a:endParaRPr lang="fr-FR" sz="18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Righteous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val="10000"/>
                      </a:ext>
                    </a:extLst>
                  </a:tr>
                  <a:tr h="676409">
                    <a:tc gridSpan="2"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fr-FR" sz="1800" kern="120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effectLst/>
                              <a:latin typeface="Righteous"/>
                            </a:rPr>
                            <a:t>Plancher terrasse inaccessible </a:t>
                          </a:r>
                          <a:endParaRPr lang="fr-FR" sz="1800" b="1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Righteous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800" u="none" strike="noStrike" cap="none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effectLst/>
                              <a:latin typeface="Righteous"/>
                              <a:sym typeface="Arial"/>
                            </a:rPr>
                            <a:t>542.56</a:t>
                          </a:r>
                          <a:endParaRPr lang="fr-FR" sz="180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Righteou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80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Righteous"/>
                            </a:rPr>
                            <a:t>100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val="10001"/>
                      </a:ext>
                    </a:extLst>
                  </a:tr>
                  <a:tr h="484098">
                    <a:tc gridSpan="2"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fr-FR" sz="1800" kern="120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effectLst/>
                              <a:latin typeface="Righteous"/>
                            </a:rPr>
                            <a:t>Plancher</a:t>
                          </a:r>
                          <a:r>
                            <a:rPr lang="fr-FR" sz="1800" kern="1200" baseline="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effectLst/>
                              <a:latin typeface="Righteous"/>
                            </a:rPr>
                            <a:t> étage courant</a:t>
                          </a:r>
                          <a:endParaRPr lang="fr-FR" sz="1800" b="1" i="0" kern="120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effectLst/>
                            <a:latin typeface="Righteous"/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800" u="none" strike="noStrike" cap="none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effectLst/>
                              <a:latin typeface="Righteous"/>
                              <a:sym typeface="Arial"/>
                            </a:rPr>
                            <a:t>445.56</a:t>
                          </a:r>
                          <a:endParaRPr lang="fr-FR" sz="180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Righteou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80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Righteous"/>
                            </a:rPr>
                            <a:t>150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val="10002"/>
                      </a:ext>
                    </a:extLst>
                  </a:tr>
                  <a:tr h="484098">
                    <a:tc gridSpan="2"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fr-FR" sz="1800" kern="120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effectLst/>
                              <a:latin typeface="Righteous"/>
                            </a:rPr>
                            <a:t>Plancher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fr-FR" sz="1800" i="1" kern="1200" smtClean="0">
                                      <a:solidFill>
                                        <a:schemeClr val="bg1">
                                          <a:lumMod val="75000"/>
                                        </a:schemeClr>
                                      </a:solidFill>
                                      <a:effectLst/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fr-FR" sz="1800" kern="1200" smtClean="0">
                                      <a:solidFill>
                                        <a:schemeClr val="bg1">
                                          <a:lumMod val="75000"/>
                                        </a:schemeClr>
                                      </a:solidFill>
                                      <a:effectLst/>
                                      <a:latin typeface="Cambria Math"/>
                                    </a:rPr>
                                    <m:t>𝟏</m:t>
                                  </m:r>
                                </m:e>
                                <m:sup>
                                  <m:r>
                                    <a:rPr lang="fr-FR" sz="1800" kern="1200" smtClean="0">
                                      <a:solidFill>
                                        <a:schemeClr val="bg1">
                                          <a:lumMod val="75000"/>
                                        </a:schemeClr>
                                      </a:solidFill>
                                      <a:effectLst/>
                                      <a:latin typeface="Cambria Math"/>
                                    </a:rPr>
                                    <m:t>𝐞𝐫</m:t>
                                  </m:r>
                                </m:sup>
                              </m:sSup>
                              <m:r>
                                <a:rPr lang="fr-FR" sz="1800" kern="1200" smtClean="0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effectLst/>
                                  <a:latin typeface="Cambria Math"/>
                                </a:rPr>
                                <m:t>é</m:t>
                              </m:r>
                              <m:r>
                                <a:rPr lang="fr-FR" sz="1800" kern="1200" smtClean="0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effectLst/>
                                  <a:latin typeface="Cambria Math"/>
                                </a:rPr>
                                <m:t>𝐭𝐚𝐠𝐞</m:t>
                              </m:r>
                            </m:oMath>
                          </a14:m>
                          <a:endParaRPr lang="fr-FR" sz="1800" b="1" i="0" kern="120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effectLst/>
                            <a:latin typeface="Righteous"/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800" u="none" strike="noStrike" cap="none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effectLst/>
                              <a:latin typeface="Righteous"/>
                              <a:sym typeface="Arial"/>
                            </a:rPr>
                            <a:t>445.56</a:t>
                          </a:r>
                          <a:endParaRPr lang="fr-FR" sz="180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Righteou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80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Righteous"/>
                            </a:rPr>
                            <a:t>250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val="10003"/>
                      </a:ext>
                    </a:extLst>
                  </a:tr>
                  <a:tr h="477465">
                    <a:tc rowSpan="2">
                      <a:txBody>
                        <a:bodyPr/>
                        <a:lstStyle/>
                        <a:p>
                          <a:pPr marL="0" marR="0" lvl="1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fr-FR" sz="1600" kern="120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effectLst/>
                              <a:latin typeface="Righteous"/>
                            </a:rPr>
                            <a:t>Escalier</a:t>
                          </a:r>
                          <a:endParaRPr lang="fr-FR" sz="1600" b="0" i="0" u="none" strike="noStrike" kern="1200" cap="none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effectLst/>
                            <a:latin typeface="Righteous"/>
                            <a:ea typeface="Arial"/>
                            <a:cs typeface="Arial"/>
                            <a:sym typeface="Arial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1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fr-FR" sz="1800" u="none" strike="noStrike" cap="none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effectLst/>
                              <a:latin typeface="Righteous"/>
                              <a:sym typeface="Arial"/>
                            </a:rPr>
                            <a:t>Volée</a:t>
                          </a:r>
                          <a:endParaRPr lang="fr-FR" sz="1800" b="0" i="0" u="none" strike="noStrike" kern="1200" cap="none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effectLst/>
                            <a:latin typeface="Righteous"/>
                            <a:ea typeface="Arial"/>
                            <a:cs typeface="Arial"/>
                            <a:sym typeface="Arial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800" u="none" strike="noStrike" cap="none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effectLst/>
                              <a:latin typeface="Righteous"/>
                              <a:sym typeface="Arial"/>
                            </a:rPr>
                            <a:t>125</a:t>
                          </a:r>
                          <a:endParaRPr lang="fr-FR" sz="180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Righteous"/>
                          </a:endParaRPr>
                        </a:p>
                      </a:txBody>
                      <a:tcPr anchor="ctr"/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fr-FR" sz="180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Righteous"/>
                            </a:rPr>
                            <a:t>250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val="10004"/>
                      </a:ext>
                    </a:extLst>
                  </a:tr>
                  <a:tr h="477465"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1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fr-FR" sz="1800" kern="120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effectLst/>
                              <a:latin typeface="Righteous"/>
                            </a:rPr>
                            <a:t>Palier </a:t>
                          </a:r>
                          <a:endParaRPr lang="fr-FR" sz="1800" b="1" i="0" u="none" strike="noStrike" kern="1200" cap="none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effectLst/>
                            <a:latin typeface="Righteous"/>
                            <a:ea typeface="Arial"/>
                            <a:cs typeface="Arial"/>
                            <a:sym typeface="Arial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fr-FR" sz="1800" u="none" strike="noStrike" cap="none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effectLst/>
                              <a:latin typeface="Righteous"/>
                              <a:sym typeface="Arial"/>
                            </a:rPr>
                            <a:t>289.56</a:t>
                          </a:r>
                          <a:endParaRPr lang="fr-FR" sz="1800" b="1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Righteous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10005"/>
                      </a:ext>
                    </a:extLst>
                  </a:tr>
                  <a:tr h="484098">
                    <a:tc gridSpan="2"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fr-FR" sz="1800" u="none" strike="noStrike" cap="none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effectLst/>
                              <a:latin typeface="Righteous"/>
                              <a:sym typeface="Arial"/>
                            </a:rPr>
                            <a:t>Les cloisons </a:t>
                          </a:r>
                          <a:endParaRPr lang="fr-FR" sz="1800" b="1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Righteous"/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800" u="none" strike="noStrike" cap="none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effectLst/>
                              <a:latin typeface="Righteous"/>
                              <a:sym typeface="Arial"/>
                            </a:rPr>
                            <a:t>256</a:t>
                          </a:r>
                          <a:endParaRPr lang="fr-FR" sz="180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Righteou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180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Righteous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val="10006"/>
                      </a:ext>
                    </a:extLst>
                  </a:tr>
                  <a:tr h="484098">
                    <a:tc gridSpan="2"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fr-FR" sz="180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Righteous"/>
                            </a:rPr>
                            <a:t>Acrotère</a:t>
                          </a:r>
                          <a:endParaRPr lang="fr-FR" sz="1800" b="1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Righteous"/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800" u="none" strike="noStrike" cap="none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effectLst/>
                              <a:latin typeface="Righteous"/>
                              <a:sym typeface="Arial"/>
                            </a:rPr>
                            <a:t>172.5 </a:t>
                          </a:r>
                          <a:endParaRPr lang="fr-FR" sz="180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Righteou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180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Righteous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val="10007"/>
                      </a:ext>
                    </a:extLst>
                  </a:tr>
                  <a:tr h="484098">
                    <a:tc gridSpan="2"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fr-FR" sz="180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Righteous"/>
                            </a:rPr>
                            <a:t>Balcon</a:t>
                          </a:r>
                          <a:endParaRPr lang="fr-FR" sz="1800" b="1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Righteous"/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180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Righteou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80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Righteous"/>
                            </a:rPr>
                            <a:t>350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au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86452970"/>
                  </p:ext>
                </p:extLst>
              </p:nvPr>
            </p:nvGraphicFramePr>
            <p:xfrm>
              <a:off x="179512" y="267494"/>
              <a:ext cx="8712968" cy="4535927"/>
            </p:xfrm>
            <a:graphic>
              <a:graphicData uri="http://schemas.openxmlformats.org/drawingml/2006/table">
                <a:tbl>
                  <a:tblPr firstRow="1" bandRow="1">
                    <a:tableStyleId>{E8034E78-7F5D-4C2E-B375-FC64B27BC917}</a:tableStyleId>
                  </a:tblPr>
                  <a:tblGrid>
                    <a:gridCol w="1452161"/>
                    <a:gridCol w="2220247"/>
                    <a:gridCol w="2664296"/>
                    <a:gridCol w="2376264"/>
                  </a:tblGrid>
                  <a:tr h="484098">
                    <a:tc gridSpan="2"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fr-FR" sz="1800" dirty="0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Righteous"/>
                            </a:rPr>
                            <a:t>Descente</a:t>
                          </a:r>
                          <a:r>
                            <a:rPr lang="fr-FR" sz="1800" baseline="0" dirty="0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Righteous"/>
                            </a:rPr>
                            <a:t> de charge  </a:t>
                          </a:r>
                          <a:endParaRPr lang="fr-FR" sz="1800" b="0" dirty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Righteous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137986" t="-1266" r="-89245" b="-8493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266667" t="-1266" b="-849367"/>
                          </a:stretch>
                        </a:blipFill>
                      </a:tcPr>
                    </a:tc>
                  </a:tr>
                  <a:tr h="676409">
                    <a:tc gridSpan="2"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fr-FR" sz="1800" kern="1200" dirty="0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effectLst/>
                              <a:latin typeface="Righteous"/>
                            </a:rPr>
                            <a:t>Plancher terrasse inaccessible </a:t>
                          </a:r>
                          <a:endParaRPr lang="fr-FR" sz="1800" b="1" dirty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Righteous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800" u="none" strike="noStrike" cap="none" dirty="0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effectLst/>
                              <a:latin typeface="Righteous"/>
                              <a:sym typeface="Arial"/>
                            </a:rPr>
                            <a:t>542.56</a:t>
                          </a:r>
                          <a:endParaRPr lang="fr-FR" sz="180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Righteou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800" dirty="0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Righteous"/>
                            </a:rPr>
                            <a:t>100</a:t>
                          </a:r>
                          <a:endParaRPr lang="fr-FR" sz="180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Righteous"/>
                          </a:endParaRPr>
                        </a:p>
                      </a:txBody>
                      <a:tcPr anchor="ctr"/>
                    </a:tc>
                  </a:tr>
                  <a:tr h="484098">
                    <a:tc gridSpan="2"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fr-FR" sz="1800" kern="1200" dirty="0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effectLst/>
                              <a:latin typeface="Righteous"/>
                            </a:rPr>
                            <a:t>Plancher</a:t>
                          </a:r>
                          <a:r>
                            <a:rPr lang="fr-FR" sz="1800" kern="1200" baseline="0" dirty="0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effectLst/>
                              <a:latin typeface="Righteous"/>
                            </a:rPr>
                            <a:t> étage courant</a:t>
                          </a:r>
                          <a:endParaRPr lang="fr-FR" sz="1800" b="1" i="0" kern="1200" dirty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effectLst/>
                            <a:latin typeface="Righteous"/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800" u="none" strike="noStrike" cap="none" dirty="0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effectLst/>
                              <a:latin typeface="Righteous"/>
                              <a:sym typeface="Arial"/>
                            </a:rPr>
                            <a:t>445.56</a:t>
                          </a:r>
                          <a:endParaRPr lang="fr-FR" sz="180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Righteou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800" dirty="0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Righteous"/>
                            </a:rPr>
                            <a:t>150</a:t>
                          </a:r>
                          <a:endParaRPr lang="fr-FR" sz="180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Righteous"/>
                          </a:endParaRPr>
                        </a:p>
                      </a:txBody>
                      <a:tcPr anchor="ctr"/>
                    </a:tc>
                  </a:tr>
                  <a:tr h="484098">
                    <a:tc gridSpan="2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t="-343038" r="-137148" b="-507595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800" u="none" strike="noStrike" cap="none" dirty="0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effectLst/>
                              <a:latin typeface="Righteous"/>
                              <a:sym typeface="Arial"/>
                            </a:rPr>
                            <a:t>445.56</a:t>
                          </a:r>
                          <a:endParaRPr lang="fr-FR" sz="180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Righteou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800" dirty="0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Righteous"/>
                            </a:rPr>
                            <a:t>250</a:t>
                          </a:r>
                          <a:endParaRPr lang="fr-FR" sz="180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Righteous"/>
                          </a:endParaRPr>
                        </a:p>
                      </a:txBody>
                      <a:tcPr anchor="ctr"/>
                    </a:tc>
                  </a:tr>
                  <a:tr h="477465">
                    <a:tc rowSpan="2">
                      <a:txBody>
                        <a:bodyPr/>
                        <a:lstStyle/>
                        <a:p>
                          <a:pPr marL="0" marR="0" lvl="1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fr-FR" sz="1600" kern="1200" dirty="0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effectLst/>
                              <a:latin typeface="Righteous"/>
                            </a:rPr>
                            <a:t>Escalier</a:t>
                          </a:r>
                          <a:endParaRPr lang="fr-FR" sz="1600" b="0" i="0" u="none" strike="noStrike" kern="1200" cap="none" dirty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effectLst/>
                            <a:latin typeface="Righteous"/>
                            <a:ea typeface="Arial"/>
                            <a:cs typeface="Arial"/>
                            <a:sym typeface="Arial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1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fr-FR" sz="1800" u="none" strike="noStrike" cap="none" dirty="0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effectLst/>
                              <a:latin typeface="Righteous"/>
                              <a:sym typeface="Arial"/>
                            </a:rPr>
                            <a:t>Volée</a:t>
                          </a:r>
                          <a:endParaRPr lang="fr-FR" sz="1800" b="0" i="0" u="none" strike="noStrike" kern="1200" cap="none" dirty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effectLst/>
                            <a:latin typeface="Righteous"/>
                            <a:ea typeface="Arial"/>
                            <a:cs typeface="Arial"/>
                            <a:sym typeface="Arial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800" u="none" strike="noStrike" cap="none" dirty="0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effectLst/>
                              <a:latin typeface="Righteous"/>
                              <a:sym typeface="Arial"/>
                            </a:rPr>
                            <a:t>125</a:t>
                          </a:r>
                          <a:endParaRPr lang="fr-FR" sz="180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Righteous"/>
                          </a:endParaRPr>
                        </a:p>
                      </a:txBody>
                      <a:tcPr anchor="ctr"/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fr-FR" sz="1800" dirty="0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Righteous"/>
                            </a:rPr>
                            <a:t>250</a:t>
                          </a:r>
                          <a:endParaRPr lang="fr-FR" sz="180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Righteous"/>
                          </a:endParaRPr>
                        </a:p>
                      </a:txBody>
                      <a:tcPr anchor="ctr"/>
                    </a:tc>
                  </a:tr>
                  <a:tr h="477465"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1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fr-FR" sz="1800" kern="1200" dirty="0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effectLst/>
                              <a:latin typeface="Righteous"/>
                            </a:rPr>
                            <a:t>Palier </a:t>
                          </a:r>
                          <a:endParaRPr lang="fr-FR" sz="1800" b="1" i="0" u="none" strike="noStrike" kern="1200" cap="none" dirty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effectLst/>
                            <a:latin typeface="Righteous"/>
                            <a:ea typeface="Arial"/>
                            <a:cs typeface="Arial"/>
                            <a:sym typeface="Arial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fr-FR" sz="1800" u="none" strike="noStrike" cap="none" dirty="0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effectLst/>
                              <a:latin typeface="Righteous"/>
                              <a:sym typeface="Arial"/>
                            </a:rPr>
                            <a:t>289.56</a:t>
                          </a:r>
                          <a:endParaRPr lang="fr-FR" sz="1800" b="1" dirty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Righteous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</a:tr>
                  <a:tr h="484098">
                    <a:tc gridSpan="2"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fr-FR" sz="1800" u="none" strike="noStrike" cap="none" dirty="0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effectLst/>
                              <a:latin typeface="Righteous"/>
                              <a:sym typeface="Arial"/>
                            </a:rPr>
                            <a:t>Les cloisons </a:t>
                          </a:r>
                          <a:endParaRPr lang="fr-FR" sz="1800" b="1" dirty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Righteous"/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800" u="none" strike="noStrike" cap="none" dirty="0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effectLst/>
                              <a:latin typeface="Righteous"/>
                              <a:sym typeface="Arial"/>
                            </a:rPr>
                            <a:t>256</a:t>
                          </a:r>
                          <a:endParaRPr lang="fr-FR" sz="180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Righteou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180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Righteous"/>
                          </a:endParaRPr>
                        </a:p>
                      </a:txBody>
                      <a:tcPr anchor="ctr"/>
                    </a:tc>
                  </a:tr>
                  <a:tr h="484098">
                    <a:tc gridSpan="2"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fr-FR" sz="1800" dirty="0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Righteous"/>
                            </a:rPr>
                            <a:t>Acrotère</a:t>
                          </a:r>
                          <a:endParaRPr lang="fr-FR" sz="1800" b="1" dirty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Righteous"/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800" u="none" strike="noStrike" cap="none" dirty="0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effectLst/>
                              <a:latin typeface="Righteous"/>
                              <a:sym typeface="Arial"/>
                            </a:rPr>
                            <a:t>172.5 </a:t>
                          </a:r>
                          <a:endParaRPr lang="fr-FR" sz="180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Righteou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180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Righteous"/>
                          </a:endParaRPr>
                        </a:p>
                      </a:txBody>
                      <a:tcPr anchor="ctr"/>
                    </a:tc>
                  </a:tr>
                  <a:tr h="484098">
                    <a:tc gridSpan="2"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fr-FR" sz="1800" dirty="0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Righteous"/>
                            </a:rPr>
                            <a:t>Balcon</a:t>
                          </a:r>
                          <a:endParaRPr lang="fr-FR" sz="1800" b="1" dirty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Righteous"/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180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Righteou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800" dirty="0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Righteous"/>
                            </a:rPr>
                            <a:t>350</a:t>
                          </a:r>
                          <a:endParaRPr lang="fr-FR" sz="180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Righteous"/>
                          </a:endParaRPr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Fallback>
      </mc:AlternateContent>
      <p:sp>
        <p:nvSpPr>
          <p:cNvPr id="2" name="Espace réservé du numéro de diapositive 4">
            <a:extLst>
              <a:ext uri="{FF2B5EF4-FFF2-40B4-BE49-F238E27FC236}">
                <a16:creationId xmlns="" xmlns:a16="http://schemas.microsoft.com/office/drawing/2014/main" id="{0A5F2710-01B5-245A-D3B8-144A4DD014CD}"/>
              </a:ext>
            </a:extLst>
          </p:cNvPr>
          <p:cNvSpPr txBox="1">
            <a:spLocks/>
          </p:cNvSpPr>
          <p:nvPr/>
        </p:nvSpPr>
        <p:spPr>
          <a:xfrm>
            <a:off x="3995936" y="4841345"/>
            <a:ext cx="764215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fld id="{810E7F54-2C80-4AEC-92A2-35241EC92D6D}" type="slidenum">
              <a:rPr lang="fr-DZ" sz="1800" b="1" smtClean="0"/>
              <a:pPr algn="ctr"/>
              <a:t>12</a:t>
            </a:fld>
            <a:endParaRPr lang="fr-DZ" sz="1800" b="1" dirty="0"/>
          </a:p>
        </p:txBody>
      </p:sp>
    </p:spTree>
    <p:extLst>
      <p:ext uri="{BB962C8B-B14F-4D97-AF65-F5344CB8AC3E}">
        <p14:creationId xmlns:p14="http://schemas.microsoft.com/office/powerpoint/2010/main" val="2624407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Image 01 - la neige - Images Gratuites à Imprimer - Dessin 99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6446" y="1589176"/>
            <a:ext cx="1691680" cy="1198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82" name="Google Shape;982;p62"/>
          <p:cNvSpPr txBox="1">
            <a:spLocks noGrp="1"/>
          </p:cNvSpPr>
          <p:nvPr>
            <p:ph type="title"/>
          </p:nvPr>
        </p:nvSpPr>
        <p:spPr>
          <a:xfrm>
            <a:off x="748500" y="590575"/>
            <a:ext cx="7647000" cy="43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fr-FR" b="1" dirty="0">
                <a:solidFill>
                  <a:schemeClr val="accent1">
                    <a:lumMod val="50000"/>
                  </a:schemeClr>
                </a:solidFill>
              </a:rPr>
              <a:t>Etude de l’action de la neige :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fr-FR" dirty="0">
                <a:solidFill>
                  <a:schemeClr val="accent1">
                    <a:lumMod val="50000"/>
                  </a:schemeClr>
                </a:solidFill>
              </a:rPr>
            </a:br>
            <a:endParaRPr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93" name="Google Shape;993;p62"/>
          <p:cNvPicPr preferRelativeResize="0"/>
          <p:nvPr/>
        </p:nvPicPr>
        <p:blipFill rotWithShape="1">
          <a:blip r:embed="rId4">
            <a:alphaModFix/>
          </a:blip>
          <a:srcRect t="9" b="19"/>
          <a:stretch/>
        </p:blipFill>
        <p:spPr>
          <a:xfrm>
            <a:off x="7316446" y="2787853"/>
            <a:ext cx="1874624" cy="238517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76894" y="1131590"/>
                <a:ext cx="7776864" cy="35451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1800" dirty="0">
                    <a:solidFill>
                      <a:srgbClr val="002060"/>
                    </a:solidFill>
                    <a:latin typeface="Righteous"/>
                  </a:rPr>
                  <a:t>Le bâtiment est située à une altitude de 785 m par rapport au niveau de la mer ; cette altitude étant inférieure à 2000 m, donc l’action de la neige peut être calculée selon le RNV 99. </a:t>
                </a:r>
              </a:p>
              <a:p>
                <a:r>
                  <a:rPr lang="fr-FR" sz="1800" dirty="0">
                    <a:solidFill>
                      <a:srgbClr val="002060"/>
                    </a:solidFill>
                    <a:latin typeface="Righteous"/>
                  </a:rPr>
                  <a:t>La formule générale pour obtenir la charge de neige est la suivante 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8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180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S</m:t>
                          </m:r>
                          <m:r>
                            <a:rPr lang="fr-FR" sz="180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fr-FR" sz="1800">
                              <a:solidFill>
                                <a:srgbClr val="002060"/>
                              </a:solidFill>
                              <a:latin typeface="Cambria Math"/>
                              <a:hlinkClick r:id="" action="ppaction://noaction"/>
                            </a:rPr>
                            <m:t>μ</m:t>
                          </m:r>
                          <m:r>
                            <a:rPr lang="fr-FR" sz="180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×</m:t>
                          </m:r>
                          <m:r>
                            <m:rPr>
                              <m:sty m:val="p"/>
                            </m:rPr>
                            <a:rPr lang="fr-FR" sz="180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S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 sz="180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k</m:t>
                          </m:r>
                        </m:sub>
                      </m:sSub>
                      <m:r>
                        <a:rPr lang="fr-FR" sz="1800">
                          <a:solidFill>
                            <a:srgbClr val="002060"/>
                          </a:solidFill>
                          <a:latin typeface="Cambria Math"/>
                        </a:rPr>
                        <m:t>       </m:t>
                      </m:r>
                      <m:d>
                        <m:dPr>
                          <m:begChr m:val="["/>
                          <m:endChr m:val="]"/>
                          <m:ctrlPr>
                            <a:rPr lang="fr-FR" sz="18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fr-FR" sz="180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KN</m:t>
                          </m:r>
                          <m:r>
                            <a:rPr lang="fr-FR" sz="180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/</m:t>
                          </m:r>
                          <m:sSup>
                            <m:sSupPr>
                              <m:ctrlPr>
                                <a:rPr lang="fr-FR" sz="18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fr-FR" sz="180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m</m:t>
                              </m:r>
                            </m:e>
                            <m:sup>
                              <m:r>
                                <a:rPr lang="fr-FR" sz="180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fr-FR" sz="1800" dirty="0">
                  <a:latin typeface="Righteous"/>
                </a:endParaRPr>
              </a:p>
              <a:p>
                <a:endParaRPr lang="fr-FR" sz="1800" dirty="0">
                  <a:latin typeface="Righteous"/>
                </a:endParaRPr>
              </a:p>
              <a:p>
                <a14:m>
                  <m:oMath xmlns:m="http://schemas.openxmlformats.org/officeDocument/2006/math">
                    <m:r>
                      <a:rPr lang="fr-FR" sz="1800" b="0" i="1" smtClean="0">
                        <a:solidFill>
                          <a:srgbClr val="002060"/>
                        </a:solidFill>
                        <a:latin typeface="Cambria Math"/>
                      </a:rPr>
                      <m:t>𝜇</m:t>
                    </m:r>
                  </m:oMath>
                </a14:m>
                <a:r>
                  <a:rPr lang="fr-FR" sz="1800" dirty="0">
                    <a:solidFill>
                      <a:srgbClr val="002060"/>
                    </a:solidFill>
                    <a:latin typeface="Righteous"/>
                  </a:rPr>
                  <a:t>: Coefficient de forme, qui dépend de la forme du toit. μ = 0.8</a:t>
                </a:r>
              </a:p>
              <a:p>
                <a:endParaRPr lang="fr-FR" sz="1800" dirty="0">
                  <a:solidFill>
                    <a:srgbClr val="002060"/>
                  </a:solidFill>
                  <a:latin typeface="Righteous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sz="18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fr-FR" sz="18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fr-FR" sz="18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fr-FR" sz="1800" b="0" i="0" smtClean="0">
                        <a:solidFill>
                          <a:srgbClr val="002060"/>
                        </a:solidFill>
                        <a:latin typeface="Cambria Math"/>
                      </a:rPr>
                      <m:t>:</m:t>
                    </m:r>
                    <m:r>
                      <m:rPr>
                        <m:sty m:val="p"/>
                      </m:rPr>
                      <a:rPr lang="fr-FR" sz="1800" b="0" i="0" smtClean="0">
                        <a:solidFill>
                          <a:srgbClr val="002060"/>
                        </a:solidFill>
                        <a:latin typeface="Cambria Math"/>
                      </a:rPr>
                      <m:t>C</m:t>
                    </m:r>
                  </m:oMath>
                </a14:m>
                <a:r>
                  <a:rPr lang="fr-FR" sz="1800" dirty="0">
                    <a:solidFill>
                      <a:srgbClr val="002060"/>
                    </a:solidFill>
                    <a:latin typeface="Righteous"/>
                  </a:rPr>
                  <a:t>harge de neige au sol 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8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sz="1800" b="0" i="0">
                            <a:solidFill>
                              <a:srgbClr val="002060"/>
                            </a:solidFill>
                            <a:latin typeface="Cambria Math"/>
                          </a:rPr>
                          <m:t>S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sz="1800" b="0" i="0">
                            <a:solidFill>
                              <a:srgbClr val="002060"/>
                            </a:solidFill>
                            <a:latin typeface="Cambria Math"/>
                          </a:rPr>
                          <m:t>k</m:t>
                        </m:r>
                      </m:sub>
                    </m:sSub>
                    <m:r>
                      <a:rPr lang="fr-FR" sz="1800" b="0" i="0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fr-FR" sz="18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1800" b="0" i="0">
                            <a:solidFill>
                              <a:srgbClr val="00206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1800" b="0" i="0">
                            <a:solidFill>
                              <a:srgbClr val="002060"/>
                            </a:solidFill>
                            <a:latin typeface="Cambria Math"/>
                          </a:rPr>
                          <m:t>0</m:t>
                        </m:r>
                        <m:r>
                          <a:rPr lang="en-US" sz="1800" b="0" i="0">
                            <a:solidFill>
                              <a:srgbClr val="002060"/>
                            </a:solidFill>
                            <a:latin typeface="Cambria Math"/>
                          </a:rPr>
                          <m:t>.</m:t>
                        </m:r>
                        <m:r>
                          <a:rPr lang="en-US" sz="1800" b="0" i="0">
                            <a:solidFill>
                              <a:srgbClr val="002060"/>
                            </a:solidFill>
                            <a:latin typeface="Cambria Math"/>
                          </a:rPr>
                          <m:t>07</m:t>
                        </m:r>
                        <m:r>
                          <a:rPr lang="en-US" sz="1800" b="0" i="0">
                            <a:solidFill>
                              <a:srgbClr val="002060"/>
                            </a:solidFill>
                            <a:latin typeface="Cambria Math"/>
                          </a:rPr>
                          <m:t>×</m:t>
                        </m:r>
                        <m:r>
                          <m:rPr>
                            <m:sty m:val="p"/>
                          </m:rPr>
                          <a:rPr lang="en-US" sz="1800" b="0" i="0">
                            <a:solidFill>
                              <a:srgbClr val="002060"/>
                            </a:solidFill>
                            <a:latin typeface="Cambria Math"/>
                          </a:rPr>
                          <m:t>H</m:t>
                        </m:r>
                        <m:r>
                          <a:rPr lang="en-US" sz="1800" b="0" i="0">
                            <a:solidFill>
                              <a:srgbClr val="00206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1800" b="0" i="0">
                            <a:solidFill>
                              <a:srgbClr val="002060"/>
                            </a:solidFill>
                            <a:latin typeface="Cambria Math"/>
                          </a:rPr>
                          <m:t>15</m:t>
                        </m:r>
                        <m:r>
                          <a:rPr lang="en-US" sz="1800" b="0" i="0">
                            <a:solidFill>
                              <a:srgbClr val="002060"/>
                            </a:solidFill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sz="1800" b="0" i="0">
                            <a:solidFill>
                              <a:srgbClr val="002060"/>
                            </a:solidFill>
                            <a:latin typeface="Cambria Math"/>
                          </a:rPr>
                          <m:t>100</m:t>
                        </m:r>
                      </m:den>
                    </m:f>
                  </m:oMath>
                </a14:m>
                <a:r>
                  <a:rPr lang="fr-FR" sz="1800" dirty="0">
                    <a:solidFill>
                      <a:srgbClr val="002060"/>
                    </a:solidFill>
                    <a:latin typeface="Righteous"/>
                  </a:rPr>
                  <a:t> (Zone A)</a:t>
                </a:r>
              </a:p>
              <a:p>
                <a:endParaRPr lang="fr-FR" sz="1800" dirty="0">
                  <a:solidFill>
                    <a:srgbClr val="002060"/>
                  </a:solidFill>
                  <a:latin typeface="Righteous"/>
                </a:endParaRPr>
              </a:p>
              <a:p>
                <a:pPr lvl="0"/>
                <a:r>
                  <a:rPr lang="fr-FR" sz="1800" dirty="0">
                    <a:solidFill>
                      <a:srgbClr val="002060"/>
                    </a:solidFill>
                    <a:latin typeface="Righteous"/>
                  </a:rPr>
                  <a:t>Charge de neige (S) :</a:t>
                </a:r>
                <a:endParaRPr lang="fr-FR" sz="1800" dirty="0">
                  <a:solidFill>
                    <a:srgbClr val="002060"/>
                  </a:solidFill>
                  <a:effectLst/>
                  <a:latin typeface="Righteous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sz="1800" b="0" i="0">
                          <a:solidFill>
                            <a:srgbClr val="002060"/>
                          </a:solidFill>
                          <a:latin typeface="Cambria Math"/>
                        </a:rPr>
                        <m:t>S</m:t>
                      </m:r>
                      <m:r>
                        <a:rPr lang="fr-FR" sz="1800" b="0" i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a:rPr lang="fr-FR" sz="1800" b="0" i="0">
                          <a:solidFill>
                            <a:srgbClr val="002060"/>
                          </a:solidFill>
                          <a:latin typeface="Cambria Math"/>
                        </a:rPr>
                        <m:t>0</m:t>
                      </m:r>
                      <m:r>
                        <a:rPr lang="fr-FR" sz="1800" b="0" i="0">
                          <a:solidFill>
                            <a:srgbClr val="002060"/>
                          </a:solidFill>
                          <a:latin typeface="Cambria Math"/>
                        </a:rPr>
                        <m:t>.</m:t>
                      </m:r>
                      <m:r>
                        <a:rPr lang="fr-FR" sz="1800" b="0" i="0">
                          <a:solidFill>
                            <a:srgbClr val="002060"/>
                          </a:solidFill>
                          <a:latin typeface="Cambria Math"/>
                        </a:rPr>
                        <m:t>559</m:t>
                      </m:r>
                      <m:r>
                        <a:rPr lang="fr-FR" sz="1800" b="0" i="0">
                          <a:solidFill>
                            <a:srgbClr val="002060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fr-FR" sz="1800" b="0" i="0">
                          <a:solidFill>
                            <a:srgbClr val="002060"/>
                          </a:solidFill>
                          <a:latin typeface="Cambria Math"/>
                        </a:rPr>
                        <m:t>KN</m:t>
                      </m:r>
                      <m:r>
                        <a:rPr lang="fr-FR" sz="1800" b="0" i="0">
                          <a:solidFill>
                            <a:srgbClr val="002060"/>
                          </a:solidFill>
                          <a:latin typeface="Cambria Math"/>
                        </a:rPr>
                        <m:t>/</m:t>
                      </m:r>
                      <m:sSup>
                        <m:sSupPr>
                          <m:ctrlPr>
                            <a:rPr lang="fr-FR" sz="18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fr-FR" sz="1800" b="0" i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m</m:t>
                          </m:r>
                        </m:e>
                        <m:sup>
                          <m:r>
                            <a:rPr lang="fr-FR" sz="1800" b="0" i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r>
                  <a:rPr lang="fr-FR" sz="1800" dirty="0">
                    <a:solidFill>
                      <a:srgbClr val="002060"/>
                    </a:solidFill>
                  </a:rPr>
                  <a:t/>
                </a:r>
                <a:br>
                  <a:rPr lang="fr-FR" sz="1800" dirty="0">
                    <a:solidFill>
                      <a:srgbClr val="002060"/>
                    </a:solidFill>
                  </a:rPr>
                </a:br>
                <a:endParaRPr lang="fr-FR" sz="1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894" y="1131590"/>
                <a:ext cx="7776864" cy="3545138"/>
              </a:xfrm>
              <a:prstGeom prst="rect">
                <a:avLst/>
              </a:prstGeom>
              <a:blipFill>
                <a:blip r:embed="rId5"/>
                <a:stretch>
                  <a:fillRect l="-627" t="-1033" b="-688"/>
                </a:stretch>
              </a:blipFill>
            </p:spPr>
            <p:txBody>
              <a:bodyPr/>
              <a:lstStyle/>
              <a:p>
                <a:r>
                  <a:rPr lang="fr-D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Espace réservé du numéro de diapositive 4">
            <a:extLst>
              <a:ext uri="{FF2B5EF4-FFF2-40B4-BE49-F238E27FC236}">
                <a16:creationId xmlns="" xmlns:a16="http://schemas.microsoft.com/office/drawing/2014/main" id="{FF3322B5-F40A-35B8-6F78-5CFC78564E76}"/>
              </a:ext>
            </a:extLst>
          </p:cNvPr>
          <p:cNvSpPr txBox="1">
            <a:spLocks/>
          </p:cNvSpPr>
          <p:nvPr/>
        </p:nvSpPr>
        <p:spPr>
          <a:xfrm>
            <a:off x="3983218" y="4807903"/>
            <a:ext cx="764215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fld id="{810E7F54-2C80-4AEC-92A2-35241EC92D6D}" type="slidenum">
              <a:rPr lang="fr-DZ" sz="1800" b="1" smtClean="0"/>
              <a:pPr algn="ctr"/>
              <a:t>13</a:t>
            </a:fld>
            <a:endParaRPr lang="fr-DZ" sz="1800" b="1" dirty="0"/>
          </a:p>
        </p:txBody>
      </p:sp>
    </p:spTree>
    <p:extLst>
      <p:ext uri="{BB962C8B-B14F-4D97-AF65-F5344CB8AC3E}">
        <p14:creationId xmlns:p14="http://schemas.microsoft.com/office/powerpoint/2010/main" val="4052675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2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/>
          <p:cNvPicPr/>
          <p:nvPr/>
        </p:nvPicPr>
        <p:blipFill>
          <a:blip r:embed="rId2"/>
          <a:stretch>
            <a:fillRect/>
          </a:stretch>
        </p:blipFill>
        <p:spPr>
          <a:xfrm>
            <a:off x="5653443" y="1275605"/>
            <a:ext cx="2952328" cy="316835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7589" y="600304"/>
            <a:ext cx="7647000" cy="603294"/>
          </a:xfrm>
        </p:spPr>
        <p:txBody>
          <a:bodyPr/>
          <a:lstStyle/>
          <a:p>
            <a:pPr lvl="0"/>
            <a:r>
              <a:rPr lang="fr-FR" b="1" dirty="0">
                <a:solidFill>
                  <a:schemeClr val="accent1">
                    <a:lumMod val="50000"/>
                  </a:schemeClr>
                </a:solidFill>
              </a:rPr>
              <a:t>Étude de l’action du vent : </a:t>
            </a:r>
            <a:endParaRPr lang="fr-FR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15" name="Tableau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3247018"/>
              </p:ext>
            </p:extLst>
          </p:nvPr>
        </p:nvGraphicFramePr>
        <p:xfrm>
          <a:off x="539552" y="2840942"/>
          <a:ext cx="5040560" cy="1046880"/>
        </p:xfrm>
        <a:graphic>
          <a:graphicData uri="http://schemas.openxmlformats.org/drawingml/2006/table">
            <a:tbl>
              <a:tblPr firstRow="1" firstCol="1" bandRow="1">
                <a:tableStyleId>{7E9639D4-E3E2-4D34-9284-5A2195B3D0D7}</a:tableStyleId>
              </a:tblPr>
              <a:tblGrid>
                <a:gridCol w="117061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7359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7122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0918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1593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5949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Righteous"/>
                        </a:rPr>
                        <a:t>Catégorie de terrain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Righteous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Righteous"/>
                        </a:rPr>
                        <a:t>K</a:t>
                      </a:r>
                      <a:r>
                        <a:rPr lang="fr-FR" sz="1600" baseline="-250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Righteous"/>
                        </a:rPr>
                        <a:t>t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Righteous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Righteous"/>
                        </a:rPr>
                        <a:t>Z</a:t>
                      </a:r>
                      <a:r>
                        <a:rPr lang="fr-FR" sz="1600" baseline="-250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Righteous"/>
                        </a:rPr>
                        <a:t>0</a:t>
                      </a:r>
                      <a:r>
                        <a:rPr lang="fr-FR" sz="16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Righteous"/>
                        </a:rPr>
                        <a:t> (m)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Righteous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Righteous"/>
                        </a:rPr>
                        <a:t>Z</a:t>
                      </a:r>
                      <a:r>
                        <a:rPr lang="fr-FR" sz="1600" baseline="-250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Righteous"/>
                        </a:rPr>
                        <a:t>min</a:t>
                      </a:r>
                      <a:r>
                        <a:rPr lang="fr-FR" sz="16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Righteous"/>
                        </a:rPr>
                        <a:t> (m)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Righteous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Righteous"/>
                        </a:rPr>
                        <a:t>ε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Righteous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519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Righteous"/>
                        </a:rPr>
                        <a:t>IV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Righteous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Righteous"/>
                        </a:rPr>
                        <a:t>0.234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Righteous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Righteous"/>
                        </a:rPr>
                        <a:t>1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Righteous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Righteous"/>
                        </a:rPr>
                        <a:t>10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Righteous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Righteous"/>
                        </a:rPr>
                        <a:t>0.67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Righteous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6" name="Rectangle 15"/>
          <p:cNvSpPr/>
          <p:nvPr/>
        </p:nvSpPr>
        <p:spPr>
          <a:xfrm>
            <a:off x="683568" y="1275605"/>
            <a:ext cx="57606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tx1">
                  <a:lumMod val="75000"/>
                </a:schemeClr>
              </a:buClr>
              <a:buFont typeface="Wingdings" pitchFamily="2" charset="2"/>
              <a:buChar char="v"/>
            </a:pPr>
            <a:r>
              <a:rPr lang="fr-FR" sz="1800" dirty="0">
                <a:solidFill>
                  <a:srgbClr val="002060"/>
                </a:solidFill>
                <a:latin typeface="Righteous"/>
              </a:rPr>
              <a:t>Site plat : Ct(z) =1</a:t>
            </a:r>
          </a:p>
          <a:p>
            <a:pPr marL="285750" indent="-285750">
              <a:buClr>
                <a:schemeClr val="tx1">
                  <a:lumMod val="75000"/>
                </a:schemeClr>
              </a:buClr>
              <a:buFont typeface="Wingdings" pitchFamily="2" charset="2"/>
              <a:buChar char="v"/>
            </a:pPr>
            <a:r>
              <a:rPr lang="fr-FR" sz="1800" dirty="0">
                <a:solidFill>
                  <a:srgbClr val="002060"/>
                </a:solidFill>
                <a:latin typeface="Righteous"/>
              </a:rPr>
              <a:t>Le bâtiment est classé en catégorie II V</a:t>
            </a:r>
            <a:r>
              <a:rPr lang="fr-FR" sz="1800" baseline="-25000" dirty="0">
                <a:solidFill>
                  <a:srgbClr val="002060"/>
                </a:solidFill>
                <a:latin typeface="Righteous"/>
              </a:rPr>
              <a:t>réf</a:t>
            </a:r>
            <a:r>
              <a:rPr lang="fr-FR" sz="1800" dirty="0">
                <a:solidFill>
                  <a:srgbClr val="002060"/>
                </a:solidFill>
                <a:latin typeface="Righteous"/>
              </a:rPr>
              <a:t> = 27 m/s</a:t>
            </a:r>
          </a:p>
          <a:p>
            <a:pPr marL="285750" indent="-285750">
              <a:buClr>
                <a:schemeClr val="tx1">
                  <a:lumMod val="75000"/>
                </a:schemeClr>
              </a:buClr>
              <a:buFont typeface="Wingdings" pitchFamily="2" charset="2"/>
              <a:buChar char="v"/>
            </a:pPr>
            <a:r>
              <a:rPr lang="fr-FR" sz="1800" dirty="0">
                <a:solidFill>
                  <a:srgbClr val="002060"/>
                </a:solidFill>
                <a:latin typeface="Righteous"/>
              </a:rPr>
              <a:t>Zone de vent II : q</a:t>
            </a:r>
            <a:r>
              <a:rPr lang="fr-FR" sz="1800" baseline="-25000" dirty="0">
                <a:solidFill>
                  <a:srgbClr val="002060"/>
                </a:solidFill>
                <a:latin typeface="Righteous"/>
              </a:rPr>
              <a:t>réf </a:t>
            </a:r>
            <a:r>
              <a:rPr lang="fr-FR" sz="1800" dirty="0">
                <a:solidFill>
                  <a:srgbClr val="002060"/>
                </a:solidFill>
                <a:latin typeface="Righteous"/>
              </a:rPr>
              <a:t>= 43.5 daN/m².</a:t>
            </a:r>
          </a:p>
          <a:p>
            <a:pPr marL="285750" indent="-285750">
              <a:buClr>
                <a:schemeClr val="tx1">
                  <a:lumMod val="75000"/>
                </a:schemeClr>
              </a:buClr>
              <a:buFont typeface="Wingdings" pitchFamily="2" charset="2"/>
              <a:buChar char="v"/>
            </a:pPr>
            <a:r>
              <a:rPr lang="fr-FR" sz="1800" dirty="0">
                <a:solidFill>
                  <a:srgbClr val="002060"/>
                </a:solidFill>
                <a:latin typeface="Righteous"/>
              </a:rPr>
              <a:t>Catégorie du terrain IV :</a:t>
            </a:r>
          </a:p>
        </p:txBody>
      </p:sp>
      <p:sp>
        <p:nvSpPr>
          <p:cNvPr id="3" name="Espace réservé du numéro de diapositive 4">
            <a:extLst>
              <a:ext uri="{FF2B5EF4-FFF2-40B4-BE49-F238E27FC236}">
                <a16:creationId xmlns="" xmlns:a16="http://schemas.microsoft.com/office/drawing/2014/main" id="{882F78F6-BA97-97B6-490C-697B25F43F26}"/>
              </a:ext>
            </a:extLst>
          </p:cNvPr>
          <p:cNvSpPr txBox="1">
            <a:spLocks/>
          </p:cNvSpPr>
          <p:nvPr/>
        </p:nvSpPr>
        <p:spPr>
          <a:xfrm>
            <a:off x="3995936" y="4778375"/>
            <a:ext cx="764215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fld id="{810E7F54-2C80-4AEC-92A2-35241EC92D6D}" type="slidenum">
              <a:rPr lang="fr-DZ" sz="1800" b="1" smtClean="0"/>
              <a:pPr algn="ctr"/>
              <a:t>14</a:t>
            </a:fld>
            <a:endParaRPr lang="fr-DZ" sz="1800" b="1" dirty="0"/>
          </a:p>
        </p:txBody>
      </p:sp>
    </p:spTree>
    <p:extLst>
      <p:ext uri="{BB962C8B-B14F-4D97-AF65-F5344CB8AC3E}">
        <p14:creationId xmlns:p14="http://schemas.microsoft.com/office/powerpoint/2010/main" val="2200785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Diagramme 3"/>
              <p:cNvGraphicFramePr/>
              <p:nvPr>
                <p:extLst>
                  <p:ext uri="{D42A27DB-BD31-4B8C-83A1-F6EECF244321}">
                    <p14:modId xmlns:p14="http://schemas.microsoft.com/office/powerpoint/2010/main" val="2112917711"/>
                  </p:ext>
                </p:extLst>
              </p:nvPr>
            </p:nvGraphicFramePr>
            <p:xfrm>
              <a:off x="-5280" y="267494"/>
              <a:ext cx="9149280" cy="4876006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 xmlns="">
          <p:graphicFrame>
            <p:nvGraphicFramePr>
              <p:cNvPr id="4" name="Diagramme 3"/>
              <p:cNvGraphicFramePr/>
              <p:nvPr>
                <p:extLst>
                  <p:ext uri="{D42A27DB-BD31-4B8C-83A1-F6EECF244321}">
                    <p14:modId xmlns:p14="http://schemas.microsoft.com/office/powerpoint/2010/main" val="2112917711"/>
                  </p:ext>
                </p:extLst>
              </p:nvPr>
            </p:nvGraphicFramePr>
            <p:xfrm>
              <a:off x="-5280" y="267494"/>
              <a:ext cx="9149280" cy="4876006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mc:Fallback>
      </mc:AlternateContent>
      <p:sp>
        <p:nvSpPr>
          <p:cNvPr id="2" name="Espace réservé du numéro de diapositive 4">
            <a:extLst>
              <a:ext uri="{FF2B5EF4-FFF2-40B4-BE49-F238E27FC236}">
                <a16:creationId xmlns="" xmlns:a16="http://schemas.microsoft.com/office/drawing/2014/main" id="{B8CF0044-55C8-4761-9C43-6F917425B7B7}"/>
              </a:ext>
            </a:extLst>
          </p:cNvPr>
          <p:cNvSpPr txBox="1">
            <a:spLocks/>
          </p:cNvSpPr>
          <p:nvPr/>
        </p:nvSpPr>
        <p:spPr>
          <a:xfrm>
            <a:off x="3995936" y="4830056"/>
            <a:ext cx="764215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fld id="{810E7F54-2C80-4AEC-92A2-35241EC92D6D}" type="slidenum">
              <a:rPr lang="fr-DZ" sz="1800" b="1" smtClean="0"/>
              <a:pPr algn="ctr"/>
              <a:t>15</a:t>
            </a:fld>
            <a:endParaRPr lang="fr-DZ" sz="1800" b="1" dirty="0"/>
          </a:p>
        </p:txBody>
      </p:sp>
    </p:spTree>
    <p:extLst>
      <p:ext uri="{BB962C8B-B14F-4D97-AF65-F5344CB8AC3E}">
        <p14:creationId xmlns:p14="http://schemas.microsoft.com/office/powerpoint/2010/main" val="2145779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917973" y="627534"/>
            <a:ext cx="3201000" cy="349800"/>
          </a:xfrm>
          <a:ln>
            <a:solidFill>
              <a:srgbClr val="002060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fr-FR" sz="1800" b="1" dirty="0">
                <a:solidFill>
                  <a:schemeClr val="tx1">
                    <a:lumMod val="10000"/>
                  </a:schemeClr>
                </a:solidFill>
                <a:latin typeface="Righteous"/>
              </a:rPr>
              <a:t>La direction du vent V1,V3 :</a:t>
            </a:r>
            <a:endParaRPr lang="fr-FR" sz="1800" dirty="0">
              <a:solidFill>
                <a:schemeClr val="tx1">
                  <a:lumMod val="10000"/>
                </a:schemeClr>
              </a:solidFill>
              <a:latin typeface="Righteou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1561" y="136703"/>
            <a:ext cx="3312368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2000" b="1" dirty="0">
                <a:solidFill>
                  <a:schemeClr val="accent6"/>
                </a:solidFill>
                <a:latin typeface="Righteous"/>
              </a:rPr>
              <a:t>La pression </a:t>
            </a:r>
            <a:r>
              <a:rPr lang="fr-FR" sz="2000" b="1" dirty="0" smtClean="0">
                <a:solidFill>
                  <a:schemeClr val="accent6"/>
                </a:solidFill>
                <a:latin typeface="Righteous"/>
              </a:rPr>
              <a:t>dynamique</a:t>
            </a:r>
            <a:endParaRPr lang="fr-FR" sz="2000" b="1" dirty="0">
              <a:solidFill>
                <a:schemeClr val="accent6"/>
              </a:solidFill>
              <a:latin typeface="Righteous"/>
            </a:endParaRPr>
          </a:p>
        </p:txBody>
      </p:sp>
      <p:pic>
        <p:nvPicPr>
          <p:cNvPr id="6" name="Image 5"/>
          <p:cNvPicPr/>
          <p:nvPr/>
        </p:nvPicPr>
        <p:blipFill>
          <a:blip r:embed="rId3"/>
          <a:stretch>
            <a:fillRect/>
          </a:stretch>
        </p:blipFill>
        <p:spPr>
          <a:xfrm>
            <a:off x="134052" y="1068055"/>
            <a:ext cx="4861927" cy="37874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929" y="1088507"/>
            <a:ext cx="3995935" cy="37874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Espace réservé du numéro de diapositive 4">
            <a:extLst>
              <a:ext uri="{FF2B5EF4-FFF2-40B4-BE49-F238E27FC236}">
                <a16:creationId xmlns="" xmlns:a16="http://schemas.microsoft.com/office/drawing/2014/main" id="{C4669580-653E-DF68-A0A6-A1AB67C08928}"/>
              </a:ext>
            </a:extLst>
          </p:cNvPr>
          <p:cNvSpPr txBox="1">
            <a:spLocks/>
          </p:cNvSpPr>
          <p:nvPr/>
        </p:nvSpPr>
        <p:spPr>
          <a:xfrm>
            <a:off x="4241714" y="4693443"/>
            <a:ext cx="764215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fld id="{810E7F54-2C80-4AEC-92A2-35241EC92D6D}" type="slidenum">
              <a:rPr lang="fr-DZ" sz="1800" b="1" smtClean="0"/>
              <a:pPr algn="ctr"/>
              <a:t>16</a:t>
            </a:fld>
            <a:endParaRPr lang="fr-DZ" sz="1800" b="1" dirty="0"/>
          </a:p>
        </p:txBody>
      </p:sp>
    </p:spTree>
    <p:extLst>
      <p:ext uri="{BB962C8B-B14F-4D97-AF65-F5344CB8AC3E}">
        <p14:creationId xmlns:p14="http://schemas.microsoft.com/office/powerpoint/2010/main" val="3570110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ous-titre 4"/>
          <p:cNvSpPr>
            <a:spLocks noGrp="1"/>
          </p:cNvSpPr>
          <p:nvPr>
            <p:ph type="subTitle" idx="3"/>
          </p:nvPr>
        </p:nvSpPr>
        <p:spPr>
          <a:xfrm>
            <a:off x="2771800" y="123478"/>
            <a:ext cx="3201000" cy="349800"/>
          </a:xfr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fr-FR" sz="1800" b="1" dirty="0">
                <a:solidFill>
                  <a:schemeClr val="tx1">
                    <a:lumMod val="10000"/>
                  </a:schemeClr>
                </a:solidFill>
                <a:latin typeface="Righteous"/>
              </a:rPr>
              <a:t>La direction du vent V2,V4 :</a:t>
            </a:r>
            <a:endParaRPr lang="fr-FR" sz="1800" dirty="0">
              <a:solidFill>
                <a:schemeClr val="tx1">
                  <a:lumMod val="10000"/>
                </a:schemeClr>
              </a:solidFill>
              <a:latin typeface="Righteous"/>
            </a:endParaRPr>
          </a:p>
        </p:txBody>
      </p:sp>
      <p:pic>
        <p:nvPicPr>
          <p:cNvPr id="7" name="Image 6"/>
          <p:cNvPicPr/>
          <p:nvPr/>
        </p:nvPicPr>
        <p:blipFill>
          <a:blip r:embed="rId3"/>
          <a:stretch>
            <a:fillRect/>
          </a:stretch>
        </p:blipFill>
        <p:spPr>
          <a:xfrm>
            <a:off x="251519" y="766056"/>
            <a:ext cx="4680071" cy="3960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766056"/>
            <a:ext cx="4211960" cy="3960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Espace réservé du numéro de diapositive 4">
            <a:extLst>
              <a:ext uri="{FF2B5EF4-FFF2-40B4-BE49-F238E27FC236}">
                <a16:creationId xmlns="" xmlns:a16="http://schemas.microsoft.com/office/drawing/2014/main" id="{33CA3644-5176-62E6-4157-8330F9FC6D7D}"/>
              </a:ext>
            </a:extLst>
          </p:cNvPr>
          <p:cNvSpPr txBox="1">
            <a:spLocks/>
          </p:cNvSpPr>
          <p:nvPr/>
        </p:nvSpPr>
        <p:spPr>
          <a:xfrm>
            <a:off x="4224785" y="4758034"/>
            <a:ext cx="764215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fld id="{810E7F54-2C80-4AEC-92A2-35241EC92D6D}" type="slidenum">
              <a:rPr lang="fr-DZ" sz="1800" b="1" smtClean="0"/>
              <a:pPr algn="ctr"/>
              <a:t>17</a:t>
            </a:fld>
            <a:endParaRPr lang="fr-DZ" sz="1800" b="1" dirty="0"/>
          </a:p>
        </p:txBody>
      </p:sp>
    </p:spTree>
    <p:extLst>
      <p:ext uri="{BB962C8B-B14F-4D97-AF65-F5344CB8AC3E}">
        <p14:creationId xmlns:p14="http://schemas.microsoft.com/office/powerpoint/2010/main" val="2299085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p54"/>
          <p:cNvSpPr/>
          <p:nvPr/>
        </p:nvSpPr>
        <p:spPr>
          <a:xfrm>
            <a:off x="2195736" y="755263"/>
            <a:ext cx="5523356" cy="3888432"/>
          </a:xfrm>
          <a:custGeom>
            <a:avLst/>
            <a:gdLst/>
            <a:ahLst/>
            <a:cxnLst/>
            <a:rect l="l" t="t" r="r" b="b"/>
            <a:pathLst>
              <a:path w="176004" h="153336" extrusionOk="0">
                <a:moveTo>
                  <a:pt x="0" y="2030"/>
                </a:moveTo>
                <a:lnTo>
                  <a:pt x="174618" y="0"/>
                </a:lnTo>
                <a:lnTo>
                  <a:pt x="176004" y="152872"/>
                </a:lnTo>
                <a:lnTo>
                  <a:pt x="2671" y="153336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768" name="Google Shape;768;p54"/>
          <p:cNvSpPr/>
          <p:nvPr/>
        </p:nvSpPr>
        <p:spPr>
          <a:xfrm flipH="1">
            <a:off x="3851920" y="997837"/>
            <a:ext cx="1959300" cy="929700"/>
          </a:xfrm>
          <a:prstGeom prst="trapezoid">
            <a:avLst>
              <a:gd name="adj" fmla="val 6197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9" name="Google Shape;769;p54"/>
          <p:cNvSpPr txBox="1">
            <a:spLocks noGrp="1"/>
          </p:cNvSpPr>
          <p:nvPr>
            <p:ph type="title" idx="2"/>
          </p:nvPr>
        </p:nvSpPr>
        <p:spPr>
          <a:xfrm flipH="1">
            <a:off x="2483768" y="1960948"/>
            <a:ext cx="4968552" cy="259228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fr-FR" dirty="0">
                <a:solidFill>
                  <a:schemeClr val="tx2">
                    <a:lumMod val="50000"/>
                  </a:schemeClr>
                </a:solidFill>
              </a:rPr>
              <a:t>Pré dimensionnements des éléments structuraux</a:t>
            </a:r>
            <a:endParaRPr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70" name="Google Shape;770;p54"/>
          <p:cNvSpPr txBox="1">
            <a:spLocks noGrp="1"/>
          </p:cNvSpPr>
          <p:nvPr>
            <p:ph type="title"/>
          </p:nvPr>
        </p:nvSpPr>
        <p:spPr>
          <a:xfrm>
            <a:off x="4067944" y="997837"/>
            <a:ext cx="1512600" cy="866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sp>
        <p:nvSpPr>
          <p:cNvPr id="3" name="Espace réservé du numéro de diapositive 4">
            <a:extLst>
              <a:ext uri="{FF2B5EF4-FFF2-40B4-BE49-F238E27FC236}">
                <a16:creationId xmlns="" xmlns:a16="http://schemas.microsoft.com/office/drawing/2014/main" id="{E7EE6F6C-9C13-6AC3-239B-101CBBCB02A2}"/>
              </a:ext>
            </a:extLst>
          </p:cNvPr>
          <p:cNvSpPr txBox="1">
            <a:spLocks/>
          </p:cNvSpPr>
          <p:nvPr/>
        </p:nvSpPr>
        <p:spPr>
          <a:xfrm>
            <a:off x="4067944" y="4776555"/>
            <a:ext cx="764215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fld id="{810E7F54-2C80-4AEC-92A2-35241EC92D6D}" type="slidenum">
              <a:rPr lang="fr-DZ" sz="1800" b="1" smtClean="0"/>
              <a:pPr algn="ctr"/>
              <a:t>18</a:t>
            </a:fld>
            <a:endParaRPr lang="fr-DZ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" grpId="0" animBg="1"/>
      <p:bldP spid="769" grpId="0"/>
      <p:bldP spid="77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2029264168"/>
              </p:ext>
            </p:extLst>
          </p:nvPr>
        </p:nvGraphicFramePr>
        <p:xfrm>
          <a:off x="251520" y="1275606"/>
          <a:ext cx="6624736" cy="4291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67544" y="195486"/>
            <a:ext cx="8064896" cy="883530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fr-FR" sz="2400" dirty="0">
                <a:solidFill>
                  <a:schemeClr val="bg1">
                    <a:lumMod val="75000"/>
                  </a:schemeClr>
                </a:solidFill>
              </a:rPr>
              <a:t>On pré-dimensionne les éléments secondaires et les éléments porteurs à partir des conditions suivantes :</a:t>
            </a:r>
          </a:p>
        </p:txBody>
      </p:sp>
      <p:sp>
        <p:nvSpPr>
          <p:cNvPr id="3" name="Rectangle : coins arrondis 2">
            <a:extLst>
              <a:ext uri="{FF2B5EF4-FFF2-40B4-BE49-F238E27FC236}">
                <a16:creationId xmlns="" xmlns:a16="http://schemas.microsoft.com/office/drawing/2014/main" id="{09FD6A8E-19F6-5EFE-82A2-1C56CDBA583C}"/>
              </a:ext>
            </a:extLst>
          </p:cNvPr>
          <p:cNvSpPr/>
          <p:nvPr/>
        </p:nvSpPr>
        <p:spPr>
          <a:xfrm>
            <a:off x="3491880" y="3122079"/>
            <a:ext cx="2906511" cy="1491630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2400" dirty="0">
                <a:latin typeface="Righteous"/>
              </a:rPr>
              <a:t>Vérification</a:t>
            </a:r>
          </a:p>
          <a:p>
            <a:pPr lvl="0" algn="ctr"/>
            <a:r>
              <a:rPr lang="fr-FR" sz="2400" dirty="0">
                <a:latin typeface="Righteous"/>
              </a:rPr>
              <a:t> de la condition </a:t>
            </a:r>
          </a:p>
          <a:p>
            <a:pPr lvl="0" algn="ctr"/>
            <a:r>
              <a:rPr lang="fr-FR" sz="2400" dirty="0">
                <a:latin typeface="Righteous"/>
              </a:rPr>
              <a:t>de résistance</a:t>
            </a:r>
          </a:p>
        </p:txBody>
      </p:sp>
      <p:sp>
        <p:nvSpPr>
          <p:cNvPr id="2" name="Espace réservé du numéro de diapositive 4">
            <a:extLst>
              <a:ext uri="{FF2B5EF4-FFF2-40B4-BE49-F238E27FC236}">
                <a16:creationId xmlns="" xmlns:a16="http://schemas.microsoft.com/office/drawing/2014/main" id="{085D9D33-612B-BCC7-D525-ABCA9CE0B88A}"/>
              </a:ext>
            </a:extLst>
          </p:cNvPr>
          <p:cNvSpPr txBox="1">
            <a:spLocks/>
          </p:cNvSpPr>
          <p:nvPr/>
        </p:nvSpPr>
        <p:spPr>
          <a:xfrm>
            <a:off x="4117884" y="4810299"/>
            <a:ext cx="764215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fld id="{810E7F54-2C80-4AEC-92A2-35241EC92D6D}" type="slidenum">
              <a:rPr lang="fr-DZ" sz="1800" b="1" smtClean="0"/>
              <a:pPr algn="ctr"/>
              <a:t>19</a:t>
            </a:fld>
            <a:endParaRPr lang="fr-DZ" sz="1800" b="1" dirty="0"/>
          </a:p>
        </p:txBody>
      </p:sp>
    </p:spTree>
    <p:extLst>
      <p:ext uri="{BB962C8B-B14F-4D97-AF65-F5344CB8AC3E}">
        <p14:creationId xmlns:p14="http://schemas.microsoft.com/office/powerpoint/2010/main" val="906718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398;p38"/>
          <p:cNvSpPr txBox="1">
            <a:spLocks/>
          </p:cNvSpPr>
          <p:nvPr/>
        </p:nvSpPr>
        <p:spPr>
          <a:xfrm>
            <a:off x="3429552" y="3867894"/>
            <a:ext cx="5246903" cy="1275606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loo Tammudu 2"/>
              <a:buNone/>
              <a:defRPr sz="1800" b="0" i="0" u="none" strike="noStrike" cap="none">
                <a:solidFill>
                  <a:schemeClr val="accent6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loo Tammudu 2"/>
              <a:buNone/>
              <a:defRPr sz="2800" b="0" i="0" u="none" strike="noStrike" cap="none">
                <a:solidFill>
                  <a:schemeClr val="accent3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loo Tammudu 2"/>
              <a:buNone/>
              <a:defRPr sz="2800" b="0" i="0" u="none" strike="noStrike" cap="none">
                <a:solidFill>
                  <a:schemeClr val="accent3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loo Tammudu 2"/>
              <a:buNone/>
              <a:defRPr sz="2800" b="0" i="0" u="none" strike="noStrike" cap="none">
                <a:solidFill>
                  <a:schemeClr val="accent3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loo Tammudu 2"/>
              <a:buNone/>
              <a:defRPr sz="2800" b="0" i="0" u="none" strike="noStrike" cap="none">
                <a:solidFill>
                  <a:schemeClr val="accent3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loo Tammudu 2"/>
              <a:buNone/>
              <a:defRPr sz="2800" b="0" i="0" u="none" strike="noStrike" cap="none">
                <a:solidFill>
                  <a:schemeClr val="accent3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loo Tammudu 2"/>
              <a:buNone/>
              <a:defRPr sz="2800" b="0" i="0" u="none" strike="noStrike" cap="none">
                <a:solidFill>
                  <a:schemeClr val="accent3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loo Tammudu 2"/>
              <a:buNone/>
              <a:defRPr sz="2800" b="0" i="0" u="none" strike="noStrike" cap="none">
                <a:solidFill>
                  <a:schemeClr val="accent3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loo Tammudu 2"/>
              <a:buNone/>
              <a:defRPr sz="2800" b="0" i="0" u="none" strike="noStrike" cap="none">
                <a:solidFill>
                  <a:schemeClr val="accent3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9pPr>
          </a:lstStyle>
          <a:p>
            <a:pPr algn="l">
              <a:spcBef>
                <a:spcPts val="700"/>
              </a:spcBef>
              <a:buClr>
                <a:schemeClr val="tx1">
                  <a:lumMod val="50000"/>
                </a:schemeClr>
              </a:buClr>
              <a:buSzPct val="130000"/>
              <a:buFont typeface="Arial" pitchFamily="34" charset="0"/>
              <a:buChar char="•"/>
            </a:pP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Président        : Dr. Chekroun Abdenasser</a:t>
            </a:r>
          </a:p>
          <a:p>
            <a:pPr algn="l">
              <a:buClr>
                <a:schemeClr val="tx1">
                  <a:lumMod val="50000"/>
                </a:schemeClr>
              </a:buClr>
              <a:buSzPct val="130000"/>
              <a:buFont typeface="Arial" pitchFamily="34" charset="0"/>
              <a:buChar char="•"/>
            </a:pP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Examinateur   : Dr. Tabet Derraz Moulay Idriss</a:t>
            </a:r>
          </a:p>
          <a:p>
            <a:pPr algn="l">
              <a:buClr>
                <a:schemeClr val="tx1">
                  <a:lumMod val="50000"/>
                </a:schemeClr>
              </a:buClr>
              <a:buSzPct val="130000"/>
              <a:buFont typeface="Arial" pitchFamily="34" charset="0"/>
              <a:buChar char="•"/>
            </a:pP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Encadrant       : Dr. Ras Abdelouahab</a:t>
            </a:r>
          </a:p>
          <a:p>
            <a:pPr algn="l">
              <a:buClr>
                <a:schemeClr val="tx1">
                  <a:lumMod val="50000"/>
                </a:schemeClr>
              </a:buClr>
              <a:buSzPct val="130000"/>
              <a:buFont typeface="Arial" pitchFamily="34" charset="0"/>
              <a:buChar char="•"/>
            </a:pP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Co-Encadrant :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Mr. Mami Ismail</a:t>
            </a:r>
            <a:endParaRPr lang="fr-FR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5" name="Google Shape;395;p38"/>
          <p:cNvSpPr/>
          <p:nvPr/>
        </p:nvSpPr>
        <p:spPr>
          <a:xfrm>
            <a:off x="1475656" y="843558"/>
            <a:ext cx="6155512" cy="1944216"/>
          </a:xfrm>
          <a:custGeom>
            <a:avLst/>
            <a:gdLst/>
            <a:ahLst/>
            <a:cxnLst/>
            <a:rect l="l" t="t" r="r" b="b"/>
            <a:pathLst>
              <a:path w="331155" h="132312" extrusionOk="0">
                <a:moveTo>
                  <a:pt x="0" y="1752"/>
                </a:moveTo>
                <a:lnTo>
                  <a:pt x="331155" y="0"/>
                </a:lnTo>
                <a:lnTo>
                  <a:pt x="326801" y="124212"/>
                </a:lnTo>
                <a:lnTo>
                  <a:pt x="5065" y="132312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396" name="Google Shape;396;p38"/>
          <p:cNvSpPr txBox="1">
            <a:spLocks noGrp="1"/>
          </p:cNvSpPr>
          <p:nvPr>
            <p:ph type="subTitle" idx="1"/>
          </p:nvPr>
        </p:nvSpPr>
        <p:spPr>
          <a:xfrm>
            <a:off x="153736" y="195486"/>
            <a:ext cx="8784976" cy="50405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fr-FR" sz="14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REPUBLIQUE ALGERIENNE DEMOCRATIQUE ET POPULAIRE</a:t>
            </a:r>
            <a:endParaRPr lang="fr-FR" sz="1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fr-FR" sz="14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MINISTERE DE L</a:t>
            </a:r>
            <a:r>
              <a:rPr lang="fr-FR" sz="1400" dirty="0">
                <a:solidFill>
                  <a:srgbClr val="002060"/>
                </a:solidFill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lang="fr-FR" sz="14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ENSEIGNEMENT SUPERIEUR ET DE LA RECHERCHE SCIENTIFIQUE</a:t>
            </a:r>
            <a:endParaRPr lang="fr-FR" sz="1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</p:txBody>
      </p:sp>
      <p:sp>
        <p:nvSpPr>
          <p:cNvPr id="397" name="Google Shape;397;p38"/>
          <p:cNvSpPr/>
          <p:nvPr/>
        </p:nvSpPr>
        <p:spPr>
          <a:xfrm>
            <a:off x="1340564" y="2838141"/>
            <a:ext cx="6831836" cy="936104"/>
          </a:xfrm>
          <a:prstGeom prst="trapezoid">
            <a:avLst>
              <a:gd name="adj" fmla="val 14669"/>
            </a:avLst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r-FR" sz="2400" b="1" dirty="0">
                <a:solidFill>
                  <a:schemeClr val="accent6"/>
                </a:solidFill>
              </a:rPr>
              <a:t>ETUDE D’UN BATIMENT (R.D.C + 9) EN CHARPENTE METALLIQUE A TLEMCEN</a:t>
            </a:r>
            <a:endParaRPr sz="2400" dirty="0">
              <a:solidFill>
                <a:schemeClr val="accent6"/>
              </a:solidFill>
            </a:endParaRPr>
          </a:p>
        </p:txBody>
      </p:sp>
      <p:sp>
        <p:nvSpPr>
          <p:cNvPr id="398" name="Google Shape;398;p38"/>
          <p:cNvSpPr txBox="1">
            <a:spLocks noGrp="1"/>
          </p:cNvSpPr>
          <p:nvPr>
            <p:ph type="subTitle" idx="2"/>
          </p:nvPr>
        </p:nvSpPr>
        <p:spPr>
          <a:xfrm>
            <a:off x="1340564" y="3867894"/>
            <a:ext cx="1948116" cy="127560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spcFirstLastPara="1" wrap="square" lIns="0" tIns="0" rIns="0" bIns="0" anchor="t" anchorCtr="0">
            <a:noAutofit/>
          </a:bodyPr>
          <a:lstStyle/>
          <a:p>
            <a:pPr algn="l">
              <a:spcBef>
                <a:spcPts val="1000"/>
              </a:spcBef>
              <a:spcAft>
                <a:spcPts val="1000"/>
              </a:spcAft>
            </a:pPr>
            <a:r>
              <a:rPr lang="fr-FR" sz="1600" dirty="0">
                <a:solidFill>
                  <a:schemeClr val="bg1">
                    <a:lumMod val="75000"/>
                  </a:schemeClr>
                </a:solidFill>
              </a:rPr>
              <a:t>Présenté par :</a:t>
            </a:r>
          </a:p>
          <a:p>
            <a:pPr algn="l">
              <a:buClr>
                <a:schemeClr val="tx1">
                  <a:lumMod val="50000"/>
                </a:schemeClr>
              </a:buClr>
              <a:buSzPct val="100000"/>
              <a:buFont typeface="Courier New" pitchFamily="49" charset="0"/>
              <a:buChar char="o"/>
            </a:pPr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Khaldi Rania </a:t>
            </a:r>
          </a:p>
          <a:p>
            <a:pPr algn="l">
              <a:buClr>
                <a:schemeClr val="tx1">
                  <a:lumMod val="50000"/>
                </a:schemeClr>
              </a:buClr>
              <a:buSzPct val="100000"/>
              <a:buFont typeface="Courier New" pitchFamily="49" charset="0"/>
              <a:buChar char="o"/>
            </a:pPr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Kolli Ahlam</a:t>
            </a:r>
          </a:p>
        </p:txBody>
      </p:sp>
      <p:grpSp>
        <p:nvGrpSpPr>
          <p:cNvPr id="399" name="Google Shape;399;p38"/>
          <p:cNvGrpSpPr/>
          <p:nvPr/>
        </p:nvGrpSpPr>
        <p:grpSpPr>
          <a:xfrm>
            <a:off x="7733340" y="2283718"/>
            <a:ext cx="1421250" cy="2669825"/>
            <a:chOff x="7184800" y="2343300"/>
            <a:chExt cx="1421250" cy="2669825"/>
          </a:xfrm>
        </p:grpSpPr>
        <p:sp>
          <p:nvSpPr>
            <p:cNvPr id="400" name="Google Shape;400;p38"/>
            <p:cNvSpPr/>
            <p:nvPr/>
          </p:nvSpPr>
          <p:spPr>
            <a:xfrm>
              <a:off x="7328350" y="4829825"/>
              <a:ext cx="1277700" cy="183300"/>
            </a:xfrm>
            <a:prstGeom prst="ellipse">
              <a:avLst/>
            </a:prstGeom>
            <a:solidFill>
              <a:srgbClr val="6E464B">
                <a:alpha val="55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pic>
          <p:nvPicPr>
            <p:cNvPr id="401" name="Google Shape;401;p3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184800" y="2343300"/>
              <a:ext cx="1306874" cy="261112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2" name="Image 11">
            <a:extLst>
              <a:ext uri="{FF2B5EF4-FFF2-40B4-BE49-F238E27FC236}">
                <a16:creationId xmlns="" xmlns:a16="http://schemas.microsoft.com/office/drawing/2014/main" id="{AB639E88-B8B8-9658-0DEE-C79D9118C158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502" y="1085254"/>
            <a:ext cx="1368152" cy="13305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Image 15">
            <a:extLst>
              <a:ext uri="{FF2B5EF4-FFF2-40B4-BE49-F238E27FC236}">
                <a16:creationId xmlns="" xmlns:a16="http://schemas.microsoft.com/office/drawing/2014/main" id="{AB639E88-B8B8-9658-0DEE-C79D9118C158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289" y="1150378"/>
            <a:ext cx="1368152" cy="13305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" name="Rectangle 16"/>
          <p:cNvSpPr/>
          <p:nvPr/>
        </p:nvSpPr>
        <p:spPr>
          <a:xfrm>
            <a:off x="2523659" y="907725"/>
            <a:ext cx="406456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Université Aboubakr Belkaïd</a:t>
            </a:r>
            <a:r>
              <a:rPr lang="ar-SA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fr-FR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Tlemcen –</a:t>
            </a:r>
          </a:p>
          <a:p>
            <a:pPr algn="ctr"/>
            <a:r>
              <a:rPr lang="fr-FR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Faculté de TECHNOLOGIE</a:t>
            </a:r>
          </a:p>
          <a:p>
            <a:pPr algn="ctr"/>
            <a:endParaRPr lang="fr-FR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fr-FR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MEMOIRE</a:t>
            </a:r>
            <a:endParaRPr lang="fr-FR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fr-FR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D’obtention du diplôme de MASTER</a:t>
            </a:r>
          </a:p>
          <a:p>
            <a:pPr algn="ctr"/>
            <a:r>
              <a:rPr lang="fr-FR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En : Génie Civil</a:t>
            </a:r>
          </a:p>
          <a:p>
            <a:pPr algn="ctr"/>
            <a:r>
              <a:rPr lang="fr-FR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Spécialité : Structures</a:t>
            </a:r>
          </a:p>
        </p:txBody>
      </p:sp>
      <p:grpSp>
        <p:nvGrpSpPr>
          <p:cNvPr id="22" name="Google Shape;402;p38"/>
          <p:cNvGrpSpPr/>
          <p:nvPr/>
        </p:nvGrpSpPr>
        <p:grpSpPr>
          <a:xfrm>
            <a:off x="368374" y="2173989"/>
            <a:ext cx="1277700" cy="2669925"/>
            <a:chOff x="537950" y="2343300"/>
            <a:chExt cx="1277700" cy="2669925"/>
          </a:xfrm>
        </p:grpSpPr>
        <p:sp>
          <p:nvSpPr>
            <p:cNvPr id="23" name="Google Shape;403;p38"/>
            <p:cNvSpPr/>
            <p:nvPr/>
          </p:nvSpPr>
          <p:spPr>
            <a:xfrm>
              <a:off x="537950" y="4732425"/>
              <a:ext cx="1277700" cy="280800"/>
            </a:xfrm>
            <a:prstGeom prst="ellipse">
              <a:avLst/>
            </a:prstGeom>
            <a:solidFill>
              <a:srgbClr val="6E464B">
                <a:alpha val="55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pic>
          <p:nvPicPr>
            <p:cNvPr id="24" name="Google Shape;404;p38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98221" y="2343300"/>
              <a:ext cx="811919" cy="261112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conveyor dir="l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au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12982833"/>
                  </p:ext>
                </p:extLst>
              </p:nvPr>
            </p:nvGraphicFramePr>
            <p:xfrm>
              <a:off x="395536" y="339501"/>
              <a:ext cx="8424936" cy="4411817"/>
            </p:xfrm>
            <a:graphic>
              <a:graphicData uri="http://schemas.openxmlformats.org/drawingml/2006/table">
                <a:tbl>
                  <a:tblPr firstRow="1" bandRow="1">
                    <a:tableStyleId>{E8034E78-7F5D-4C2E-B375-FC64B27BC917}</a:tableStyleId>
                  </a:tblPr>
                  <a:tblGrid>
                    <a:gridCol w="2106234">
                      <a:extLst>
                        <a:ext uri="{9D8B030D-6E8A-4147-A177-3AD203B41FA5}">
                          <a16:colId xmlns="" xmlns:a16="http://schemas.microsoft.com/office/drawing/2014/main" val="20000"/>
                        </a:ext>
                      </a:extLst>
                    </a:gridCol>
                    <a:gridCol w="2771361">
                      <a:extLst>
                        <a:ext uri="{9D8B030D-6E8A-4147-A177-3AD203B41FA5}">
                          <a16:colId xmlns="" xmlns:a16="http://schemas.microsoft.com/office/drawing/2014/main" val="20001"/>
                        </a:ext>
                      </a:extLst>
                    </a:gridCol>
                    <a:gridCol w="3547341">
                      <a:extLst>
                        <a:ext uri="{9D8B030D-6E8A-4147-A177-3AD203B41FA5}">
                          <a16:colId xmlns="" xmlns:a16="http://schemas.microsoft.com/office/drawing/2014/main" val="20002"/>
                        </a:ext>
                      </a:extLst>
                    </a:gridCol>
                  </a:tblGrid>
                  <a:tr h="406767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fr-FR" sz="1800" dirty="0">
                              <a:latin typeface="Righteous"/>
                            </a:rPr>
                            <a:t>Élément </a:t>
                          </a:r>
                          <a:endParaRPr lang="fr-FR" sz="18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Righteous"/>
                            <a:cs typeface="Times New Roman" pitchFamily="18" charset="0"/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fr-FR" sz="1800" dirty="0">
                              <a:latin typeface="Righteous"/>
                            </a:rPr>
                            <a:t>Profilé</a:t>
                          </a:r>
                          <a:endParaRPr lang="fr-FR" sz="18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Righteous"/>
                            <a:cs typeface="Times New Roman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val="10000"/>
                      </a:ext>
                    </a:extLst>
                  </a:tr>
                  <a:tr h="416466">
                    <a:tc gridSpan="2"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fr-FR" sz="180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Righteous"/>
                            </a:rPr>
                            <a:t>Solive</a:t>
                          </a:r>
                          <a:endParaRPr lang="fr-FR" sz="18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Righteous"/>
                            <a:cs typeface="Times New Roman" pitchFamily="18" charset="0"/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80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Righteous"/>
                            </a:rPr>
                            <a:t>IPE160</a:t>
                          </a:r>
                          <a:endParaRPr lang="fr-FR" sz="18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Righteous"/>
                            <a:cs typeface="Times New Roman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val="10001"/>
                      </a:ext>
                    </a:extLst>
                  </a:tr>
                  <a:tr h="312247">
                    <a:tc rowSpan="3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fr-FR" sz="180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effectLst/>
                              <a:latin typeface="Righteous"/>
                            </a:rPr>
                            <a:t>Poutre</a:t>
                          </a:r>
                          <a:r>
                            <a:rPr lang="fr-FR" sz="1800" baseline="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effectLst/>
                              <a:latin typeface="Righteous"/>
                            </a:rPr>
                            <a:t> </a:t>
                          </a:r>
                          <a:r>
                            <a:rPr lang="fr-FR" sz="180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effectLst/>
                              <a:latin typeface="Righteous"/>
                            </a:rPr>
                            <a:t>intermédiaire</a:t>
                          </a:r>
                          <a:endParaRPr lang="fr-FR" sz="18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effectLst/>
                            <a:latin typeface="Righteous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fr-FR" sz="180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effectLst/>
                              <a:latin typeface="Righteous"/>
                            </a:rPr>
                            <a:t>Terrasse</a:t>
                          </a:r>
                          <a:endParaRPr lang="fr-FR" sz="18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effectLst/>
                            <a:latin typeface="Righteous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fr-FR" sz="180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effectLst/>
                              <a:latin typeface="Righteous"/>
                            </a:rPr>
                            <a:t>IPE 220</a:t>
                          </a:r>
                          <a:endParaRPr lang="fr-FR" sz="18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effectLst/>
                            <a:latin typeface="Righteous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="" xmlns:a16="http://schemas.microsoft.com/office/drawing/2014/main" val="10002"/>
                      </a:ext>
                    </a:extLst>
                  </a:tr>
                  <a:tr h="312247"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100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fr-FR" sz="180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effectLst/>
                              <a:latin typeface="Righteous"/>
                            </a:rPr>
                            <a:t>Étage courant</a:t>
                          </a:r>
                          <a:endParaRPr lang="fr-FR" sz="18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effectLst/>
                            <a:latin typeface="Righteous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100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fr-FR" sz="180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effectLst/>
                              <a:latin typeface="Righteous"/>
                            </a:rPr>
                            <a:t>IPE 220</a:t>
                          </a:r>
                          <a:endParaRPr lang="fr-FR" sz="18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effectLst/>
                            <a:latin typeface="Righteous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="" xmlns:a16="http://schemas.microsoft.com/office/drawing/2014/main" val="10003"/>
                      </a:ext>
                    </a:extLst>
                  </a:tr>
                  <a:tr h="312247"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100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fr-FR" sz="180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effectLst/>
                              <a:latin typeface="Righteous"/>
                            </a:rPr>
                            <a:t>1</a:t>
                          </a:r>
                          <a:r>
                            <a:rPr lang="fr-FR" sz="1800" baseline="3000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effectLst/>
                              <a:latin typeface="Righteous"/>
                            </a:rPr>
                            <a:t>ér</a:t>
                          </a:r>
                          <a:r>
                            <a:rPr lang="fr-FR" sz="180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effectLst/>
                              <a:latin typeface="Righteous"/>
                            </a:rPr>
                            <a:t> étage</a:t>
                          </a:r>
                          <a:endParaRPr lang="fr-FR" sz="18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effectLst/>
                            <a:latin typeface="Righteous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100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fr-FR" sz="180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effectLst/>
                              <a:latin typeface="Righteous"/>
                            </a:rPr>
                            <a:t>IPE 240</a:t>
                          </a:r>
                          <a:endParaRPr lang="fr-FR" sz="18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effectLst/>
                            <a:latin typeface="Righteous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="" xmlns:a16="http://schemas.microsoft.com/office/drawing/2014/main" val="10004"/>
                      </a:ext>
                    </a:extLst>
                  </a:tr>
                  <a:tr h="312247">
                    <a:tc rowSpan="3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fr-FR" sz="180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effectLst/>
                              <a:latin typeface="Righteous"/>
                            </a:rPr>
                            <a:t>Poutre de rive</a:t>
                          </a:r>
                          <a:endParaRPr lang="fr-FR" sz="18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effectLst/>
                            <a:latin typeface="Righteous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fr-FR" sz="180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effectLst/>
                              <a:latin typeface="Righteous"/>
                            </a:rPr>
                            <a:t>Terrasse</a:t>
                          </a:r>
                          <a:endParaRPr lang="fr-FR" sz="18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effectLst/>
                            <a:latin typeface="Righteous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fr-FR" sz="180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effectLst/>
                              <a:latin typeface="Righteous"/>
                            </a:rPr>
                            <a:t>IPE 180</a:t>
                          </a:r>
                          <a:endParaRPr lang="fr-FR" sz="18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effectLst/>
                            <a:latin typeface="Righteous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="" xmlns:a16="http://schemas.microsoft.com/office/drawing/2014/main" val="10005"/>
                      </a:ext>
                    </a:extLst>
                  </a:tr>
                  <a:tr h="312247"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100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fr-FR" sz="180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effectLst/>
                              <a:latin typeface="Righteous"/>
                            </a:rPr>
                            <a:t>Étage courant</a:t>
                          </a:r>
                          <a:endParaRPr lang="fr-FR" sz="18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effectLst/>
                            <a:latin typeface="Righteous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100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fr-FR" sz="180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effectLst/>
                              <a:latin typeface="Righteous"/>
                            </a:rPr>
                            <a:t>IPE 180</a:t>
                          </a:r>
                          <a:endParaRPr lang="fr-FR" sz="18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effectLst/>
                            <a:latin typeface="Righteous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="" xmlns:a16="http://schemas.microsoft.com/office/drawing/2014/main" val="10006"/>
                      </a:ext>
                    </a:extLst>
                  </a:tr>
                  <a:tr h="312247"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100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fr-FR" sz="180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effectLst/>
                              <a:latin typeface="Righteous"/>
                            </a:rPr>
                            <a:t>1</a:t>
                          </a:r>
                          <a:r>
                            <a:rPr lang="fr-FR" sz="1800" baseline="3000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effectLst/>
                              <a:latin typeface="Righteous"/>
                            </a:rPr>
                            <a:t>ér</a:t>
                          </a:r>
                          <a:r>
                            <a:rPr lang="fr-FR" sz="180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effectLst/>
                              <a:latin typeface="Righteous"/>
                            </a:rPr>
                            <a:t> étage</a:t>
                          </a:r>
                          <a:endParaRPr lang="fr-FR" sz="18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effectLst/>
                            <a:latin typeface="Righteous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100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fr-FR" sz="180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effectLst/>
                              <a:latin typeface="Righteous"/>
                            </a:rPr>
                            <a:t>IPE 180</a:t>
                          </a:r>
                          <a:endParaRPr lang="fr-FR" sz="18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effectLst/>
                            <a:latin typeface="Righteous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="" xmlns:a16="http://schemas.microsoft.com/office/drawing/2014/main" val="10007"/>
                      </a:ext>
                    </a:extLst>
                  </a:tr>
                  <a:tr h="390919"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fr-FR" sz="180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effectLst/>
                              <a:latin typeface="Righteous"/>
                            </a:rPr>
                            <a:t>Console</a:t>
                          </a:r>
                          <a:endParaRPr lang="fr-FR" sz="18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effectLst/>
                            <a:latin typeface="Righteous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fr-FR" sz="180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effectLst/>
                              <a:latin typeface="Righteous"/>
                            </a:rPr>
                            <a:t>Terrasse</a:t>
                          </a:r>
                          <a:endParaRPr lang="fr-FR" sz="18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effectLst/>
                            <a:latin typeface="Righteous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fr-FR" sz="180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effectLst/>
                              <a:latin typeface="Righteous"/>
                            </a:rPr>
                            <a:t>IPE 140</a:t>
                          </a:r>
                          <a:endParaRPr lang="fr-FR" sz="18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effectLst/>
                            <a:latin typeface="Righteous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="" xmlns:a16="http://schemas.microsoft.com/office/drawing/2014/main" val="10008"/>
                      </a:ext>
                    </a:extLst>
                  </a:tr>
                  <a:tr h="390919">
                    <a:tc vMerge="1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fr-FR" sz="1600" b="0" dirty="0">
                            <a:solidFill>
                              <a:srgbClr val="002060"/>
                            </a:solidFill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fr-FR" sz="180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effectLst/>
                              <a:latin typeface="Righteous"/>
                            </a:rPr>
                            <a:t>Étage courant</a:t>
                          </a:r>
                          <a:endParaRPr lang="fr-FR" sz="18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effectLst/>
                            <a:latin typeface="Righteous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fr-FR" sz="180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effectLst/>
                              <a:latin typeface="Righteous"/>
                            </a:rPr>
                            <a:t>IPE 160</a:t>
                          </a:r>
                          <a:endParaRPr lang="fr-FR" sz="18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effectLst/>
                            <a:latin typeface="Righteous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="" xmlns:a16="http://schemas.microsoft.com/office/drawing/2014/main" val="10009"/>
                      </a:ext>
                    </a:extLst>
                  </a:tr>
                  <a:tr h="466852"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fr-FR" sz="180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effectLst/>
                              <a:latin typeface="Righteous"/>
                            </a:rPr>
                            <a:t>Poteaux</a:t>
                          </a:r>
                          <a:endParaRPr lang="fr-FR" sz="18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effectLst/>
                            <a:latin typeface="Righteous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80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effectLst/>
                              <a:latin typeface="Righteous"/>
                            </a:rPr>
                            <a:t>Du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fr-FR" sz="1800" i="1">
                                      <a:solidFill>
                                        <a:schemeClr val="bg1">
                                          <a:lumMod val="75000"/>
                                        </a:schemeClr>
                                      </a:solidFill>
                                      <a:effectLst/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fr-FR" sz="1800">
                                      <a:solidFill>
                                        <a:schemeClr val="bg1">
                                          <a:lumMod val="75000"/>
                                        </a:schemeClr>
                                      </a:solidFill>
                                      <a:effectLst/>
                                      <a:latin typeface="Cambria Math"/>
                                    </a:rPr>
                                    <m:t>4</m:t>
                                  </m:r>
                                </m:e>
                                <m:sup>
                                  <m:r>
                                    <a:rPr lang="fr-FR" sz="1800">
                                      <a:solidFill>
                                        <a:schemeClr val="bg1">
                                          <a:lumMod val="75000"/>
                                        </a:schemeClr>
                                      </a:solidFill>
                                      <a:effectLst/>
                                      <a:latin typeface="Cambria Math"/>
                                    </a:rPr>
                                    <m:t>è</m:t>
                                  </m:r>
                                  <m:r>
                                    <a:rPr lang="fr-FR" sz="1800">
                                      <a:solidFill>
                                        <a:schemeClr val="bg1">
                                          <a:lumMod val="75000"/>
                                        </a:schemeClr>
                                      </a:solidFill>
                                      <a:effectLst/>
                                      <a:latin typeface="Cambria Math"/>
                                    </a:rPr>
                                    <m:t>𝑚𝑒</m:t>
                                  </m:r>
                                  <m:r>
                                    <a:rPr lang="fr-FR" sz="1800">
                                      <a:solidFill>
                                        <a:schemeClr val="bg1">
                                          <a:lumMod val="75000"/>
                                        </a:schemeClr>
                                      </a:solidFill>
                                      <a:effectLst/>
                                      <a:latin typeface="Cambria Math"/>
                                    </a:rPr>
                                    <m:t> </m:t>
                                  </m:r>
                                </m:sup>
                              </m:sSup>
                            </m:oMath>
                          </a14:m>
                          <a:r>
                            <a:rPr lang="fr-FR" sz="180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effectLst/>
                              <a:latin typeface="Righteous"/>
                            </a:rPr>
                            <a:t>au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fr-FR" sz="1800" i="1">
                                      <a:solidFill>
                                        <a:schemeClr val="bg1">
                                          <a:lumMod val="75000"/>
                                        </a:schemeClr>
                                      </a:solidFill>
                                      <a:effectLst/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fr-FR" sz="1800">
                                      <a:solidFill>
                                        <a:schemeClr val="bg1">
                                          <a:lumMod val="75000"/>
                                        </a:schemeClr>
                                      </a:solidFill>
                                      <a:effectLst/>
                                      <a:latin typeface="Cambria Math"/>
                                    </a:rPr>
                                    <m:t>9</m:t>
                                  </m:r>
                                </m:e>
                                <m:sup>
                                  <m:r>
                                    <a:rPr lang="fr-FR" sz="1800">
                                      <a:solidFill>
                                        <a:schemeClr val="bg1">
                                          <a:lumMod val="75000"/>
                                        </a:schemeClr>
                                      </a:solidFill>
                                      <a:effectLst/>
                                      <a:latin typeface="Cambria Math"/>
                                    </a:rPr>
                                    <m:t>è</m:t>
                                  </m:r>
                                  <m:r>
                                    <a:rPr lang="fr-FR" sz="1800">
                                      <a:solidFill>
                                        <a:schemeClr val="bg1">
                                          <a:lumMod val="75000"/>
                                        </a:schemeClr>
                                      </a:solidFill>
                                      <a:effectLst/>
                                      <a:latin typeface="Cambria Math"/>
                                    </a:rPr>
                                    <m:t>𝑚𝑒</m:t>
                                  </m:r>
                                  <m:r>
                                    <a:rPr lang="fr-FR" sz="1800">
                                      <a:solidFill>
                                        <a:schemeClr val="bg1">
                                          <a:lumMod val="75000"/>
                                        </a:schemeClr>
                                      </a:solidFill>
                                      <a:effectLst/>
                                      <a:latin typeface="Cambria Math"/>
                                    </a:rPr>
                                    <m:t> </m:t>
                                  </m:r>
                                </m:sup>
                              </m:sSup>
                            </m:oMath>
                          </a14:m>
                          <a:r>
                            <a:rPr lang="fr-FR" sz="180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effectLst/>
                              <a:latin typeface="Righteous"/>
                            </a:rPr>
                            <a:t>étage</a:t>
                          </a:r>
                          <a:endParaRPr lang="fr-FR" sz="18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effectLst/>
                            <a:latin typeface="Righteous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fr-FR" sz="180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effectLst/>
                              <a:latin typeface="Righteous"/>
                            </a:rPr>
                            <a:t>HEA180</a:t>
                          </a:r>
                          <a:endParaRPr lang="fr-FR" sz="18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effectLst/>
                            <a:latin typeface="Righteous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="" xmlns:a16="http://schemas.microsoft.com/office/drawing/2014/main" val="10010"/>
                      </a:ext>
                    </a:extLst>
                  </a:tr>
                  <a:tr h="447086">
                    <a:tc vMerge="1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fr-FR" sz="1600" b="0" dirty="0">
                            <a:solidFill>
                              <a:srgbClr val="002060"/>
                            </a:solidFill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80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effectLst/>
                              <a:latin typeface="Righteous"/>
                            </a:rPr>
                            <a:t>Du R.D.C au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fr-FR" sz="1800" i="1">
                                      <a:solidFill>
                                        <a:schemeClr val="bg1">
                                          <a:lumMod val="75000"/>
                                        </a:schemeClr>
                                      </a:solidFill>
                                      <a:effectLst/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fr-FR" sz="1800">
                                      <a:solidFill>
                                        <a:schemeClr val="bg1">
                                          <a:lumMod val="75000"/>
                                        </a:schemeClr>
                                      </a:solidFill>
                                      <a:effectLst/>
                                      <a:latin typeface="Cambria Math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fr-FR" sz="1800">
                                      <a:solidFill>
                                        <a:schemeClr val="bg1">
                                          <a:lumMod val="75000"/>
                                        </a:schemeClr>
                                      </a:solidFill>
                                      <a:effectLst/>
                                      <a:latin typeface="Cambria Math"/>
                                    </a:rPr>
                                    <m:t>è</m:t>
                                  </m:r>
                                  <m:r>
                                    <a:rPr lang="fr-FR" sz="1800">
                                      <a:solidFill>
                                        <a:schemeClr val="bg1">
                                          <a:lumMod val="75000"/>
                                        </a:schemeClr>
                                      </a:solidFill>
                                      <a:effectLst/>
                                      <a:latin typeface="Cambria Math"/>
                                    </a:rPr>
                                    <m:t>𝑚𝑒</m:t>
                                  </m:r>
                                </m:sup>
                              </m:sSup>
                            </m:oMath>
                          </a14:m>
                          <a:r>
                            <a:rPr lang="fr-FR" sz="180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effectLst/>
                              <a:latin typeface="Righteous"/>
                            </a:rPr>
                            <a:t>étage</a:t>
                          </a:r>
                          <a:endParaRPr lang="fr-FR" sz="18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effectLst/>
                            <a:latin typeface="Righteous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fr-FR" sz="180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effectLst/>
                              <a:latin typeface="Righteous"/>
                            </a:rPr>
                            <a:t>HEB200</a:t>
                          </a:r>
                          <a:endParaRPr lang="fr-FR" sz="18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effectLst/>
                            <a:latin typeface="Righteous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="" xmlns:a16="http://schemas.microsoft.com/office/drawing/2014/main" val="1001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au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12982833"/>
                  </p:ext>
                </p:extLst>
              </p:nvPr>
            </p:nvGraphicFramePr>
            <p:xfrm>
              <a:off x="395536" y="339501"/>
              <a:ext cx="8424936" cy="4392491"/>
            </p:xfrm>
            <a:graphic>
              <a:graphicData uri="http://schemas.openxmlformats.org/drawingml/2006/table">
                <a:tbl>
                  <a:tblPr firstRow="1" bandRow="1">
                    <a:tableStyleId>{E8034E78-7F5D-4C2E-B375-FC64B27BC917}</a:tableStyleId>
                  </a:tblPr>
                  <a:tblGrid>
                    <a:gridCol w="2106234"/>
                    <a:gridCol w="2771361"/>
                    <a:gridCol w="3547341"/>
                  </a:tblGrid>
                  <a:tr h="406767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fr-FR" sz="1800" dirty="0" smtClean="0">
                              <a:latin typeface="Righteous"/>
                            </a:rPr>
                            <a:t>Élément </a:t>
                          </a:r>
                          <a:endParaRPr lang="fr-FR" sz="18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Righteous"/>
                            <a:cs typeface="Times New Roman" pitchFamily="18" charset="0"/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fr-FR" sz="1800" dirty="0" smtClean="0">
                              <a:latin typeface="Righteous"/>
                            </a:rPr>
                            <a:t>Profilé</a:t>
                          </a:r>
                          <a:endParaRPr lang="fr-FR" sz="1800" b="0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Righteous"/>
                            <a:cs typeface="Times New Roman" pitchFamily="18" charset="0"/>
                          </a:endParaRPr>
                        </a:p>
                      </a:txBody>
                      <a:tcPr anchor="ctr"/>
                    </a:tc>
                  </a:tr>
                  <a:tr h="416466">
                    <a:tc gridSpan="2"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fr-FR" sz="1800" dirty="0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Righteous"/>
                            </a:rPr>
                            <a:t>Solive</a:t>
                          </a:r>
                          <a:endParaRPr lang="fr-FR" sz="1800" b="0" dirty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Righteous"/>
                            <a:cs typeface="Times New Roman" pitchFamily="18" charset="0"/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800" dirty="0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Righteous"/>
                            </a:rPr>
                            <a:t>IPE160</a:t>
                          </a:r>
                          <a:endParaRPr lang="fr-FR" sz="18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Righteous"/>
                            <a:cs typeface="Times New Roman" pitchFamily="18" charset="0"/>
                          </a:endParaRPr>
                        </a:p>
                      </a:txBody>
                      <a:tcPr anchor="ctr"/>
                    </a:tc>
                  </a:tr>
                  <a:tr h="312247">
                    <a:tc rowSpan="3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fr-FR" sz="1800" dirty="0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effectLst/>
                              <a:latin typeface="Righteous"/>
                            </a:rPr>
                            <a:t>Poutre</a:t>
                          </a:r>
                          <a:r>
                            <a:rPr lang="fr-FR" sz="1800" baseline="0" dirty="0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effectLst/>
                              <a:latin typeface="Righteous"/>
                            </a:rPr>
                            <a:t> </a:t>
                          </a:r>
                          <a:r>
                            <a:rPr lang="fr-FR" sz="1800" dirty="0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effectLst/>
                              <a:latin typeface="Righteous"/>
                            </a:rPr>
                            <a:t>intermédiaire</a:t>
                          </a:r>
                          <a:endParaRPr lang="fr-FR" sz="18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effectLst/>
                            <a:latin typeface="Righteous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fr-FR" sz="1800" dirty="0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effectLst/>
                              <a:latin typeface="Righteous"/>
                            </a:rPr>
                            <a:t>Terrasse</a:t>
                          </a:r>
                          <a:endParaRPr lang="fr-FR" sz="18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effectLst/>
                            <a:latin typeface="Righteous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fr-FR" sz="180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effectLst/>
                              <a:latin typeface="Righteous"/>
                            </a:rPr>
                            <a:t>IPE </a:t>
                          </a:r>
                          <a:r>
                            <a:rPr lang="fr-FR" sz="1800" dirty="0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effectLst/>
                              <a:latin typeface="Righteous"/>
                            </a:rPr>
                            <a:t>220</a:t>
                          </a:r>
                          <a:endParaRPr lang="fr-FR" sz="18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effectLst/>
                            <a:latin typeface="Righteous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12247"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100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fr-FR" sz="1800" dirty="0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effectLst/>
                              <a:latin typeface="Righteous"/>
                            </a:rPr>
                            <a:t>Étage </a:t>
                          </a:r>
                          <a:r>
                            <a:rPr lang="fr-FR" sz="1800" dirty="0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effectLst/>
                              <a:latin typeface="Righteous"/>
                            </a:rPr>
                            <a:t>courant</a:t>
                          </a:r>
                          <a:endParaRPr lang="fr-FR" sz="1800" b="0" dirty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effectLst/>
                            <a:latin typeface="Righteous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100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fr-FR" sz="1800" dirty="0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effectLst/>
                              <a:latin typeface="Righteous"/>
                            </a:rPr>
                            <a:t>IPE 220</a:t>
                          </a:r>
                          <a:endParaRPr lang="fr-FR" sz="1800" b="0" dirty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effectLst/>
                            <a:latin typeface="Righteous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12247"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100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fr-FR" sz="1800" dirty="0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effectLst/>
                              <a:latin typeface="Righteous"/>
                            </a:rPr>
                            <a:t>1</a:t>
                          </a:r>
                          <a:r>
                            <a:rPr lang="fr-FR" sz="1800" baseline="30000" dirty="0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effectLst/>
                              <a:latin typeface="Righteous"/>
                            </a:rPr>
                            <a:t>ér</a:t>
                          </a:r>
                          <a:r>
                            <a:rPr lang="fr-FR" sz="1800" dirty="0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effectLst/>
                              <a:latin typeface="Righteous"/>
                            </a:rPr>
                            <a:t> étage</a:t>
                          </a:r>
                          <a:endParaRPr lang="fr-FR" sz="1800" b="0" dirty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effectLst/>
                            <a:latin typeface="Righteous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100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fr-FR" sz="1800" dirty="0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effectLst/>
                              <a:latin typeface="Righteous"/>
                            </a:rPr>
                            <a:t>IPE 240</a:t>
                          </a:r>
                          <a:endParaRPr lang="fr-FR" sz="1800" b="0" dirty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effectLst/>
                            <a:latin typeface="Righteous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12247">
                    <a:tc rowSpan="3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fr-FR" sz="180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effectLst/>
                              <a:latin typeface="Righteous"/>
                            </a:rPr>
                            <a:t>Poutre de </a:t>
                          </a:r>
                          <a:r>
                            <a:rPr lang="fr-FR" sz="1800" dirty="0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effectLst/>
                              <a:latin typeface="Righteous"/>
                            </a:rPr>
                            <a:t>rive</a:t>
                          </a:r>
                          <a:endParaRPr lang="fr-FR" sz="18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effectLst/>
                            <a:latin typeface="Righteous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fr-FR" sz="1800" dirty="0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effectLst/>
                              <a:latin typeface="Righteous"/>
                            </a:rPr>
                            <a:t>Terrasse</a:t>
                          </a:r>
                          <a:endParaRPr lang="fr-FR" sz="18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effectLst/>
                            <a:latin typeface="Righteous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fr-FR" sz="180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effectLst/>
                              <a:latin typeface="Righteous"/>
                            </a:rPr>
                            <a:t>IPE 180</a:t>
                          </a:r>
                          <a:endParaRPr lang="fr-FR" sz="18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effectLst/>
                            <a:latin typeface="Righteous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12247"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100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fr-FR" sz="1800" dirty="0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effectLst/>
                              <a:latin typeface="Righteous"/>
                            </a:rPr>
                            <a:t>Étage </a:t>
                          </a:r>
                          <a:r>
                            <a:rPr lang="fr-FR" sz="1800" dirty="0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effectLst/>
                              <a:latin typeface="Righteous"/>
                            </a:rPr>
                            <a:t>courant</a:t>
                          </a:r>
                          <a:endParaRPr lang="fr-FR" sz="1800" b="0" dirty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effectLst/>
                            <a:latin typeface="Righteous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100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fr-FR" sz="1800" dirty="0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effectLst/>
                              <a:latin typeface="Righteous"/>
                            </a:rPr>
                            <a:t>IPE 180</a:t>
                          </a:r>
                          <a:endParaRPr lang="fr-FR" sz="1800" b="0" dirty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effectLst/>
                            <a:latin typeface="Righteous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12247"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100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fr-FR" sz="1800" dirty="0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effectLst/>
                              <a:latin typeface="Righteous"/>
                            </a:rPr>
                            <a:t>1</a:t>
                          </a:r>
                          <a:r>
                            <a:rPr lang="fr-FR" sz="1800" baseline="30000" dirty="0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effectLst/>
                              <a:latin typeface="Righteous"/>
                            </a:rPr>
                            <a:t>ér</a:t>
                          </a:r>
                          <a:r>
                            <a:rPr lang="fr-FR" sz="1800" dirty="0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effectLst/>
                              <a:latin typeface="Righteous"/>
                            </a:rPr>
                            <a:t> étage</a:t>
                          </a:r>
                          <a:endParaRPr lang="fr-FR" sz="1800" b="0" dirty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effectLst/>
                            <a:latin typeface="Righteous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100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fr-FR" sz="1800" dirty="0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effectLst/>
                              <a:latin typeface="Righteous"/>
                            </a:rPr>
                            <a:t>IPE 180</a:t>
                          </a:r>
                          <a:endParaRPr lang="fr-FR" sz="1800" b="0" dirty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effectLst/>
                            <a:latin typeface="Righteous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90919"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fr-FR" sz="1800" dirty="0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effectLst/>
                              <a:latin typeface="Righteous"/>
                            </a:rPr>
                            <a:t>Console</a:t>
                          </a:r>
                          <a:endParaRPr lang="fr-FR" sz="18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effectLst/>
                            <a:latin typeface="Righteous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fr-FR" sz="1800" dirty="0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effectLst/>
                              <a:latin typeface="Righteous"/>
                            </a:rPr>
                            <a:t>Terrasse</a:t>
                          </a:r>
                          <a:endParaRPr lang="fr-FR" sz="18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effectLst/>
                            <a:latin typeface="Righteous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fr-FR" sz="180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effectLst/>
                              <a:latin typeface="Righteous"/>
                            </a:rPr>
                            <a:t>IPE 140</a:t>
                          </a:r>
                          <a:endParaRPr lang="fr-FR" sz="18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effectLst/>
                            <a:latin typeface="Righteous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90919">
                    <a:tc vMerge="1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fr-FR" sz="1600" b="0" dirty="0">
                            <a:solidFill>
                              <a:srgbClr val="002060"/>
                            </a:solidFill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fr-FR" sz="1800" dirty="0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effectLst/>
                              <a:latin typeface="Righteous"/>
                            </a:rPr>
                            <a:t>Étage courant</a:t>
                          </a:r>
                          <a:endParaRPr lang="fr-FR" sz="18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effectLst/>
                            <a:latin typeface="Righteous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fr-FR" sz="180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effectLst/>
                              <a:latin typeface="Righteous"/>
                            </a:rPr>
                            <a:t>IPE 160</a:t>
                          </a:r>
                          <a:endParaRPr lang="fr-FR" sz="18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effectLst/>
                            <a:latin typeface="Righteous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466852"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fr-FR" sz="1800" dirty="0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effectLst/>
                              <a:latin typeface="Righteous"/>
                            </a:rPr>
                            <a:t>Poteaux</a:t>
                          </a:r>
                          <a:endParaRPr lang="fr-FR" sz="18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effectLst/>
                            <a:latin typeface="Righteous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76432" t="-742857" r="-128194" b="-109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fr-FR" sz="1800" dirty="0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effectLst/>
                              <a:latin typeface="Righteous"/>
                            </a:rPr>
                            <a:t>HEA180</a:t>
                          </a:r>
                          <a:endParaRPr lang="fr-FR" sz="18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effectLst/>
                            <a:latin typeface="Righteous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447086">
                    <a:tc vMerge="1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fr-FR" sz="1600" b="0" dirty="0">
                            <a:solidFill>
                              <a:srgbClr val="002060"/>
                            </a:solidFill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76432" t="-889041" r="-128194" b="-150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fr-FR" sz="1800" dirty="0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effectLst/>
                              <a:latin typeface="Righteous"/>
                            </a:rPr>
                            <a:t>HEB200</a:t>
                          </a:r>
                          <a:endParaRPr lang="fr-FR" sz="18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effectLst/>
                            <a:latin typeface="Righteous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</a:tbl>
              </a:graphicData>
            </a:graphic>
          </p:graphicFrame>
        </mc:Fallback>
      </mc:AlternateContent>
      <p:sp>
        <p:nvSpPr>
          <p:cNvPr id="2" name="Espace réservé du numéro de diapositive 4">
            <a:extLst>
              <a:ext uri="{FF2B5EF4-FFF2-40B4-BE49-F238E27FC236}">
                <a16:creationId xmlns="" xmlns:a16="http://schemas.microsoft.com/office/drawing/2014/main" id="{B1059427-E28F-7BEE-9CA5-1122FC294E5F}"/>
              </a:ext>
            </a:extLst>
          </p:cNvPr>
          <p:cNvSpPr txBox="1">
            <a:spLocks/>
          </p:cNvSpPr>
          <p:nvPr/>
        </p:nvSpPr>
        <p:spPr>
          <a:xfrm>
            <a:off x="4067944" y="4778375"/>
            <a:ext cx="764215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fld id="{810E7F54-2C80-4AEC-92A2-35241EC92D6D}" type="slidenum">
              <a:rPr lang="fr-DZ" sz="1800" b="1" smtClean="0"/>
              <a:pPr algn="ctr"/>
              <a:t>20</a:t>
            </a:fld>
            <a:endParaRPr lang="fr-DZ" sz="1800" b="1" dirty="0"/>
          </a:p>
        </p:txBody>
      </p:sp>
    </p:spTree>
    <p:extLst>
      <p:ext uri="{BB962C8B-B14F-4D97-AF65-F5344CB8AC3E}">
        <p14:creationId xmlns:p14="http://schemas.microsoft.com/office/powerpoint/2010/main" val="470171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41"/>
          <p:cNvSpPr/>
          <p:nvPr/>
        </p:nvSpPr>
        <p:spPr>
          <a:xfrm>
            <a:off x="2277473" y="928150"/>
            <a:ext cx="5534887" cy="3659823"/>
          </a:xfrm>
          <a:custGeom>
            <a:avLst/>
            <a:gdLst/>
            <a:ahLst/>
            <a:cxnLst/>
            <a:rect l="l" t="t" r="r" b="b"/>
            <a:pathLst>
              <a:path w="176004" h="153336" extrusionOk="0">
                <a:moveTo>
                  <a:pt x="0" y="2030"/>
                </a:moveTo>
                <a:lnTo>
                  <a:pt x="174618" y="0"/>
                </a:lnTo>
                <a:lnTo>
                  <a:pt x="176004" y="152872"/>
                </a:lnTo>
                <a:lnTo>
                  <a:pt x="2671" y="153336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445" name="Google Shape;445;p41"/>
          <p:cNvSpPr/>
          <p:nvPr/>
        </p:nvSpPr>
        <p:spPr>
          <a:xfrm flipH="1">
            <a:off x="4059277" y="1440150"/>
            <a:ext cx="1959300" cy="929700"/>
          </a:xfrm>
          <a:prstGeom prst="trapezoid">
            <a:avLst>
              <a:gd name="adj" fmla="val 6197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46" name="Google Shape;446;p41"/>
          <p:cNvSpPr txBox="1">
            <a:spLocks noGrp="1"/>
          </p:cNvSpPr>
          <p:nvPr>
            <p:ph type="title" idx="2"/>
          </p:nvPr>
        </p:nvSpPr>
        <p:spPr>
          <a:xfrm flipH="1">
            <a:off x="3211325" y="2571719"/>
            <a:ext cx="3808945" cy="144019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fr-FR" dirty="0"/>
              <a:t>Étude du plancher mixte</a:t>
            </a:r>
            <a:br>
              <a:rPr lang="fr-FR" dirty="0"/>
            </a:br>
            <a:r>
              <a:rPr lang="en" dirty="0"/>
              <a:t/>
            </a:r>
            <a:br>
              <a:rPr lang="en" dirty="0"/>
            </a:br>
            <a:endParaRPr dirty="0"/>
          </a:p>
        </p:txBody>
      </p:sp>
      <p:sp>
        <p:nvSpPr>
          <p:cNvPr id="447" name="Google Shape;447;p41"/>
          <p:cNvSpPr txBox="1">
            <a:spLocks noGrp="1"/>
          </p:cNvSpPr>
          <p:nvPr>
            <p:ph type="title"/>
          </p:nvPr>
        </p:nvSpPr>
        <p:spPr>
          <a:xfrm>
            <a:off x="4282627" y="1471600"/>
            <a:ext cx="1512600" cy="866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</a:t>
            </a:r>
            <a:endParaRPr dirty="0"/>
          </a:p>
        </p:txBody>
      </p:sp>
      <p:sp>
        <p:nvSpPr>
          <p:cNvPr id="2" name="Espace réservé du numéro de diapositive 4">
            <a:extLst>
              <a:ext uri="{FF2B5EF4-FFF2-40B4-BE49-F238E27FC236}">
                <a16:creationId xmlns="" xmlns:a16="http://schemas.microsoft.com/office/drawing/2014/main" id="{87AD5C00-20E4-FAD9-454C-8E3DDCAFD42C}"/>
              </a:ext>
            </a:extLst>
          </p:cNvPr>
          <p:cNvSpPr txBox="1">
            <a:spLocks/>
          </p:cNvSpPr>
          <p:nvPr/>
        </p:nvSpPr>
        <p:spPr>
          <a:xfrm>
            <a:off x="4274712" y="4815900"/>
            <a:ext cx="764215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fld id="{810E7F54-2C80-4AEC-92A2-35241EC92D6D}" type="slidenum">
              <a:rPr lang="fr-DZ" sz="1800" b="1" smtClean="0"/>
              <a:pPr algn="ctr"/>
              <a:t>21</a:t>
            </a:fld>
            <a:endParaRPr lang="fr-DZ" sz="1800" b="1" dirty="0"/>
          </a:p>
        </p:txBody>
      </p:sp>
    </p:spTree>
    <p:extLst>
      <p:ext uri="{BB962C8B-B14F-4D97-AF65-F5344CB8AC3E}">
        <p14:creationId xmlns:p14="http://schemas.microsoft.com/office/powerpoint/2010/main" val="2582161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5" grpId="0" animBg="1"/>
      <p:bldP spid="446" grpId="0"/>
      <p:bldP spid="44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glockenspiel, conception&#10;&#10;Description générée automatiquement"/>
          <p:cNvPicPr/>
          <p:nvPr/>
        </p:nvPicPr>
        <p:blipFill>
          <a:blip r:embed="rId2"/>
          <a:stretch>
            <a:fillRect/>
          </a:stretch>
        </p:blipFill>
        <p:spPr>
          <a:xfrm>
            <a:off x="251520" y="195486"/>
            <a:ext cx="8640960" cy="4795010"/>
          </a:xfrm>
          <a:prstGeom prst="rect">
            <a:avLst/>
          </a:prstGeom>
        </p:spPr>
      </p:pic>
      <p:sp>
        <p:nvSpPr>
          <p:cNvPr id="2" name="Espace réservé du numéro de diapositive 4">
            <a:extLst>
              <a:ext uri="{FF2B5EF4-FFF2-40B4-BE49-F238E27FC236}">
                <a16:creationId xmlns="" xmlns:a16="http://schemas.microsoft.com/office/drawing/2014/main" id="{B6437618-A61D-BFC6-51BB-B7E051C372F4}"/>
              </a:ext>
            </a:extLst>
          </p:cNvPr>
          <p:cNvSpPr txBox="1">
            <a:spLocks/>
          </p:cNvSpPr>
          <p:nvPr/>
        </p:nvSpPr>
        <p:spPr>
          <a:xfrm>
            <a:off x="4189892" y="4827011"/>
            <a:ext cx="764215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fld id="{810E7F54-2C80-4AEC-92A2-35241EC92D6D}" type="slidenum">
              <a:rPr lang="fr-DZ" sz="1800" b="1" smtClean="0"/>
              <a:pPr algn="ctr"/>
              <a:t>22</a:t>
            </a:fld>
            <a:endParaRPr lang="fr-DZ" sz="1800" b="1" dirty="0"/>
          </a:p>
        </p:txBody>
      </p:sp>
    </p:spTree>
    <p:extLst>
      <p:ext uri="{BB962C8B-B14F-4D97-AF65-F5344CB8AC3E}">
        <p14:creationId xmlns:p14="http://schemas.microsoft.com/office/powerpoint/2010/main" val="673267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p52"/>
          <p:cNvSpPr/>
          <p:nvPr/>
        </p:nvSpPr>
        <p:spPr>
          <a:xfrm rot="10800000">
            <a:off x="687708" y="1529639"/>
            <a:ext cx="7768817" cy="2569911"/>
          </a:xfrm>
          <a:custGeom>
            <a:avLst/>
            <a:gdLst/>
            <a:ahLst/>
            <a:cxnLst/>
            <a:rect l="l" t="t" r="r" b="b"/>
            <a:pathLst>
              <a:path w="176004" h="153336" extrusionOk="0">
                <a:moveTo>
                  <a:pt x="0" y="2030"/>
                </a:moveTo>
                <a:lnTo>
                  <a:pt x="174618" y="0"/>
                </a:lnTo>
                <a:lnTo>
                  <a:pt x="176004" y="152872"/>
                </a:lnTo>
                <a:lnTo>
                  <a:pt x="2671" y="153336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744" name="Google Shape;744;p52"/>
          <p:cNvSpPr txBox="1">
            <a:spLocks noGrp="1"/>
          </p:cNvSpPr>
          <p:nvPr>
            <p:ph type="title"/>
          </p:nvPr>
        </p:nvSpPr>
        <p:spPr>
          <a:xfrm>
            <a:off x="748500" y="590575"/>
            <a:ext cx="7647000" cy="43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fr-FR" dirty="0"/>
              <a:t>Le calcul se fait en deux phases </a:t>
            </a:r>
            <a:endParaRPr dirty="0"/>
          </a:p>
        </p:txBody>
      </p:sp>
      <p:sp>
        <p:nvSpPr>
          <p:cNvPr id="745" name="Google Shape;745;p52"/>
          <p:cNvSpPr txBox="1">
            <a:spLocks noGrp="1"/>
          </p:cNvSpPr>
          <p:nvPr>
            <p:ph type="subTitle" idx="3"/>
          </p:nvPr>
        </p:nvSpPr>
        <p:spPr>
          <a:xfrm>
            <a:off x="5580112" y="2412258"/>
            <a:ext cx="2318400" cy="126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r>
              <a:rPr lang="fr-FR" sz="1800" dirty="0"/>
              <a:t>Elle est utilisée pour vérifier la dalle mixte après durcissement du béton.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6" name="Google Shape;746;p52"/>
          <p:cNvSpPr txBox="1">
            <a:spLocks noGrp="1"/>
          </p:cNvSpPr>
          <p:nvPr>
            <p:ph type="subTitle" idx="4"/>
          </p:nvPr>
        </p:nvSpPr>
        <p:spPr>
          <a:xfrm>
            <a:off x="5591938" y="1994825"/>
            <a:ext cx="2318400" cy="338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fr-FR" b="1" dirty="0"/>
              <a:t>Phase finale </a:t>
            </a:r>
            <a:endParaRPr dirty="0"/>
          </a:p>
        </p:txBody>
      </p:sp>
      <p:sp>
        <p:nvSpPr>
          <p:cNvPr id="747" name="Google Shape;747;p52"/>
          <p:cNvSpPr txBox="1">
            <a:spLocks noGrp="1"/>
          </p:cNvSpPr>
          <p:nvPr>
            <p:ph type="subTitle" idx="1"/>
          </p:nvPr>
        </p:nvSpPr>
        <p:spPr>
          <a:xfrm>
            <a:off x="2195736" y="2715766"/>
            <a:ext cx="2318400" cy="93610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r>
              <a:rPr lang="fr-FR" sz="1800" dirty="0">
                <a:latin typeface="Righteous"/>
              </a:rPr>
              <a:t>Elle est utilisée pour vérifier la tôle profilée lors du bétonnage.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8" name="Google Shape;748;p52"/>
          <p:cNvSpPr txBox="1">
            <a:spLocks noGrp="1"/>
          </p:cNvSpPr>
          <p:nvPr>
            <p:ph type="subTitle" idx="2"/>
          </p:nvPr>
        </p:nvSpPr>
        <p:spPr>
          <a:xfrm>
            <a:off x="2160938" y="1994825"/>
            <a:ext cx="2318400" cy="338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fr-FR" b="1" dirty="0"/>
              <a:t>Phase de construction </a:t>
            </a:r>
            <a:endParaRPr dirty="0"/>
          </a:p>
        </p:txBody>
      </p:sp>
      <p:sp>
        <p:nvSpPr>
          <p:cNvPr id="749" name="Google Shape;749;p52"/>
          <p:cNvSpPr/>
          <p:nvPr/>
        </p:nvSpPr>
        <p:spPr>
          <a:xfrm flipH="1">
            <a:off x="1233738" y="2062550"/>
            <a:ext cx="720000" cy="718500"/>
          </a:xfrm>
          <a:prstGeom prst="trapezoid">
            <a:avLst>
              <a:gd name="adj" fmla="val 4339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chemeClr val="accent6"/>
                </a:solidFill>
                <a:latin typeface="Righteous"/>
                <a:ea typeface="Righteous"/>
                <a:cs typeface="Righteous"/>
                <a:sym typeface="Righteous"/>
              </a:rPr>
              <a:t>01</a:t>
            </a:r>
            <a:endParaRPr sz="3000" dirty="0">
              <a:solidFill>
                <a:schemeClr val="accent6"/>
              </a:solidFill>
              <a:latin typeface="Righteous"/>
              <a:ea typeface="Righteous"/>
              <a:cs typeface="Righteous"/>
              <a:sym typeface="Righteous"/>
            </a:endParaRPr>
          </a:p>
        </p:txBody>
      </p:sp>
      <p:sp>
        <p:nvSpPr>
          <p:cNvPr id="750" name="Google Shape;750;p52"/>
          <p:cNvSpPr/>
          <p:nvPr/>
        </p:nvSpPr>
        <p:spPr>
          <a:xfrm flipH="1">
            <a:off x="4644238" y="2062550"/>
            <a:ext cx="720000" cy="718500"/>
          </a:xfrm>
          <a:prstGeom prst="trapezoid">
            <a:avLst>
              <a:gd name="adj" fmla="val 4339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Righteous"/>
                <a:ea typeface="Righteous"/>
                <a:cs typeface="Righteous"/>
                <a:sym typeface="Righteous"/>
              </a:rPr>
              <a:t>02</a:t>
            </a:r>
            <a:endParaRPr sz="3000" dirty="0">
              <a:solidFill>
                <a:schemeClr val="accent6"/>
              </a:solidFill>
              <a:latin typeface="Righteous"/>
              <a:ea typeface="Righteous"/>
              <a:cs typeface="Righteous"/>
              <a:sym typeface="Righteous"/>
            </a:endParaRPr>
          </a:p>
        </p:txBody>
      </p:sp>
      <p:sp>
        <p:nvSpPr>
          <p:cNvPr id="2" name="Espace réservé du numéro de diapositive 4">
            <a:extLst>
              <a:ext uri="{FF2B5EF4-FFF2-40B4-BE49-F238E27FC236}">
                <a16:creationId xmlns="" xmlns:a16="http://schemas.microsoft.com/office/drawing/2014/main" id="{BED4BC46-E931-D1A2-B44D-4EA4FDF3937D}"/>
              </a:ext>
            </a:extLst>
          </p:cNvPr>
          <p:cNvSpPr txBox="1">
            <a:spLocks/>
          </p:cNvSpPr>
          <p:nvPr/>
        </p:nvSpPr>
        <p:spPr>
          <a:xfrm>
            <a:off x="4240023" y="4840371"/>
            <a:ext cx="764215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fld id="{810E7F54-2C80-4AEC-92A2-35241EC92D6D}" type="slidenum">
              <a:rPr lang="fr-DZ" sz="1800" b="1" smtClean="0"/>
              <a:pPr algn="ctr"/>
              <a:t>23</a:t>
            </a:fld>
            <a:endParaRPr lang="fr-DZ" sz="1800" b="1" dirty="0"/>
          </a:p>
        </p:txBody>
      </p:sp>
    </p:spTree>
    <p:extLst>
      <p:ext uri="{BB962C8B-B14F-4D97-AF65-F5344CB8AC3E}">
        <p14:creationId xmlns:p14="http://schemas.microsoft.com/office/powerpoint/2010/main" val="2639430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4" grpId="0"/>
      <p:bldP spid="745" grpId="0" build="p"/>
      <p:bldP spid="746" grpId="0" build="p"/>
      <p:bldP spid="747" grpId="0" build="p"/>
      <p:bldP spid="748" grpId="0" build="p"/>
      <p:bldP spid="749" grpId="0" animBg="1"/>
      <p:bldP spid="75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croquis, dessin, diagramme, Dessin technique&#10;&#10;Description générée automatiquement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915566"/>
            <a:ext cx="5832648" cy="2126609"/>
          </a:xfrm>
          <a:prstGeom prst="rect">
            <a:avLst/>
          </a:prstGeom>
          <a:noFill/>
          <a:ln>
            <a:noFill/>
          </a:ln>
        </p:spPr>
      </p:pic>
      <p:sp>
        <p:nvSpPr>
          <p:cNvPr id="453" name="Google Shape;453;p42"/>
          <p:cNvSpPr txBox="1">
            <a:spLocks noGrp="1"/>
          </p:cNvSpPr>
          <p:nvPr>
            <p:ph type="title"/>
          </p:nvPr>
        </p:nvSpPr>
        <p:spPr>
          <a:xfrm>
            <a:off x="748500" y="590575"/>
            <a:ext cx="8143980" cy="82904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 algn="l"/>
            <a:r>
              <a:rPr lang="fr-FR" sz="2000" dirty="0"/>
              <a:t>Pour cette structure, le plancher mixte a été réalisé en utilisant </a:t>
            </a:r>
            <a:r>
              <a:rPr lang="fr-FR" sz="2000" dirty="0" smtClean="0"/>
              <a:t>la </a:t>
            </a:r>
            <a:r>
              <a:rPr lang="fr-FR" sz="2000" dirty="0"/>
              <a:t>tôle HI-bond 55 :</a:t>
            </a:r>
            <a:endParaRPr sz="2000" dirty="0"/>
          </a:p>
        </p:txBody>
      </p:sp>
      <p:sp>
        <p:nvSpPr>
          <p:cNvPr id="2" name="Rectangle 1"/>
          <p:cNvSpPr/>
          <p:nvPr/>
        </p:nvSpPr>
        <p:spPr>
          <a:xfrm>
            <a:off x="1655540" y="3291830"/>
            <a:ext cx="63008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SzPct val="80000"/>
              <a:buBlip>
                <a:blip r:embed="rId4"/>
              </a:buBlip>
            </a:pPr>
            <a:r>
              <a:rPr lang="fr-FR" sz="1600" dirty="0">
                <a:solidFill>
                  <a:schemeClr val="tx2">
                    <a:lumMod val="50000"/>
                  </a:schemeClr>
                </a:solidFill>
                <a:latin typeface="Righteous"/>
              </a:rPr>
              <a:t>Poids propre (0.7mm d’épaisseur) : P = 9.56 daN/m²</a:t>
            </a:r>
          </a:p>
          <a:p>
            <a:pPr marL="285750" lvl="0" indent="-285750">
              <a:buSzPct val="80000"/>
              <a:buBlip>
                <a:blip r:embed="rId4"/>
              </a:buBlip>
            </a:pPr>
            <a:r>
              <a:rPr lang="fr-FR" sz="1600" dirty="0">
                <a:solidFill>
                  <a:schemeClr val="tx2">
                    <a:lumMod val="50000"/>
                  </a:schemeClr>
                </a:solidFill>
                <a:latin typeface="Righteous"/>
              </a:rPr>
              <a:t>Contrainte de rupture : f</a:t>
            </a:r>
            <a:r>
              <a:rPr lang="fr-FR" sz="1600" baseline="-25000" dirty="0">
                <a:solidFill>
                  <a:schemeClr val="tx2">
                    <a:lumMod val="50000"/>
                  </a:schemeClr>
                </a:solidFill>
                <a:latin typeface="Righteous"/>
              </a:rPr>
              <a:t>u</a:t>
            </a:r>
            <a:r>
              <a:rPr lang="fr-FR" sz="1600" dirty="0">
                <a:solidFill>
                  <a:schemeClr val="tx2">
                    <a:lumMod val="50000"/>
                  </a:schemeClr>
                </a:solidFill>
                <a:latin typeface="Righteous"/>
              </a:rPr>
              <a:t> = 400 MPa</a:t>
            </a:r>
          </a:p>
          <a:p>
            <a:pPr marL="285750" lvl="0" indent="-285750">
              <a:buSzPct val="80000"/>
              <a:buBlip>
                <a:blip r:embed="rId4"/>
              </a:buBlip>
            </a:pPr>
            <a:r>
              <a:rPr lang="fr-FR" sz="1600" dirty="0">
                <a:solidFill>
                  <a:schemeClr val="tx2">
                    <a:lumMod val="50000"/>
                  </a:schemeClr>
                </a:solidFill>
                <a:latin typeface="Righteous"/>
              </a:rPr>
              <a:t>Contrainte élastique : f</a:t>
            </a:r>
            <a:r>
              <a:rPr lang="fr-FR" sz="1600" baseline="-25000" dirty="0">
                <a:solidFill>
                  <a:schemeClr val="tx2">
                    <a:lumMod val="50000"/>
                  </a:schemeClr>
                </a:solidFill>
                <a:latin typeface="Righteous"/>
              </a:rPr>
              <a:t>y</a:t>
            </a:r>
            <a:r>
              <a:rPr lang="fr-FR" sz="1600" dirty="0">
                <a:solidFill>
                  <a:schemeClr val="tx2">
                    <a:lumMod val="50000"/>
                  </a:schemeClr>
                </a:solidFill>
                <a:latin typeface="Righteous"/>
              </a:rPr>
              <a:t> = 160 MPa </a:t>
            </a:r>
          </a:p>
          <a:p>
            <a:pPr marL="285750" lvl="0" indent="-285750">
              <a:buSzPct val="80000"/>
              <a:buBlip>
                <a:blip r:embed="rId4"/>
              </a:buBlip>
            </a:pPr>
            <a:r>
              <a:rPr lang="fr-FR" sz="1600" dirty="0">
                <a:solidFill>
                  <a:schemeClr val="tx2">
                    <a:lumMod val="50000"/>
                  </a:schemeClr>
                </a:solidFill>
                <a:latin typeface="Righteous"/>
              </a:rPr>
              <a:t>Moment de résistance plastique : M</a:t>
            </a:r>
            <a:r>
              <a:rPr lang="fr-FR" sz="1600" baseline="-25000" dirty="0">
                <a:solidFill>
                  <a:schemeClr val="tx2">
                    <a:lumMod val="50000"/>
                  </a:schemeClr>
                </a:solidFill>
                <a:latin typeface="Righteous"/>
              </a:rPr>
              <a:t>pl, Rd</a:t>
            </a:r>
            <a:r>
              <a:rPr lang="fr-FR" sz="1600" dirty="0">
                <a:solidFill>
                  <a:schemeClr val="tx2">
                    <a:lumMod val="50000"/>
                  </a:schemeClr>
                </a:solidFill>
                <a:latin typeface="Righteous"/>
              </a:rPr>
              <a:t>= 304 daN.m</a:t>
            </a:r>
          </a:p>
          <a:p>
            <a:pPr marL="285750" lvl="0" indent="-285750">
              <a:buSzPct val="80000"/>
              <a:buBlip>
                <a:blip r:embed="rId4"/>
              </a:buBlip>
            </a:pPr>
            <a:r>
              <a:rPr lang="fr-FR" sz="1600" dirty="0">
                <a:solidFill>
                  <a:schemeClr val="tx2">
                    <a:lumMod val="50000"/>
                  </a:schemeClr>
                </a:solidFill>
                <a:latin typeface="Righteous"/>
              </a:rPr>
              <a:t>Moment d’inertie : I</a:t>
            </a:r>
            <a:r>
              <a:rPr lang="fr-FR" sz="1600" baseline="-25000" dirty="0">
                <a:solidFill>
                  <a:schemeClr val="tx2">
                    <a:lumMod val="50000"/>
                  </a:schemeClr>
                </a:solidFill>
                <a:latin typeface="Righteous"/>
              </a:rPr>
              <a:t>eff</a:t>
            </a:r>
            <a:r>
              <a:rPr lang="fr-FR" sz="1600" dirty="0">
                <a:solidFill>
                  <a:schemeClr val="tx2">
                    <a:lumMod val="50000"/>
                  </a:schemeClr>
                </a:solidFill>
                <a:latin typeface="Righteous"/>
              </a:rPr>
              <a:t>= 57.54 cm</a:t>
            </a:r>
            <a:r>
              <a:rPr lang="fr-FR" sz="1600" baseline="30000" dirty="0">
                <a:solidFill>
                  <a:schemeClr val="tx2">
                    <a:lumMod val="50000"/>
                  </a:schemeClr>
                </a:solidFill>
                <a:latin typeface="Righteous"/>
              </a:rPr>
              <a:t>4</a:t>
            </a:r>
            <a:endParaRPr lang="fr-FR" sz="1600" dirty="0">
              <a:solidFill>
                <a:schemeClr val="tx2">
                  <a:lumMod val="50000"/>
                </a:schemeClr>
              </a:solidFill>
              <a:latin typeface="Righteous"/>
            </a:endParaRPr>
          </a:p>
        </p:txBody>
      </p:sp>
      <p:sp>
        <p:nvSpPr>
          <p:cNvPr id="3" name="Espace réservé du numéro de diapositive 4">
            <a:extLst>
              <a:ext uri="{FF2B5EF4-FFF2-40B4-BE49-F238E27FC236}">
                <a16:creationId xmlns="" xmlns:a16="http://schemas.microsoft.com/office/drawing/2014/main" id="{45A2A045-DEF8-6478-E668-76561B105911}"/>
              </a:ext>
            </a:extLst>
          </p:cNvPr>
          <p:cNvSpPr txBox="1">
            <a:spLocks/>
          </p:cNvSpPr>
          <p:nvPr/>
        </p:nvSpPr>
        <p:spPr>
          <a:xfrm>
            <a:off x="4041743" y="4800159"/>
            <a:ext cx="764215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fld id="{810E7F54-2C80-4AEC-92A2-35241EC92D6D}" type="slidenum">
              <a:rPr lang="fr-DZ" sz="1800" b="1" smtClean="0"/>
              <a:pPr algn="ctr"/>
              <a:t>24</a:t>
            </a:fld>
            <a:endParaRPr lang="fr-DZ" sz="1800" b="1" dirty="0"/>
          </a:p>
        </p:txBody>
      </p:sp>
    </p:spTree>
    <p:extLst>
      <p:ext uri="{BB962C8B-B14F-4D97-AF65-F5344CB8AC3E}">
        <p14:creationId xmlns:p14="http://schemas.microsoft.com/office/powerpoint/2010/main" val="966281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3" grpId="0"/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42"/>
          <p:cNvSpPr txBox="1">
            <a:spLocks noGrp="1"/>
          </p:cNvSpPr>
          <p:nvPr>
            <p:ph type="title"/>
          </p:nvPr>
        </p:nvSpPr>
        <p:spPr>
          <a:xfrm>
            <a:off x="755576" y="1059582"/>
            <a:ext cx="7647000" cy="46900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 algn="l"/>
            <a:r>
              <a:rPr lang="fr-FR" sz="2000" dirty="0"/>
              <a:t>Vérification à L’ELU et L ’ELS:</a:t>
            </a:r>
            <a:endParaRPr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54" name="Google Shape;454;p42"/>
              <p:cNvGraphicFramePr/>
              <p:nvPr>
                <p:extLst>
                  <p:ext uri="{D42A27DB-BD31-4B8C-83A1-F6EECF244321}">
                    <p14:modId xmlns:p14="http://schemas.microsoft.com/office/powerpoint/2010/main" val="435690275"/>
                  </p:ext>
                </p:extLst>
              </p:nvPr>
            </p:nvGraphicFramePr>
            <p:xfrm>
              <a:off x="683569" y="2139702"/>
              <a:ext cx="7776863" cy="2088233"/>
            </p:xfrm>
            <a:graphic>
              <a:graphicData uri="http://schemas.openxmlformats.org/drawingml/2006/table">
                <a:tbl>
                  <a:tblPr>
                    <a:noFill/>
                    <a:tableStyleId>{9E93CBC8-7CAD-40A3-920E-8250AA4D804A}</a:tableStyleId>
                  </a:tblPr>
                  <a:tblGrid>
                    <a:gridCol w="2771952">
                      <a:extLst>
                        <a:ext uri="{9D8B030D-6E8A-4147-A177-3AD203B41FA5}">
                          <a16:colId xmlns="" xmlns:a16="http://schemas.microsoft.com/office/drawing/2014/main" val="20000"/>
                        </a:ext>
                      </a:extLst>
                    </a:gridCol>
                    <a:gridCol w="1980575">
                      <a:extLst>
                        <a:ext uri="{9D8B030D-6E8A-4147-A177-3AD203B41FA5}">
                          <a16:colId xmlns="" xmlns:a16="http://schemas.microsoft.com/office/drawing/2014/main" val="20001"/>
                        </a:ext>
                      </a:extLst>
                    </a:gridCol>
                    <a:gridCol w="1656184">
                      <a:extLst>
                        <a:ext uri="{9D8B030D-6E8A-4147-A177-3AD203B41FA5}">
                          <a16:colId xmlns="" xmlns:a16="http://schemas.microsoft.com/office/drawing/2014/main" val="20002"/>
                        </a:ext>
                      </a:extLst>
                    </a:gridCol>
                    <a:gridCol w="1368152">
                      <a:extLst>
                        <a:ext uri="{9D8B030D-6E8A-4147-A177-3AD203B41FA5}">
                          <a16:colId xmlns="" xmlns:a16="http://schemas.microsoft.com/office/drawing/2014/main" val="20003"/>
                        </a:ext>
                      </a:extLst>
                    </a:gridCol>
                  </a:tblGrid>
                  <a:tr h="542777">
                    <a:tc gridSpan="2"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600" dirty="0">
                            <a:solidFill>
                              <a:schemeClr val="accent3"/>
                            </a:solidFill>
                            <a:latin typeface="Baloo Tammudu 2"/>
                            <a:ea typeface="Baloo Tammudu 2"/>
                            <a:cs typeface="Baloo Tammudu 2"/>
                            <a:sym typeface="Baloo Tammudu 2"/>
                          </a:endParaRPr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9E9E9E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9E9E9E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9E9E9E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 algn="ctr">
                          <a:solidFill>
                            <a:srgbClr val="9E9E9E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fr-FR" sz="2000" dirty="0">
                              <a:solidFill>
                                <a:schemeClr val="accent3"/>
                              </a:solidFill>
                              <a:latin typeface="Righteous"/>
                              <a:ea typeface="Righteous"/>
                              <a:cs typeface="Righteous"/>
                              <a:sym typeface="Righteous"/>
                            </a:rPr>
                            <a:t>CV</a:t>
                          </a:r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9E9E9E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9E9E9E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9E9E9E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9E9E9E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1DEFC">
                            <a:alpha val="2233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" sz="2000" dirty="0">
                              <a:solidFill>
                                <a:schemeClr val="accent3"/>
                              </a:solidFill>
                              <a:latin typeface="Righteous"/>
                              <a:ea typeface="Righteous"/>
                              <a:cs typeface="Righteous"/>
                              <a:sym typeface="Righteous"/>
                            </a:rPr>
                            <a:t>CNV</a:t>
                          </a:r>
                          <a:endParaRPr sz="2000" dirty="0">
                            <a:solidFill>
                              <a:schemeClr val="accent3"/>
                            </a:solidFill>
                            <a:latin typeface="Righteous"/>
                            <a:ea typeface="Righteous"/>
                            <a:cs typeface="Righteous"/>
                            <a:sym typeface="Righteous"/>
                          </a:endParaRPr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9E9E9E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9E9E9E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9E9E9E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9E9E9E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1DEFC">
                            <a:alpha val="2233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0"/>
                      </a:ext>
                    </a:extLst>
                  </a:tr>
                  <a:tr h="780289">
                    <a:tc>
                      <a:txBody>
                        <a:bodyPr/>
                        <a:lstStyle/>
                        <a:p>
                          <a:r>
                            <a:rPr lang="fr-FR" sz="2000" b="0" i="0" dirty="0">
                              <a:solidFill>
                                <a:srgbClr val="002060"/>
                              </a:solidFill>
                              <a:effectLst/>
                              <a:latin typeface="Times New Roman"/>
                            </a:rPr>
                            <a:t>Condition de résistance</a:t>
                          </a:r>
                          <a:endParaRPr lang="fr-FR" dirty="0">
                            <a:solidFill>
                              <a:srgbClr val="002060"/>
                            </a:solidFill>
                            <a:effectLst/>
                          </a:endParaRPr>
                        </a:p>
                      </a:txBody>
                      <a:tcPr anchor="ctr">
                        <a:lnL w="9525" cap="flat" cmpd="sng">
                          <a:solidFill>
                            <a:srgbClr val="9E9E9E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 algn="ctr">
                          <a:solidFill>
                            <a:srgbClr val="9E9E9E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9E9E9E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 algn="ctr">
                          <a:solidFill>
                            <a:srgbClr val="9E9E9E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fr-FR" sz="1800" b="0" i="1" u="none" strike="noStrike" kern="1200" cap="none" smtClean="0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effectLst/>
                                        <a:latin typeface="Cambria Math"/>
                                        <a:ea typeface="Arial"/>
                                        <a:cs typeface="Arial"/>
                                        <a:sym typeface="Arial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fr-FR" sz="1800" b="0" i="1" u="none" strike="noStrike" kern="1200" cap="none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effectLst/>
                                        <a:latin typeface="Cambria Math"/>
                                        <a:ea typeface="Arial"/>
                                        <a:cs typeface="Arial"/>
                                        <a:sym typeface="Arial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kumimoji="0" lang="fr-FR" sz="1800" b="0" i="1" u="none" strike="noStrike" kern="1200" cap="none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effectLst/>
                                        <a:latin typeface="Cambria Math"/>
                                        <a:ea typeface="Arial"/>
                                        <a:cs typeface="Arial"/>
                                        <a:sym typeface="Arial"/>
                                      </a:rPr>
                                      <m:t>𝑠𝑑</m:t>
                                    </m:r>
                                    <m:r>
                                      <a:rPr kumimoji="0" lang="fr-FR" sz="1800" b="0" i="1" u="none" strike="noStrike" kern="1200" cap="none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effectLst/>
                                        <a:latin typeface="Cambria Math"/>
                                        <a:ea typeface="Arial"/>
                                        <a:cs typeface="Arial"/>
                                        <a:sym typeface="Arial"/>
                                      </a:rPr>
                                      <m:t>  </m:t>
                                    </m:r>
                                  </m:sub>
                                </m:sSub>
                                <m:r>
                                  <a:rPr kumimoji="0" lang="fr-FR" sz="1800" b="0" i="1" u="none" strike="noStrike" kern="1200" cap="none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effectLst/>
                                    <a:latin typeface="Cambria Math"/>
                                    <a:ea typeface="Arial"/>
                                    <a:cs typeface="Arial"/>
                                    <a:sym typeface="Arial"/>
                                  </a:rPr>
                                  <m:t>≤</m:t>
                                </m:r>
                                <m:sSub>
                                  <m:sSubPr>
                                    <m:ctrlPr>
                                      <a:rPr kumimoji="0" lang="fr-FR" sz="1800" b="0" i="1" u="none" strike="noStrike" kern="1200" cap="none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effectLst/>
                                        <a:latin typeface="Cambria Math"/>
                                        <a:ea typeface="Arial"/>
                                        <a:cs typeface="Arial"/>
                                        <a:sym typeface="Arial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fr-FR" sz="1800" b="0" i="1" u="none" strike="noStrike" kern="1200" cap="none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effectLst/>
                                        <a:latin typeface="Cambria Math"/>
                                        <a:ea typeface="Arial"/>
                                        <a:cs typeface="Arial"/>
                                        <a:sym typeface="Arial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kumimoji="0" lang="fr-FR" sz="1800" b="0" i="1" u="none" strike="noStrike" kern="1200" cap="none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effectLst/>
                                        <a:latin typeface="Cambria Math"/>
                                        <a:ea typeface="Arial"/>
                                        <a:cs typeface="Arial"/>
                                        <a:sym typeface="Arial"/>
                                      </a:rPr>
                                      <m:t>𝑝𝑙𝑦</m:t>
                                    </m:r>
                                    <m:r>
                                      <a:rPr kumimoji="0" lang="fr-FR" sz="1800" b="0" i="1" u="none" strike="noStrike" kern="1200" cap="none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effectLst/>
                                        <a:latin typeface="Cambria Math"/>
                                        <a:ea typeface="Arial"/>
                                        <a:cs typeface="Arial"/>
                                        <a:sym typeface="Arial"/>
                                      </a:rPr>
                                      <m:t>.</m:t>
                                    </m:r>
                                    <m:r>
                                      <a:rPr kumimoji="0" lang="fr-FR" sz="1800" b="0" i="1" u="none" strike="noStrike" kern="1200" cap="none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effectLst/>
                                        <a:latin typeface="Cambria Math"/>
                                        <a:ea typeface="Arial"/>
                                        <a:cs typeface="Arial"/>
                                        <a:sym typeface="Arial"/>
                                      </a:rPr>
                                      <m:t>𝑅𝑑</m:t>
                                    </m:r>
                                    <m:r>
                                      <a:rPr kumimoji="0" lang="fr-FR" sz="1800" b="0" i="1" u="none" strike="noStrike" kern="1200" cap="none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effectLst/>
                                        <a:latin typeface="Cambria Math"/>
                                        <a:ea typeface="Arial"/>
                                        <a:cs typeface="Arial"/>
                                        <a:sym typeface="Arial"/>
                                      </a:rPr>
                                      <m:t> 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sz="18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9525" cap="flat" cmpd="sng" algn="ctr">
                          <a:solidFill>
                            <a:srgbClr val="9E9E9E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9E9E9E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 algn="ctr">
                          <a:solidFill>
                            <a:srgbClr val="9E9E9E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 algn="ctr">
                          <a:solidFill>
                            <a:srgbClr val="9E9E9E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 marL="91425" marR="91425" marT="91425" marB="91425" anchor="ctr">
                        <a:lnL w="9525" cap="flat" cmpd="sng" algn="ctr">
                          <a:solidFill>
                            <a:srgbClr val="9E9E9E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9E9E9E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9E9E9E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9E9E9E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600" dirty="0">
                            <a:solidFill>
                              <a:schemeClr val="accent3"/>
                            </a:solidFill>
                            <a:latin typeface="Baloo Tammudu 2"/>
                            <a:ea typeface="Baloo Tammudu 2"/>
                            <a:cs typeface="Baloo Tammudu 2"/>
                            <a:sym typeface="Baloo Tammudu 2"/>
                          </a:endParaRPr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9E9E9E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9E9E9E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9E9E9E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9E9E9E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1"/>
                      </a:ext>
                    </a:extLst>
                  </a:tr>
                  <a:tr h="765167">
                    <a:tc>
                      <a:txBody>
                        <a:bodyPr/>
                        <a:lstStyle/>
                        <a:p>
                          <a:r>
                            <a:rPr lang="fr-FR" sz="2000" b="0" i="0" dirty="0">
                              <a:solidFill>
                                <a:srgbClr val="002060"/>
                              </a:solidFill>
                              <a:effectLst/>
                              <a:latin typeface="Times New Roman"/>
                            </a:rPr>
                            <a:t>Condition de flèche</a:t>
                          </a:r>
                          <a:endParaRPr lang="fr-FR" dirty="0">
                            <a:solidFill>
                              <a:srgbClr val="002060"/>
                            </a:solidFill>
                            <a:effectLst/>
                          </a:endParaRPr>
                        </a:p>
                      </a:txBody>
                      <a:tcPr anchor="ctr">
                        <a:lnL w="9525" cap="flat" cmpd="sng">
                          <a:solidFill>
                            <a:srgbClr val="9E9E9E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 algn="ctr">
                          <a:solidFill>
                            <a:srgbClr val="9E9E9E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 algn="ctr">
                          <a:solidFill>
                            <a:srgbClr val="9E9E9E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9E9E9E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1DEFC">
                            <a:alpha val="2233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800" kern="1200" dirty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  </a:t>
                          </a:r>
                          <a:r>
                            <a:rPr lang="fr-FR" sz="1800" kern="1200" dirty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&lt;</a:t>
                          </a:r>
                          <a:r>
                            <a:rPr lang="en-US" sz="1800" kern="1200" dirty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δ</a:t>
                          </a:r>
                          <a:r>
                            <a:rPr lang="fr-FR" sz="1800" kern="1200" baseline="-25000" dirty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max </a:t>
                          </a:r>
                          <a:endParaRPr lang="fr-FR" sz="1800" b="1" i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anchor="ctr">
                        <a:lnL w="9525" cap="flat" cmpd="sng" algn="ctr">
                          <a:solidFill>
                            <a:srgbClr val="9E9E9E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9E9E9E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 algn="ctr">
                          <a:solidFill>
                            <a:srgbClr val="9E9E9E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 algn="ctr">
                          <a:solidFill>
                            <a:srgbClr val="9E9E9E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1DEFC">
                            <a:alpha val="2233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 marL="91425" marR="91425" marT="91425" marB="91425" anchor="ctr">
                        <a:lnL w="9525" cap="flat" cmpd="sng" algn="ctr">
                          <a:solidFill>
                            <a:srgbClr val="9E9E9E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9E9E9E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9E9E9E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9E9E9E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1DEFC">
                            <a:alpha val="2233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600" dirty="0">
                            <a:solidFill>
                              <a:schemeClr val="accent3"/>
                            </a:solidFill>
                            <a:latin typeface="Baloo Tammudu 2"/>
                            <a:ea typeface="Baloo Tammudu 2"/>
                            <a:cs typeface="Baloo Tammudu 2"/>
                            <a:sym typeface="Baloo Tammudu 2"/>
                          </a:endParaRPr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9E9E9E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9E9E9E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9E9E9E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9E9E9E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1DEFC">
                            <a:alpha val="2233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54" name="Google Shape;454;p42"/>
              <p:cNvGraphicFramePr/>
              <p:nvPr>
                <p:extLst>
                  <p:ext uri="{D42A27DB-BD31-4B8C-83A1-F6EECF244321}">
                    <p14:modId xmlns:p14="http://schemas.microsoft.com/office/powerpoint/2010/main" val="435690275"/>
                  </p:ext>
                </p:extLst>
              </p:nvPr>
            </p:nvGraphicFramePr>
            <p:xfrm>
              <a:off x="683569" y="2139702"/>
              <a:ext cx="7776863" cy="2088233"/>
            </p:xfrm>
            <a:graphic>
              <a:graphicData uri="http://schemas.openxmlformats.org/drawingml/2006/table">
                <a:tbl>
                  <a:tblPr>
                    <a:noFill/>
                    <a:tableStyleId>{9E93CBC8-7CAD-40A3-920E-8250AA4D804A}</a:tableStyleId>
                  </a:tblPr>
                  <a:tblGrid>
                    <a:gridCol w="2771952"/>
                    <a:gridCol w="1980575"/>
                    <a:gridCol w="1656184"/>
                    <a:gridCol w="1368152"/>
                  </a:tblGrid>
                  <a:tr h="542777">
                    <a:tc gridSpan="2"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600" dirty="0">
                            <a:solidFill>
                              <a:schemeClr val="accent3"/>
                            </a:solidFill>
                            <a:latin typeface="Baloo Tammudu 2"/>
                            <a:ea typeface="Baloo Tammudu 2"/>
                            <a:cs typeface="Baloo Tammudu 2"/>
                            <a:sym typeface="Baloo Tammudu 2"/>
                          </a:endParaRPr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9E9E9E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9E9E9E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9E9E9E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 algn="ctr">
                          <a:solidFill>
                            <a:srgbClr val="9E9E9E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fr-FR" sz="2000" dirty="0" smtClean="0">
                              <a:solidFill>
                                <a:schemeClr val="accent3"/>
                              </a:solidFill>
                              <a:latin typeface="Righteous"/>
                              <a:ea typeface="Righteous"/>
                              <a:cs typeface="Righteous"/>
                              <a:sym typeface="Righteous"/>
                            </a:rPr>
                            <a:t>CV</a:t>
                          </a:r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9E9E9E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9E9E9E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9E9E9E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9E9E9E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1DEFC">
                            <a:alpha val="2233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" sz="2000" dirty="0" smtClean="0">
                              <a:solidFill>
                                <a:schemeClr val="accent3"/>
                              </a:solidFill>
                              <a:latin typeface="Righteous"/>
                              <a:ea typeface="Righteous"/>
                              <a:cs typeface="Righteous"/>
                              <a:sym typeface="Righteous"/>
                            </a:rPr>
                            <a:t>CNV</a:t>
                          </a:r>
                          <a:endParaRPr sz="2000" dirty="0">
                            <a:solidFill>
                              <a:schemeClr val="accent3"/>
                            </a:solidFill>
                            <a:latin typeface="Righteous"/>
                            <a:ea typeface="Righteous"/>
                            <a:cs typeface="Righteous"/>
                            <a:sym typeface="Righteous"/>
                          </a:endParaRPr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9E9E9E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9E9E9E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9E9E9E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9E9E9E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1DEFC">
                            <a:alpha val="22330"/>
                          </a:srgbClr>
                        </a:solidFill>
                      </a:tcPr>
                    </a:tc>
                  </a:tr>
                  <a:tr h="780289">
                    <a:tc>
                      <a:txBody>
                        <a:bodyPr/>
                        <a:lstStyle/>
                        <a:p>
                          <a:r>
                            <a:rPr lang="fr-FR" sz="2000" b="0" i="0" dirty="0">
                              <a:solidFill>
                                <a:srgbClr val="002060"/>
                              </a:solidFill>
                              <a:effectLst/>
                              <a:latin typeface="Times New Roman"/>
                            </a:rPr>
                            <a:t>Condition de résistance</a:t>
                          </a:r>
                          <a:endParaRPr lang="fr-FR" dirty="0">
                            <a:solidFill>
                              <a:srgbClr val="002060"/>
                            </a:solidFill>
                            <a:effectLst/>
                          </a:endParaRPr>
                        </a:p>
                      </a:txBody>
                      <a:tcPr anchor="ctr">
                        <a:lnL w="9525" cap="flat" cmpd="sng">
                          <a:solidFill>
                            <a:srgbClr val="9E9E9E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 algn="ctr">
                          <a:solidFill>
                            <a:srgbClr val="9E9E9E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9E9E9E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 algn="ctr">
                          <a:solidFill>
                            <a:srgbClr val="9E9E9E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9525" cap="flat" cmpd="sng" algn="ctr">
                          <a:solidFill>
                            <a:srgbClr val="9E9E9E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9E9E9E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 algn="ctr">
                          <a:solidFill>
                            <a:srgbClr val="9E9E9E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 algn="ctr">
                          <a:solidFill>
                            <a:srgbClr val="9E9E9E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 rotWithShape="1">
                          <a:blip r:embed="rId3"/>
                          <a:stretch>
                            <a:fillRect l="-140000" t="-69531" r="-152615" b="-984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 marL="91425" marR="91425" marT="91425" marB="91425" anchor="ctr">
                        <a:lnL w="9525" cap="flat" cmpd="sng" algn="ctr">
                          <a:solidFill>
                            <a:srgbClr val="9E9E9E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9E9E9E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9E9E9E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9E9E9E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600" dirty="0">
                            <a:solidFill>
                              <a:schemeClr val="accent3"/>
                            </a:solidFill>
                            <a:latin typeface="Baloo Tammudu 2"/>
                            <a:ea typeface="Baloo Tammudu 2"/>
                            <a:cs typeface="Baloo Tammudu 2"/>
                            <a:sym typeface="Baloo Tammudu 2"/>
                          </a:endParaRPr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9E9E9E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9E9E9E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9E9E9E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9E9E9E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</a:tr>
                  <a:tr h="765167">
                    <a:tc>
                      <a:txBody>
                        <a:bodyPr/>
                        <a:lstStyle/>
                        <a:p>
                          <a:r>
                            <a:rPr lang="fr-FR" sz="2000" b="0" i="0" dirty="0">
                              <a:solidFill>
                                <a:srgbClr val="002060"/>
                              </a:solidFill>
                              <a:effectLst/>
                              <a:latin typeface="Times New Roman"/>
                            </a:rPr>
                            <a:t>Condition de flèche</a:t>
                          </a:r>
                          <a:endParaRPr lang="fr-FR" dirty="0">
                            <a:solidFill>
                              <a:srgbClr val="002060"/>
                            </a:solidFill>
                            <a:effectLst/>
                          </a:endParaRPr>
                        </a:p>
                      </a:txBody>
                      <a:tcPr anchor="ctr">
                        <a:lnL w="9525" cap="flat" cmpd="sng">
                          <a:solidFill>
                            <a:srgbClr val="9E9E9E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 algn="ctr">
                          <a:solidFill>
                            <a:srgbClr val="9E9E9E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 algn="ctr">
                          <a:solidFill>
                            <a:srgbClr val="9E9E9E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9E9E9E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1DEFC">
                            <a:alpha val="2233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800" kern="120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  </a:t>
                          </a:r>
                          <a:r>
                            <a:rPr lang="fr-FR" sz="1800" kern="120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&lt;</a:t>
                          </a:r>
                          <a:r>
                            <a:rPr lang="en-US" sz="1800" kern="120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δ</a:t>
                          </a:r>
                          <a:r>
                            <a:rPr lang="fr-FR" sz="1800" kern="1200" baseline="-2500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max </a:t>
                          </a:r>
                          <a:endParaRPr lang="fr-FR" sz="1800" b="1" i="1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anchor="ctr">
                        <a:lnL w="9525" cap="flat" cmpd="sng" algn="ctr">
                          <a:solidFill>
                            <a:srgbClr val="9E9E9E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9E9E9E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 algn="ctr">
                          <a:solidFill>
                            <a:srgbClr val="9E9E9E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 algn="ctr">
                          <a:solidFill>
                            <a:srgbClr val="9E9E9E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1DEFC">
                            <a:alpha val="2233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 marL="91425" marR="91425" marT="91425" marB="91425" anchor="ctr">
                        <a:lnL w="9525" cap="flat" cmpd="sng" algn="ctr">
                          <a:solidFill>
                            <a:srgbClr val="9E9E9E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9E9E9E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9E9E9E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9E9E9E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1DEFC">
                            <a:alpha val="2233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600" dirty="0">
                            <a:solidFill>
                              <a:schemeClr val="accent3"/>
                            </a:solidFill>
                            <a:latin typeface="Baloo Tammudu 2"/>
                            <a:ea typeface="Baloo Tammudu 2"/>
                            <a:cs typeface="Baloo Tammudu 2"/>
                            <a:sym typeface="Baloo Tammudu 2"/>
                          </a:endParaRPr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9E9E9E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9E9E9E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9E9E9E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9E9E9E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1DEFC">
                            <a:alpha val="22330"/>
                          </a:srgbClr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455" name="Google Shape;455;p42"/>
          <p:cNvSpPr/>
          <p:nvPr/>
        </p:nvSpPr>
        <p:spPr>
          <a:xfrm>
            <a:off x="6228184" y="2890455"/>
            <a:ext cx="194700" cy="194700"/>
          </a:xfrm>
          <a:prstGeom prst="ellipse">
            <a:avLst/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58" name="Google Shape;458;p42"/>
          <p:cNvSpPr/>
          <p:nvPr/>
        </p:nvSpPr>
        <p:spPr>
          <a:xfrm>
            <a:off x="7643002" y="3702554"/>
            <a:ext cx="194700" cy="194700"/>
          </a:xfrm>
          <a:prstGeom prst="ellipse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67" name="Google Shape;467;p42"/>
          <p:cNvSpPr/>
          <p:nvPr/>
        </p:nvSpPr>
        <p:spPr>
          <a:xfrm>
            <a:off x="7643002" y="2890455"/>
            <a:ext cx="194700" cy="194700"/>
          </a:xfrm>
          <a:prstGeom prst="ellipse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" name="Google Shape;463;p42"/>
          <p:cNvSpPr/>
          <p:nvPr/>
        </p:nvSpPr>
        <p:spPr>
          <a:xfrm>
            <a:off x="6228184" y="3702554"/>
            <a:ext cx="194700" cy="194700"/>
          </a:xfrm>
          <a:prstGeom prst="ellipse">
            <a:avLst/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" name="Espace réservé du numéro de diapositive 4">
            <a:extLst>
              <a:ext uri="{FF2B5EF4-FFF2-40B4-BE49-F238E27FC236}">
                <a16:creationId xmlns="" xmlns:a16="http://schemas.microsoft.com/office/drawing/2014/main" id="{099D07F6-6B2E-C08C-1264-DDAE374B514D}"/>
              </a:ext>
            </a:extLst>
          </p:cNvPr>
          <p:cNvSpPr txBox="1">
            <a:spLocks/>
          </p:cNvSpPr>
          <p:nvPr/>
        </p:nvSpPr>
        <p:spPr>
          <a:xfrm>
            <a:off x="4067944" y="4656485"/>
            <a:ext cx="764215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fld id="{810E7F54-2C80-4AEC-92A2-35241EC92D6D}" type="slidenum">
              <a:rPr lang="fr-DZ" sz="1800" b="1" smtClean="0"/>
              <a:pPr algn="ctr"/>
              <a:t>25</a:t>
            </a:fld>
            <a:endParaRPr lang="fr-DZ" sz="1800" b="1" dirty="0"/>
          </a:p>
        </p:txBody>
      </p:sp>
    </p:spTree>
    <p:extLst>
      <p:ext uri="{BB962C8B-B14F-4D97-AF65-F5344CB8AC3E}">
        <p14:creationId xmlns:p14="http://schemas.microsoft.com/office/powerpoint/2010/main" val="3605438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3" grpId="0"/>
      <p:bldP spid="455" grpId="0" animBg="1"/>
      <p:bldP spid="458" grpId="0" animBg="1"/>
      <p:bldP spid="467" grpId="0" animBg="1"/>
      <p:bldP spid="2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re 1"/>
              <p:cNvSpPr>
                <a:spLocks noGrp="1"/>
              </p:cNvSpPr>
              <p:nvPr>
                <p:ph type="title"/>
              </p:nvPr>
            </p:nvSpPr>
            <p:spPr>
              <a:xfrm>
                <a:off x="748500" y="590575"/>
                <a:ext cx="8215988" cy="1110886"/>
              </a:xfrm>
            </p:spPr>
            <p:txBody>
              <a:bodyPr/>
              <a:lstStyle/>
              <a:p>
                <a:pPr algn="l"/>
                <a:r>
                  <a:rPr lang="fr-FR" sz="2800" b="1" dirty="0"/>
                  <a:t>Plancher (</a:t>
                </a:r>
                <a:r>
                  <a:rPr lang="fr-FR" sz="2000" dirty="0">
                    <a:solidFill>
                      <a:srgbClr val="3E5E81"/>
                    </a:solidFill>
                  </a:rPr>
                  <a:t> </a:t>
                </a:r>
                <a:r>
                  <a:rPr lang="fr-FR" sz="2800" b="1" dirty="0">
                    <a:solidFill>
                      <a:srgbClr val="3E5E81"/>
                    </a:solidFill>
                  </a:rPr>
                  <a:t>terrasse , l'étage courant , 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800" b="1" i="1">
                            <a:solidFill>
                              <a:srgbClr val="3E5E8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fr-FR" sz="2800" b="1" i="1">
                            <a:solidFill>
                              <a:srgbClr val="3E5E81"/>
                            </a:solidFill>
                            <a:latin typeface="Cambria Math"/>
                          </a:rPr>
                          <m:t>𝟏</m:t>
                        </m:r>
                      </m:e>
                      <m:sup>
                        <m:r>
                          <a:rPr lang="fr-FR" sz="2800" b="1" i="1">
                            <a:solidFill>
                              <a:srgbClr val="3E5E81"/>
                            </a:solidFill>
                            <a:latin typeface="Cambria Math"/>
                          </a:rPr>
                          <m:t>𝒆𝒓</m:t>
                        </m:r>
                      </m:sup>
                    </m:sSup>
                  </m:oMath>
                </a14:m>
                <a:r>
                  <a:rPr lang="fr-FR" sz="2800" b="1" dirty="0">
                    <a:solidFill>
                      <a:srgbClr val="3E5E81"/>
                    </a:solidFill>
                  </a:rPr>
                  <a:t> étage</a:t>
                </a:r>
                <a:r>
                  <a:rPr lang="fr-FR" sz="2800" b="1" dirty="0"/>
                  <a:t> ):</a:t>
                </a:r>
                <a:r>
                  <a:rPr lang="fr-FR" dirty="0"/>
                  <a:t/>
                </a:r>
                <a:br>
                  <a:rPr lang="fr-FR" dirty="0"/>
                </a:br>
                <a:r>
                  <a:rPr lang="fr-FR" sz="2000" dirty="0">
                    <a:solidFill>
                      <a:srgbClr val="3E5E81"/>
                    </a:solidFill>
                  </a:rPr>
                  <a:t>l’épaisseur de la dalle est de 8 cm et le profile IPE160</a:t>
                </a:r>
                <a:r>
                  <a:rPr lang="fr-FR" dirty="0"/>
                  <a:t/>
                </a:r>
                <a:br>
                  <a:rPr lang="fr-FR" dirty="0"/>
                </a:br>
                <a:endParaRPr lang="fr-FR" dirty="0"/>
              </a:p>
            </p:txBody>
          </p:sp>
        </mc:Choice>
        <mc:Fallback xmlns="">
          <p:sp>
            <p:nvSpPr>
              <p:cNvPr id="2" name="Titr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748500" y="590575"/>
                <a:ext cx="8215988" cy="1110886"/>
              </a:xfrm>
              <a:blipFill>
                <a:blip r:embed="rId2"/>
                <a:stretch>
                  <a:fillRect l="-2671" t="-9341"/>
                </a:stretch>
              </a:blipFill>
            </p:spPr>
            <p:txBody>
              <a:bodyPr/>
              <a:lstStyle/>
              <a:p>
                <a:r>
                  <a:rPr lang="fr-D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Google Shape;454;p42"/>
              <p:cNvGraphicFramePr/>
              <p:nvPr>
                <p:extLst>
                  <p:ext uri="{D42A27DB-BD31-4B8C-83A1-F6EECF244321}">
                    <p14:modId xmlns:p14="http://schemas.microsoft.com/office/powerpoint/2010/main" val="3528464865"/>
                  </p:ext>
                </p:extLst>
              </p:nvPr>
            </p:nvGraphicFramePr>
            <p:xfrm>
              <a:off x="683568" y="2086901"/>
              <a:ext cx="7272808" cy="2061943"/>
            </p:xfrm>
            <a:graphic>
              <a:graphicData uri="http://schemas.openxmlformats.org/drawingml/2006/table">
                <a:tbl>
                  <a:tblPr>
                    <a:noFill/>
                    <a:tableStyleId>{9E93CBC8-7CAD-40A3-920E-8250AA4D804A}</a:tableStyleId>
                  </a:tblPr>
                  <a:tblGrid>
                    <a:gridCol w="2736304">
                      <a:extLst>
                        <a:ext uri="{9D8B030D-6E8A-4147-A177-3AD203B41FA5}">
                          <a16:colId xmlns="" xmlns:a16="http://schemas.microsoft.com/office/drawing/2014/main" val="20000"/>
                        </a:ext>
                      </a:extLst>
                    </a:gridCol>
                    <a:gridCol w="1800200">
                      <a:extLst>
                        <a:ext uri="{9D8B030D-6E8A-4147-A177-3AD203B41FA5}">
                          <a16:colId xmlns="" xmlns:a16="http://schemas.microsoft.com/office/drawing/2014/main" val="20001"/>
                        </a:ext>
                      </a:extLst>
                    </a:gridCol>
                    <a:gridCol w="1368152">
                      <a:extLst>
                        <a:ext uri="{9D8B030D-6E8A-4147-A177-3AD203B41FA5}">
                          <a16:colId xmlns="" xmlns:a16="http://schemas.microsoft.com/office/drawing/2014/main" val="20002"/>
                        </a:ext>
                      </a:extLst>
                    </a:gridCol>
                    <a:gridCol w="1368152">
                      <a:extLst>
                        <a:ext uri="{9D8B030D-6E8A-4147-A177-3AD203B41FA5}">
                          <a16:colId xmlns="" xmlns:a16="http://schemas.microsoft.com/office/drawing/2014/main" val="20003"/>
                        </a:ext>
                      </a:extLst>
                    </a:gridCol>
                  </a:tblGrid>
                  <a:tr h="548457">
                    <a:tc gridSpan="2"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600" dirty="0">
                            <a:solidFill>
                              <a:schemeClr val="accent3"/>
                            </a:solidFill>
                            <a:latin typeface="Baloo Tammudu 2"/>
                            <a:ea typeface="Baloo Tammudu 2"/>
                            <a:cs typeface="Baloo Tammudu 2"/>
                            <a:sym typeface="Baloo Tammudu 2"/>
                          </a:endParaRPr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9E9E9E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 algn="ctr">
                          <a:solidFill>
                            <a:srgbClr val="9E9E9E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9E9E9E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 algn="ctr">
                          <a:solidFill>
                            <a:srgbClr val="9E9E9E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600" dirty="0">
                            <a:solidFill>
                              <a:schemeClr val="accent3"/>
                            </a:solidFill>
                            <a:latin typeface="Baloo Tammudu 2"/>
                            <a:ea typeface="Baloo Tammudu 2"/>
                            <a:cs typeface="Baloo Tammudu 2"/>
                            <a:sym typeface="Baloo Tammudu 2"/>
                          </a:endParaRPr>
                        </a:p>
                      </a:txBody>
                      <a:tcPr marL="91425" marR="91425" marT="91425" marB="91425" anchor="ctr">
                        <a:lnL w="9525" cap="flat" cmpd="sng" algn="ctr">
                          <a:solidFill>
                            <a:srgbClr val="9E9E9E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9E9E9E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 algn="ctr">
                          <a:solidFill>
                            <a:srgbClr val="9E9E9E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 algn="ctr">
                          <a:solidFill>
                            <a:srgbClr val="9E9E9E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fr-FR" sz="2000" dirty="0">
                              <a:solidFill>
                                <a:schemeClr val="accent3"/>
                              </a:solidFill>
                              <a:latin typeface="Righteous"/>
                              <a:ea typeface="Righteous"/>
                              <a:cs typeface="Righteous"/>
                              <a:sym typeface="Righteous"/>
                            </a:rPr>
                            <a:t>CV</a:t>
                          </a:r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9E9E9E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9E9E9E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9E9E9E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9E9E9E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1DEFC">
                            <a:alpha val="2233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" sz="2000" dirty="0">
                              <a:solidFill>
                                <a:schemeClr val="accent3"/>
                              </a:solidFill>
                              <a:latin typeface="Righteous"/>
                              <a:ea typeface="Righteous"/>
                              <a:cs typeface="Righteous"/>
                              <a:sym typeface="Righteous"/>
                            </a:rPr>
                            <a:t>CNV</a:t>
                          </a:r>
                          <a:endParaRPr sz="2000" dirty="0">
                            <a:solidFill>
                              <a:schemeClr val="accent3"/>
                            </a:solidFill>
                            <a:latin typeface="Righteous"/>
                            <a:ea typeface="Righteous"/>
                            <a:cs typeface="Righteous"/>
                            <a:sym typeface="Righteous"/>
                          </a:endParaRPr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9E9E9E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9E9E9E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9E9E9E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9E9E9E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1DEFC">
                            <a:alpha val="2233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0"/>
                      </a:ext>
                    </a:extLst>
                  </a:tr>
                  <a:tr h="394228">
                    <a:tc rowSpan="2">
                      <a:txBody>
                        <a:bodyPr/>
                        <a:lstStyle/>
                        <a:p>
                          <a:r>
                            <a:rPr lang="fr-FR" sz="2000" b="0" i="0" dirty="0">
                              <a:solidFill>
                                <a:srgbClr val="002060"/>
                              </a:solidFill>
                              <a:effectLst/>
                              <a:latin typeface="Times New Roman"/>
                            </a:rPr>
                            <a:t>Condition de résistance</a:t>
                          </a:r>
                          <a:endParaRPr lang="fr-FR" dirty="0">
                            <a:solidFill>
                              <a:srgbClr val="002060"/>
                            </a:solidFill>
                            <a:effectLst/>
                          </a:endParaRPr>
                        </a:p>
                      </a:txBody>
                      <a:tcPr anchor="ctr">
                        <a:lnL w="9525" cap="flat" cmpd="sng">
                          <a:solidFill>
                            <a:srgbClr val="9E9E9E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 algn="ctr">
                          <a:solidFill>
                            <a:srgbClr val="9E9E9E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 algn="ctr">
                          <a:solidFill>
                            <a:srgbClr val="9E9E9E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 algn="ctr">
                          <a:solidFill>
                            <a:srgbClr val="9E9E9E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sz="1800" b="0" i="1" u="none" strike="noStrike" cap="none" smtClean="0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/>
                                        <a:ea typeface="Arial"/>
                                        <a:cs typeface="Arial"/>
                                        <a:sym typeface="Arial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fr-FR" sz="1800" b="0" i="0" u="none" strike="noStrike" cap="none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/>
                                        <a:ea typeface="Arial"/>
                                        <a:cs typeface="Arial"/>
                                        <a:sym typeface="Arial"/>
                                      </a:rPr>
                                      <m:t>M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fr-FR" sz="1800" b="0" i="0" u="none" strike="noStrike" cap="none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/>
                                        <a:ea typeface="Arial"/>
                                        <a:cs typeface="Arial"/>
                                        <a:sym typeface="Arial"/>
                                      </a:rPr>
                                      <m:t>sd</m:t>
                                    </m:r>
                                  </m:sub>
                                </m:sSub>
                                <m:r>
                                  <a:rPr lang="fr-FR" sz="1800" b="0" i="0" u="none" strike="noStrike" cap="none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/>
                                    <a:ea typeface="Arial"/>
                                    <a:cs typeface="Arial"/>
                                    <a:sym typeface="Arial"/>
                                  </a:rPr>
                                  <m:t>≤</m:t>
                                </m:r>
                                <m:sSub>
                                  <m:sSubPr>
                                    <m:ctrlPr>
                                      <a:rPr lang="fr-FR" sz="1800" b="0" i="1" u="none" strike="noStrike" cap="none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/>
                                        <a:ea typeface="Arial"/>
                                        <a:cs typeface="Arial"/>
                                        <a:sym typeface="Arial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fr-FR" sz="1800" b="0" i="0" u="none" strike="noStrike" cap="none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/>
                                        <a:ea typeface="Arial"/>
                                        <a:cs typeface="Arial"/>
                                        <a:sym typeface="Arial"/>
                                      </a:rPr>
                                      <m:t>M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fr-FR" sz="1800" b="0" i="0" u="none" strike="noStrike" cap="none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/>
                                        <a:ea typeface="Arial"/>
                                        <a:cs typeface="Arial"/>
                                        <a:sym typeface="Arial"/>
                                      </a:rPr>
                                      <m:t>ply</m:t>
                                    </m:r>
                                    <m:r>
                                      <a:rPr lang="fr-FR" sz="1800" b="0" i="0" u="none" strike="noStrike" cap="none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/>
                                        <a:ea typeface="Arial"/>
                                        <a:cs typeface="Arial"/>
                                        <a:sym typeface="Arial"/>
                                      </a:rPr>
                                      <m:t>.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fr-FR" sz="1800" b="0" i="0" u="none" strike="noStrike" cap="none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/>
                                        <a:ea typeface="Arial"/>
                                        <a:cs typeface="Arial"/>
                                        <a:sym typeface="Arial"/>
                                      </a:rPr>
                                      <m:t>Rd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sz="1800" dirty="0">
                            <a:solidFill>
                              <a:srgbClr val="002060"/>
                            </a:solidFill>
                            <a:effectLst/>
                          </a:endParaRPr>
                        </a:p>
                      </a:txBody>
                      <a:tcPr anchor="ctr">
                        <a:lnL w="9525" cap="flat" cmpd="sng" algn="ctr">
                          <a:solidFill>
                            <a:srgbClr val="9E9E9E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 algn="ctr">
                          <a:solidFill>
                            <a:srgbClr val="9E9E9E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 algn="ctr">
                          <a:solidFill>
                            <a:srgbClr val="9E9E9E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 algn="ctr">
                          <a:solidFill>
                            <a:srgbClr val="9E9E9E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 marL="91425" marR="91425" marT="91425" marB="91425" anchor="ctr">
                        <a:lnL w="9525" cap="flat" cmpd="sng" algn="ctr">
                          <a:solidFill>
                            <a:srgbClr val="9E9E9E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 algn="ctr">
                          <a:solidFill>
                            <a:srgbClr val="9E9E9E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 algn="ctr">
                          <a:solidFill>
                            <a:srgbClr val="9E9E9E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9E9E9E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600" dirty="0">
                            <a:solidFill>
                              <a:schemeClr val="accent3"/>
                            </a:solidFill>
                            <a:latin typeface="Baloo Tammudu 2"/>
                            <a:ea typeface="Baloo Tammudu 2"/>
                            <a:cs typeface="Baloo Tammudu 2"/>
                            <a:sym typeface="Baloo Tammudu 2"/>
                          </a:endParaRPr>
                        </a:p>
                      </a:txBody>
                      <a:tcPr marL="91425" marR="91425" marT="91425" marB="91425" anchor="ctr">
                        <a:lnL w="9525" cap="flat" cmpd="sng" algn="ctr">
                          <a:solidFill>
                            <a:srgbClr val="9E9E9E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9E9E9E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 algn="ctr">
                          <a:solidFill>
                            <a:srgbClr val="9E9E9E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 algn="ctr">
                          <a:solidFill>
                            <a:srgbClr val="9E9E9E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1"/>
                      </a:ext>
                    </a:extLst>
                  </a:tr>
                  <a:tr h="394228"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sz="1800" b="0" i="1" u="none" strike="noStrike" cap="none" smtClean="0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/>
                                        <a:ea typeface="Arial"/>
                                        <a:cs typeface="Arial"/>
                                        <a:sym typeface="Arial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fr-FR" sz="1800" b="0" i="0" u="none" strike="noStrike" cap="none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/>
                                        <a:ea typeface="Arial"/>
                                        <a:cs typeface="Arial"/>
                                        <a:sym typeface="Arial"/>
                                      </a:rPr>
                                      <m:t>V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fr-FR" sz="1800" b="0" i="0" u="none" strike="noStrike" cap="none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/>
                                        <a:ea typeface="Arial"/>
                                        <a:cs typeface="Arial"/>
                                        <a:sym typeface="Arial"/>
                                      </a:rPr>
                                      <m:t>sd</m:t>
                                    </m:r>
                                  </m:sub>
                                </m:sSub>
                                <m:r>
                                  <a:rPr lang="fr-FR" sz="1800" b="0" i="0" u="none" strike="noStrike" cap="none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/>
                                    <a:ea typeface="Arial"/>
                                    <a:cs typeface="Arial"/>
                                    <a:sym typeface="Arial"/>
                                  </a:rPr>
                                  <m:t>≤</m:t>
                                </m:r>
                                <m:r>
                                  <a:rPr lang="fr-FR" sz="1800" b="0" i="0" u="none" strike="noStrike" cap="none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/>
                                    <a:ea typeface="Arial"/>
                                    <a:cs typeface="Arial"/>
                                    <a:sym typeface="Arial"/>
                                  </a:rPr>
                                  <m:t>0</m:t>
                                </m:r>
                                <m:r>
                                  <a:rPr lang="fr-FR" sz="1800" b="0" i="0" u="none" strike="noStrike" cap="none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/>
                                    <a:ea typeface="Arial"/>
                                    <a:cs typeface="Arial"/>
                                    <a:sym typeface="Arial"/>
                                  </a:rPr>
                                  <m:t>.</m:t>
                                </m:r>
                                <m:r>
                                  <a:rPr lang="fr-FR" sz="1800" b="0" i="0" u="none" strike="noStrike" cap="none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/>
                                    <a:ea typeface="Arial"/>
                                    <a:cs typeface="Arial"/>
                                    <a:sym typeface="Arial"/>
                                  </a:rPr>
                                  <m:t>5</m:t>
                                </m:r>
                                <m:r>
                                  <a:rPr lang="fr-FR" sz="1800" b="0" i="0" u="none" strike="noStrike" cap="none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/>
                                    <a:ea typeface="Arial"/>
                                    <a:cs typeface="Arial"/>
                                    <a:sym typeface="Arial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fr-FR" sz="1800" b="0" i="1" u="none" strike="noStrike" cap="none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/>
                                        <a:ea typeface="Arial"/>
                                        <a:cs typeface="Arial"/>
                                        <a:sym typeface="Arial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fr-FR" sz="1800" b="0" i="0" u="none" strike="noStrike" cap="none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/>
                                        <a:ea typeface="Arial"/>
                                        <a:cs typeface="Arial"/>
                                        <a:sym typeface="Arial"/>
                                      </a:rPr>
                                      <m:t>V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fr-FR" sz="1800" b="0" i="0" u="none" strike="noStrike" cap="none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/>
                                        <a:ea typeface="Arial"/>
                                        <a:cs typeface="Arial"/>
                                        <a:sym typeface="Arial"/>
                                      </a:rPr>
                                      <m:t>Ply</m:t>
                                    </m:r>
                                    <m:r>
                                      <a:rPr lang="fr-FR" sz="1800" b="0" i="0" u="none" strike="noStrike" cap="none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/>
                                        <a:ea typeface="Arial"/>
                                        <a:cs typeface="Arial"/>
                                        <a:sym typeface="Arial"/>
                                      </a:rPr>
                                      <m:t>.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fr-FR" sz="1800" b="0" i="0" u="none" strike="noStrike" cap="none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/>
                                        <a:ea typeface="Arial"/>
                                        <a:cs typeface="Arial"/>
                                        <a:sym typeface="Arial"/>
                                      </a:rPr>
                                      <m:t>Rd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sz="1800" dirty="0">
                            <a:solidFill>
                              <a:srgbClr val="002060"/>
                            </a:solidFill>
                            <a:effectLst/>
                          </a:endParaRPr>
                        </a:p>
                      </a:txBody>
                      <a:tcPr anchor="ctr">
                        <a:lnL w="9525" cap="flat" cmpd="sng" algn="ctr">
                          <a:solidFill>
                            <a:srgbClr val="9E9E9E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 algn="ctr">
                          <a:solidFill>
                            <a:srgbClr val="9E9E9E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 algn="ctr">
                          <a:solidFill>
                            <a:srgbClr val="9E9E9E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 algn="ctr">
                          <a:solidFill>
                            <a:srgbClr val="9E9E9E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600" dirty="0">
                            <a:solidFill>
                              <a:schemeClr val="accent3"/>
                            </a:solidFill>
                            <a:latin typeface="Baloo Tammudu 2"/>
                            <a:ea typeface="Baloo Tammudu 2"/>
                            <a:cs typeface="Baloo Tammudu 2"/>
                            <a:sym typeface="Baloo Tammudu 2"/>
                          </a:endParaRPr>
                        </a:p>
                      </a:txBody>
                      <a:tcPr marL="91425" marR="91425" marT="91425" marB="91425" anchor="ctr">
                        <a:lnL w="9525" cap="flat" cmpd="sng" algn="ctr">
                          <a:solidFill>
                            <a:srgbClr val="9E9E9E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 algn="ctr">
                          <a:solidFill>
                            <a:srgbClr val="9E9E9E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 algn="ctr">
                          <a:solidFill>
                            <a:srgbClr val="9E9E9E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9E9E9E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2"/>
                      </a:ext>
                    </a:extLst>
                  </a:tr>
                  <a:tr h="660106">
                    <a:tc>
                      <a:txBody>
                        <a:bodyPr/>
                        <a:lstStyle/>
                        <a:p>
                          <a:r>
                            <a:rPr lang="fr-FR" sz="2000" b="0" i="0" dirty="0">
                              <a:solidFill>
                                <a:srgbClr val="002060"/>
                              </a:solidFill>
                              <a:effectLst/>
                              <a:latin typeface="Times New Roman"/>
                            </a:rPr>
                            <a:t>Condition de flèche</a:t>
                          </a:r>
                          <a:endParaRPr lang="fr-FR" dirty="0">
                            <a:solidFill>
                              <a:srgbClr val="002060"/>
                            </a:solidFill>
                            <a:effectLst/>
                          </a:endParaRPr>
                        </a:p>
                      </a:txBody>
                      <a:tcPr anchor="ctr">
                        <a:lnL w="9525" cap="flat" cmpd="sng">
                          <a:solidFill>
                            <a:srgbClr val="9E9E9E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 algn="ctr">
                          <a:solidFill>
                            <a:srgbClr val="9E9E9E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 algn="ctr">
                          <a:solidFill>
                            <a:srgbClr val="9E9E9E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9E9E9E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1DEFC">
                            <a:alpha val="2233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1800" kern="1200" dirty="0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f</m:t>
                                </m:r>
                                <m:r>
                                  <m:rPr>
                                    <m:nor/>
                                  </m:rPr>
                                  <a:rPr lang="en-US" sz="1800" kern="1200" dirty="0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 </m:t>
                                </m:r>
                                <m:r>
                                  <m:rPr>
                                    <m:nor/>
                                  </m:rPr>
                                  <a:rPr lang="fr-FR" sz="1800" kern="1200" dirty="0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&lt;</m:t>
                                </m:r>
                                <m:r>
                                  <m:rPr>
                                    <m:nor/>
                                  </m:rPr>
                                  <a:rPr lang="en-US" sz="1800" kern="1200" dirty="0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δ</m:t>
                                </m:r>
                                <m:r>
                                  <m:rPr>
                                    <m:nor/>
                                  </m:rPr>
                                  <a:rPr lang="fr-FR" sz="1800" kern="1200" baseline="-25000" dirty="0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max</m:t>
                                </m:r>
                                <m:r>
                                  <m:rPr>
                                    <m:nor/>
                                  </m:rPr>
                                  <a:rPr lang="fr-FR" sz="1800" kern="1200" baseline="-25000" dirty="0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fr-FR" sz="1800" b="1" i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anchor="ctr">
                        <a:lnL w="9525" cap="flat" cmpd="sng" algn="ctr">
                          <a:solidFill>
                            <a:srgbClr val="9E9E9E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9E9E9E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 algn="ctr">
                          <a:solidFill>
                            <a:srgbClr val="9E9E9E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 algn="ctr">
                          <a:solidFill>
                            <a:srgbClr val="9E9E9E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1DEFC">
                            <a:alpha val="2233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 marL="91425" marR="91425" marT="91425" marB="91425" anchor="ctr">
                        <a:lnL w="9525" cap="flat" cmpd="sng" algn="ctr">
                          <a:solidFill>
                            <a:srgbClr val="9E9E9E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9E9E9E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9E9E9E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9E9E9E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1DEFC">
                            <a:alpha val="2233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600" dirty="0">
                            <a:solidFill>
                              <a:schemeClr val="accent3"/>
                            </a:solidFill>
                            <a:latin typeface="Baloo Tammudu 2"/>
                            <a:ea typeface="Baloo Tammudu 2"/>
                            <a:cs typeface="Baloo Tammudu 2"/>
                            <a:sym typeface="Baloo Tammudu 2"/>
                          </a:endParaRPr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9E9E9E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9E9E9E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9E9E9E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9E9E9E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1DEFC">
                            <a:alpha val="2233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Google Shape;454;p42"/>
              <p:cNvGraphicFramePr/>
              <p:nvPr>
                <p:extLst>
                  <p:ext uri="{D42A27DB-BD31-4B8C-83A1-F6EECF244321}">
                    <p14:modId xmlns:p14="http://schemas.microsoft.com/office/powerpoint/2010/main" val="3528464865"/>
                  </p:ext>
                </p:extLst>
              </p:nvPr>
            </p:nvGraphicFramePr>
            <p:xfrm>
              <a:off x="683568" y="2086901"/>
              <a:ext cx="7272808" cy="2061943"/>
            </p:xfrm>
            <a:graphic>
              <a:graphicData uri="http://schemas.openxmlformats.org/drawingml/2006/table">
                <a:tbl>
                  <a:tblPr>
                    <a:noFill/>
                    <a:tableStyleId>{9E93CBC8-7CAD-40A3-920E-8250AA4D804A}</a:tableStyleId>
                  </a:tblPr>
                  <a:tblGrid>
                    <a:gridCol w="2736304"/>
                    <a:gridCol w="1800200"/>
                    <a:gridCol w="1368152"/>
                    <a:gridCol w="1368152"/>
                  </a:tblGrid>
                  <a:tr h="548457">
                    <a:tc gridSpan="2"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600" dirty="0">
                            <a:solidFill>
                              <a:schemeClr val="accent3"/>
                            </a:solidFill>
                            <a:latin typeface="Baloo Tammudu 2"/>
                            <a:ea typeface="Baloo Tammudu 2"/>
                            <a:cs typeface="Baloo Tammudu 2"/>
                            <a:sym typeface="Baloo Tammudu 2"/>
                          </a:endParaRPr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9E9E9E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 algn="ctr">
                          <a:solidFill>
                            <a:srgbClr val="9E9E9E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9E9E9E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 algn="ctr">
                          <a:solidFill>
                            <a:srgbClr val="9E9E9E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600" dirty="0">
                            <a:solidFill>
                              <a:schemeClr val="accent3"/>
                            </a:solidFill>
                            <a:latin typeface="Baloo Tammudu 2"/>
                            <a:ea typeface="Baloo Tammudu 2"/>
                            <a:cs typeface="Baloo Tammudu 2"/>
                            <a:sym typeface="Baloo Tammudu 2"/>
                          </a:endParaRPr>
                        </a:p>
                      </a:txBody>
                      <a:tcPr marL="91425" marR="91425" marT="91425" marB="91425" anchor="ctr">
                        <a:lnL w="9525" cap="flat" cmpd="sng" algn="ctr">
                          <a:solidFill>
                            <a:srgbClr val="9E9E9E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9E9E9E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 algn="ctr">
                          <a:solidFill>
                            <a:srgbClr val="9E9E9E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 algn="ctr">
                          <a:solidFill>
                            <a:srgbClr val="9E9E9E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fr-FR" sz="2000" dirty="0" smtClean="0">
                              <a:solidFill>
                                <a:schemeClr val="accent3"/>
                              </a:solidFill>
                              <a:latin typeface="Righteous"/>
                              <a:ea typeface="Righteous"/>
                              <a:cs typeface="Righteous"/>
                              <a:sym typeface="Righteous"/>
                            </a:rPr>
                            <a:t>CV</a:t>
                          </a:r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9E9E9E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9E9E9E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9E9E9E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9E9E9E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1DEFC">
                            <a:alpha val="2233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" sz="2000" dirty="0" smtClean="0">
                              <a:solidFill>
                                <a:schemeClr val="accent3"/>
                              </a:solidFill>
                              <a:latin typeface="Righteous"/>
                              <a:ea typeface="Righteous"/>
                              <a:cs typeface="Righteous"/>
                              <a:sym typeface="Righteous"/>
                            </a:rPr>
                            <a:t>CNV</a:t>
                          </a:r>
                          <a:endParaRPr sz="2000" dirty="0">
                            <a:solidFill>
                              <a:schemeClr val="accent3"/>
                            </a:solidFill>
                            <a:latin typeface="Righteous"/>
                            <a:ea typeface="Righteous"/>
                            <a:cs typeface="Righteous"/>
                            <a:sym typeface="Righteous"/>
                          </a:endParaRPr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9E9E9E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9E9E9E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9E9E9E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9E9E9E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1DEFC">
                            <a:alpha val="22330"/>
                          </a:srgbClr>
                        </a:solidFill>
                      </a:tcPr>
                    </a:tc>
                  </a:tr>
                  <a:tr h="426690">
                    <a:tc rowSpan="2">
                      <a:txBody>
                        <a:bodyPr/>
                        <a:lstStyle/>
                        <a:p>
                          <a:r>
                            <a:rPr lang="fr-FR" sz="2000" b="0" i="0" dirty="0">
                              <a:solidFill>
                                <a:srgbClr val="002060"/>
                              </a:solidFill>
                              <a:effectLst/>
                              <a:latin typeface="Times New Roman"/>
                            </a:rPr>
                            <a:t>Condition de résistance</a:t>
                          </a:r>
                          <a:endParaRPr lang="fr-FR" dirty="0">
                            <a:solidFill>
                              <a:srgbClr val="002060"/>
                            </a:solidFill>
                            <a:effectLst/>
                          </a:endParaRPr>
                        </a:p>
                      </a:txBody>
                      <a:tcPr anchor="ctr">
                        <a:lnL w="9525" cap="flat" cmpd="sng">
                          <a:solidFill>
                            <a:srgbClr val="9E9E9E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 algn="ctr">
                          <a:solidFill>
                            <a:srgbClr val="9E9E9E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 algn="ctr">
                          <a:solidFill>
                            <a:srgbClr val="9E9E9E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 algn="ctr">
                          <a:solidFill>
                            <a:srgbClr val="9E9E9E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9525" cap="flat" cmpd="sng" algn="ctr">
                          <a:solidFill>
                            <a:srgbClr val="9E9E9E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 algn="ctr">
                          <a:solidFill>
                            <a:srgbClr val="9E9E9E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 algn="ctr">
                          <a:solidFill>
                            <a:srgbClr val="9E9E9E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 algn="ctr">
                          <a:solidFill>
                            <a:srgbClr val="9E9E9E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 rotWithShape="1">
                          <a:blip r:embed="rId3"/>
                          <a:stretch>
                            <a:fillRect l="-152203" t="-128571" r="-152542" b="-255714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 marL="91425" marR="91425" marT="91425" marB="91425" anchor="ctr">
                        <a:lnL w="9525" cap="flat" cmpd="sng" algn="ctr">
                          <a:solidFill>
                            <a:srgbClr val="9E9E9E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 algn="ctr">
                          <a:solidFill>
                            <a:srgbClr val="9E9E9E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 algn="ctr">
                          <a:solidFill>
                            <a:srgbClr val="9E9E9E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9E9E9E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600" dirty="0">
                            <a:solidFill>
                              <a:schemeClr val="accent3"/>
                            </a:solidFill>
                            <a:latin typeface="Baloo Tammudu 2"/>
                            <a:ea typeface="Baloo Tammudu 2"/>
                            <a:cs typeface="Baloo Tammudu 2"/>
                            <a:sym typeface="Baloo Tammudu 2"/>
                          </a:endParaRPr>
                        </a:p>
                      </a:txBody>
                      <a:tcPr marL="91425" marR="91425" marT="91425" marB="91425" anchor="ctr">
                        <a:lnL w="9525" cap="flat" cmpd="sng" algn="ctr">
                          <a:solidFill>
                            <a:srgbClr val="9E9E9E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9E9E9E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 algn="ctr">
                          <a:solidFill>
                            <a:srgbClr val="9E9E9E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 algn="ctr">
                          <a:solidFill>
                            <a:srgbClr val="9E9E9E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</a:tr>
                  <a:tr h="426690"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9525" cap="flat" cmpd="sng" algn="ctr">
                          <a:solidFill>
                            <a:srgbClr val="9E9E9E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 algn="ctr">
                          <a:solidFill>
                            <a:srgbClr val="9E9E9E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 algn="ctr">
                          <a:solidFill>
                            <a:srgbClr val="9E9E9E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 algn="ctr">
                          <a:solidFill>
                            <a:srgbClr val="9E9E9E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 rotWithShape="1">
                          <a:blip r:embed="rId3"/>
                          <a:stretch>
                            <a:fillRect l="-152203" t="-228571" r="-152542" b="-155714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600" dirty="0">
                            <a:solidFill>
                              <a:schemeClr val="accent3"/>
                            </a:solidFill>
                            <a:latin typeface="Baloo Tammudu 2"/>
                            <a:ea typeface="Baloo Tammudu 2"/>
                            <a:cs typeface="Baloo Tammudu 2"/>
                            <a:sym typeface="Baloo Tammudu 2"/>
                          </a:endParaRPr>
                        </a:p>
                      </a:txBody>
                      <a:tcPr marL="91425" marR="91425" marT="91425" marB="91425" anchor="ctr">
                        <a:lnL w="9525" cap="flat" cmpd="sng" algn="ctr">
                          <a:solidFill>
                            <a:srgbClr val="9E9E9E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 algn="ctr">
                          <a:solidFill>
                            <a:srgbClr val="9E9E9E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 algn="ctr">
                          <a:solidFill>
                            <a:srgbClr val="9E9E9E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9E9E9E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</a:tr>
                  <a:tr h="660106">
                    <a:tc>
                      <a:txBody>
                        <a:bodyPr/>
                        <a:lstStyle/>
                        <a:p>
                          <a:r>
                            <a:rPr lang="fr-FR" sz="2000" b="0" i="0" dirty="0">
                              <a:solidFill>
                                <a:srgbClr val="002060"/>
                              </a:solidFill>
                              <a:effectLst/>
                              <a:latin typeface="Times New Roman"/>
                            </a:rPr>
                            <a:t>Condition de flèche</a:t>
                          </a:r>
                          <a:endParaRPr lang="fr-FR" dirty="0">
                            <a:solidFill>
                              <a:srgbClr val="002060"/>
                            </a:solidFill>
                            <a:effectLst/>
                          </a:endParaRPr>
                        </a:p>
                      </a:txBody>
                      <a:tcPr anchor="ctr">
                        <a:lnL w="9525" cap="flat" cmpd="sng">
                          <a:solidFill>
                            <a:srgbClr val="9E9E9E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 algn="ctr">
                          <a:solidFill>
                            <a:srgbClr val="9E9E9E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 algn="ctr">
                          <a:solidFill>
                            <a:srgbClr val="9E9E9E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9E9E9E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1DEFC">
                            <a:alpha val="2233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9525" cap="flat" cmpd="sng" algn="ctr">
                          <a:solidFill>
                            <a:srgbClr val="9E9E9E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9E9E9E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 algn="ctr">
                          <a:solidFill>
                            <a:srgbClr val="9E9E9E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 algn="ctr">
                          <a:solidFill>
                            <a:srgbClr val="9E9E9E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 rotWithShape="1">
                          <a:blip r:embed="rId3"/>
                          <a:stretch>
                            <a:fillRect l="-152203" t="-211009" r="-1525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 marL="91425" marR="91425" marT="91425" marB="91425" anchor="ctr">
                        <a:lnL w="9525" cap="flat" cmpd="sng" algn="ctr">
                          <a:solidFill>
                            <a:srgbClr val="9E9E9E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9E9E9E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9E9E9E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9E9E9E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1DEFC">
                            <a:alpha val="2233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600" dirty="0">
                            <a:solidFill>
                              <a:schemeClr val="accent3"/>
                            </a:solidFill>
                            <a:latin typeface="Baloo Tammudu 2"/>
                            <a:ea typeface="Baloo Tammudu 2"/>
                            <a:cs typeface="Baloo Tammudu 2"/>
                            <a:sym typeface="Baloo Tammudu 2"/>
                          </a:endParaRPr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9E9E9E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9E9E9E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9E9E9E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9E9E9E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1DEFC">
                            <a:alpha val="22330"/>
                          </a:srgbClr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4" name="Google Shape;455;p42"/>
          <p:cNvSpPr/>
          <p:nvPr/>
        </p:nvSpPr>
        <p:spPr>
          <a:xfrm>
            <a:off x="5796136" y="2738341"/>
            <a:ext cx="194700" cy="194700"/>
          </a:xfrm>
          <a:prstGeom prst="ellipse">
            <a:avLst/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" name="Google Shape;455;p42"/>
          <p:cNvSpPr/>
          <p:nvPr/>
        </p:nvSpPr>
        <p:spPr>
          <a:xfrm>
            <a:off x="5796136" y="3127104"/>
            <a:ext cx="194700" cy="194700"/>
          </a:xfrm>
          <a:prstGeom prst="ellipse">
            <a:avLst/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" name="Google Shape;455;p42"/>
          <p:cNvSpPr/>
          <p:nvPr/>
        </p:nvSpPr>
        <p:spPr>
          <a:xfrm>
            <a:off x="5796136" y="3723878"/>
            <a:ext cx="194700" cy="194700"/>
          </a:xfrm>
          <a:prstGeom prst="ellipse">
            <a:avLst/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" name="Google Shape;467;p42"/>
          <p:cNvSpPr/>
          <p:nvPr/>
        </p:nvSpPr>
        <p:spPr>
          <a:xfrm>
            <a:off x="7092280" y="2738341"/>
            <a:ext cx="194700" cy="194700"/>
          </a:xfrm>
          <a:prstGeom prst="ellipse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" name="Google Shape;467;p42"/>
          <p:cNvSpPr/>
          <p:nvPr/>
        </p:nvSpPr>
        <p:spPr>
          <a:xfrm>
            <a:off x="7092280" y="3127104"/>
            <a:ext cx="194700" cy="194700"/>
          </a:xfrm>
          <a:prstGeom prst="ellipse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" name="Google Shape;467;p42"/>
          <p:cNvSpPr/>
          <p:nvPr/>
        </p:nvSpPr>
        <p:spPr>
          <a:xfrm>
            <a:off x="7092280" y="3707245"/>
            <a:ext cx="194700" cy="194700"/>
          </a:xfrm>
          <a:prstGeom prst="ellipse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" name="Espace réservé du numéro de diapositive 4">
            <a:extLst>
              <a:ext uri="{FF2B5EF4-FFF2-40B4-BE49-F238E27FC236}">
                <a16:creationId xmlns="" xmlns:a16="http://schemas.microsoft.com/office/drawing/2014/main" id="{8DAD0CC3-7290-FA45-1070-7E9A1107567B}"/>
              </a:ext>
            </a:extLst>
          </p:cNvPr>
          <p:cNvSpPr txBox="1">
            <a:spLocks/>
          </p:cNvSpPr>
          <p:nvPr/>
        </p:nvSpPr>
        <p:spPr>
          <a:xfrm>
            <a:off x="4189892" y="4753468"/>
            <a:ext cx="764215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fld id="{810E7F54-2C80-4AEC-92A2-35241EC92D6D}" type="slidenum">
              <a:rPr lang="fr-DZ" sz="1800" b="1" smtClean="0"/>
              <a:pPr algn="ctr"/>
              <a:t>26</a:t>
            </a:fld>
            <a:endParaRPr lang="fr-DZ" sz="1800" b="1" dirty="0"/>
          </a:p>
        </p:txBody>
      </p:sp>
    </p:spTree>
    <p:extLst>
      <p:ext uri="{BB962C8B-B14F-4D97-AF65-F5344CB8AC3E}">
        <p14:creationId xmlns:p14="http://schemas.microsoft.com/office/powerpoint/2010/main" val="1309417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Goujons connecteurs à souder pour ancrage acier béton BTP, ouvrages d'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185780"/>
            <a:ext cx="4489947" cy="2579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074246"/>
            <a:ext cx="3168999" cy="1525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07046" y="483518"/>
            <a:ext cx="7647000" cy="431700"/>
          </a:xfrm>
        </p:spPr>
        <p:txBody>
          <a:bodyPr/>
          <a:lstStyle/>
          <a:p>
            <a:r>
              <a:rPr lang="fr-FR" b="1" dirty="0"/>
              <a:t>Etude des connecteurs :</a:t>
            </a:r>
            <a:r>
              <a:rPr lang="fr-FR" dirty="0"/>
              <a:t> </a:t>
            </a:r>
            <a:br>
              <a:rPr lang="fr-FR" dirty="0"/>
            </a:b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433897" y="1280133"/>
            <a:ext cx="52182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800" dirty="0">
                <a:solidFill>
                  <a:srgbClr val="002060"/>
                </a:solidFill>
                <a:latin typeface="Righteous"/>
              </a:rPr>
              <a:t>Les connecteurs sont des éléments qui assurent la liaison entre la </a:t>
            </a:r>
            <a:r>
              <a:rPr lang="fr-FR" sz="1800">
                <a:solidFill>
                  <a:srgbClr val="002060"/>
                </a:solidFill>
                <a:latin typeface="Righteous"/>
              </a:rPr>
              <a:t>dalle </a:t>
            </a:r>
            <a:r>
              <a:rPr lang="fr-FR" sz="1800" smtClean="0">
                <a:solidFill>
                  <a:srgbClr val="002060"/>
                </a:solidFill>
                <a:latin typeface="Righteous"/>
              </a:rPr>
              <a:t>de </a:t>
            </a:r>
            <a:r>
              <a:rPr lang="fr-FR" sz="1800" dirty="0">
                <a:solidFill>
                  <a:srgbClr val="002060"/>
                </a:solidFill>
                <a:latin typeface="Righteous"/>
              </a:rPr>
              <a:t>compression et l’acier. </a:t>
            </a:r>
          </a:p>
        </p:txBody>
      </p:sp>
      <p:sp>
        <p:nvSpPr>
          <p:cNvPr id="5" name="Rectangle 4"/>
          <p:cNvSpPr/>
          <p:nvPr/>
        </p:nvSpPr>
        <p:spPr>
          <a:xfrm>
            <a:off x="485812" y="2749784"/>
            <a:ext cx="24122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</a:rPr>
              <a:t>d = 19 mm </a:t>
            </a:r>
            <a:endParaRPr lang="fr-FR" sz="2000" dirty="0">
              <a:solidFill>
                <a:srgbClr val="002060"/>
              </a:solidFill>
            </a:endParaRPr>
          </a:p>
          <a:p>
            <a:r>
              <a:rPr lang="en-US" sz="2000" dirty="0">
                <a:solidFill>
                  <a:srgbClr val="002060"/>
                </a:solidFill>
              </a:rPr>
              <a:t> h =80 mm </a:t>
            </a:r>
            <a:endParaRPr lang="fr-FR" sz="2000" dirty="0">
              <a:solidFill>
                <a:srgbClr val="002060"/>
              </a:solidFill>
            </a:endParaRPr>
          </a:p>
          <a:p>
            <a:r>
              <a:rPr lang="en-US" sz="2000" dirty="0">
                <a:solidFill>
                  <a:srgbClr val="002060"/>
                </a:solidFill>
              </a:rPr>
              <a:t> f</a:t>
            </a:r>
            <a:r>
              <a:rPr lang="en-US" sz="2000" baseline="-25000" dirty="0">
                <a:solidFill>
                  <a:srgbClr val="002060"/>
                </a:solidFill>
              </a:rPr>
              <a:t>y</a:t>
            </a:r>
            <a:r>
              <a:rPr lang="en-US" sz="2000" dirty="0">
                <a:solidFill>
                  <a:srgbClr val="002060"/>
                </a:solidFill>
              </a:rPr>
              <a:t> = 235 MPa </a:t>
            </a:r>
            <a:endParaRPr lang="fr-FR" sz="2000" dirty="0">
              <a:solidFill>
                <a:srgbClr val="002060"/>
              </a:solidFill>
            </a:endParaRPr>
          </a:p>
          <a:p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fr-FR" sz="2000" dirty="0">
                <a:solidFill>
                  <a:srgbClr val="002060"/>
                </a:solidFill>
              </a:rPr>
              <a:t>f</a:t>
            </a:r>
            <a:r>
              <a:rPr lang="fr-FR" sz="2000" baseline="-25000" dirty="0">
                <a:solidFill>
                  <a:srgbClr val="002060"/>
                </a:solidFill>
              </a:rPr>
              <a:t>u</a:t>
            </a:r>
            <a:r>
              <a:rPr lang="fr-FR" sz="2000" dirty="0">
                <a:solidFill>
                  <a:srgbClr val="002060"/>
                </a:solidFill>
              </a:rPr>
              <a:t> = 360 MPa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814820" y="2665556"/>
                <a:ext cx="4149668" cy="25032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1800" dirty="0">
                    <a:solidFill>
                      <a:schemeClr val="tx2">
                        <a:lumMod val="50000"/>
                      </a:schemeClr>
                    </a:solidFill>
                    <a:latin typeface="Righteous"/>
                  </a:rPr>
                  <a:t>On prend 8 connecteurs pour chaque solive entre chaque goujon un espacement de 67.14</a:t>
                </a:r>
                <a14:m>
                  <m:oMath xmlns:m="http://schemas.openxmlformats.org/officeDocument/2006/math">
                    <m:r>
                      <a:rPr lang="fr-FR" sz="1800" i="1">
                        <a:latin typeface="Cambria Math"/>
                      </a:rPr>
                      <m:t> </m:t>
                    </m:r>
                  </m:oMath>
                </a14:m>
                <a:r>
                  <a:rPr lang="fr-FR" sz="1800" dirty="0">
                    <a:solidFill>
                      <a:schemeClr val="tx2">
                        <a:lumMod val="50000"/>
                      </a:schemeClr>
                    </a:solidFill>
                    <a:latin typeface="Righteous"/>
                  </a:rPr>
                  <a:t>cm. On prend 70cm</a:t>
                </a:r>
              </a:p>
              <a:p>
                <a:pPr>
                  <a:spcBef>
                    <a:spcPts val="1000"/>
                  </a:spcBef>
                  <a:spcAft>
                    <a:spcPts val="1000"/>
                  </a:spcAft>
                </a:pPr>
                <a:r>
                  <a:rPr lang="fr-FR" sz="1800" b="1" u="sng" dirty="0">
                    <a:solidFill>
                      <a:schemeClr val="tx2">
                        <a:lumMod val="50000"/>
                      </a:schemeClr>
                    </a:solidFill>
                    <a:latin typeface="Righteous"/>
                    <a:cs typeface="Times New Roman" panose="02020603050405020304" pitchFamily="18" charset="0"/>
                  </a:rPr>
                  <a:t>Ferraillage de la dalle</a:t>
                </a:r>
                <a:endParaRPr lang="fr-FR" sz="1800" u="sng" dirty="0">
                  <a:solidFill>
                    <a:schemeClr val="tx2">
                      <a:lumMod val="50000"/>
                    </a:schemeClr>
                  </a:solidFill>
                  <a:latin typeface="Righteous"/>
                  <a:cs typeface="Times New Roman" panose="02020603050405020304" pitchFamily="18" charset="0"/>
                </a:endParaRPr>
              </a:p>
              <a:p>
                <a:r>
                  <a:rPr lang="fr-FR" sz="1800" dirty="0">
                    <a:solidFill>
                      <a:schemeClr val="tx2">
                        <a:lumMod val="50000"/>
                      </a:schemeClr>
                    </a:solidFill>
                    <a:latin typeface="Righteous"/>
                  </a:rPr>
                  <a:t>On choisit</a:t>
                </a:r>
                <a14:m>
                  <m:oMath xmlns:m="http://schemas.openxmlformats.org/officeDocument/2006/math">
                    <m:r>
                      <a:rPr lang="fr-FR" sz="1800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/>
                      </a:rPr>
                      <m:t> ∅</m:t>
                    </m:r>
                    <m:r>
                      <a:rPr lang="fr-FR" sz="1800" b="0" i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/>
                      </a:rPr>
                      <m:t>8</m:t>
                    </m:r>
                  </m:oMath>
                </a14:m>
                <a:r>
                  <a:rPr lang="fr-FR" sz="1800" dirty="0">
                    <a:solidFill>
                      <a:schemeClr val="tx2">
                        <a:lumMod val="50000"/>
                      </a:schemeClr>
                    </a:solidFill>
                    <a:latin typeface="Righteous"/>
                  </a:rPr>
                  <a:t>, maillage de 100 𝑚𝑚 </a:t>
                </a:r>
                <a14:m>
                  <m:oMath xmlns:m="http://schemas.openxmlformats.org/officeDocument/2006/math">
                    <m:r>
                      <a:rPr lang="fr-FR" sz="1800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/>
                      </a:rPr>
                      <m:t>⇒ </m:t>
                    </m:r>
                    <m:sSub>
                      <m:sSubPr>
                        <m:ctrlPr>
                          <a:rPr lang="fr-FR" sz="1800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sz="180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</a:rPr>
                          <m:t>A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sz="180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</a:rPr>
                          <m:t>s</m:t>
                        </m:r>
                      </m:sub>
                    </m:sSub>
                    <m:r>
                      <a:rPr lang="fr-FR" sz="1800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/>
                      </a:rPr>
                      <m:t> =</m:t>
                    </m:r>
                    <m:r>
                      <a:rPr lang="fr-FR" sz="1800" b="0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/>
                      </a:rPr>
                      <m:t>502</m:t>
                    </m:r>
                    <m:r>
                      <a:rPr lang="fr-FR" sz="1800" b="0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fr-FR" sz="1800" b="0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/>
                      </a:rPr>
                      <m:t>4</m:t>
                    </m:r>
                  </m:oMath>
                </a14:m>
                <a:r>
                  <a:rPr lang="fr-FR" sz="1800" dirty="0">
                    <a:solidFill>
                      <a:schemeClr val="tx2">
                        <a:lumMod val="50000"/>
                      </a:schemeClr>
                    </a:solidFill>
                    <a:latin typeface="Righteous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1800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fr-FR" sz="1800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</a:rPr>
                          <m:t>𝑚𝑚</m:t>
                        </m:r>
                      </m:e>
                      <m:sup>
                        <m:r>
                          <a:rPr lang="fr-FR" sz="1800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fr-FR" sz="1600" dirty="0">
                  <a:latin typeface="Righteous"/>
                </a:endParaRPr>
              </a:p>
              <a:p>
                <a:endParaRPr lang="fr-FR" sz="1600" dirty="0">
                  <a:solidFill>
                    <a:schemeClr val="tx2">
                      <a:lumMod val="50000"/>
                    </a:schemeClr>
                  </a:solidFill>
                </a:endParaRPr>
              </a:p>
              <a:p>
                <a:endParaRPr lang="fr-FR" sz="1600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4820" y="2665556"/>
                <a:ext cx="4149668" cy="2503249"/>
              </a:xfrm>
              <a:prstGeom prst="rect">
                <a:avLst/>
              </a:prstGeom>
              <a:blipFill>
                <a:blip r:embed="rId4"/>
                <a:stretch>
                  <a:fillRect l="-1322" t="-1217"/>
                </a:stretch>
              </a:blipFill>
            </p:spPr>
            <p:txBody>
              <a:bodyPr/>
              <a:lstStyle/>
              <a:p>
                <a:r>
                  <a:rPr lang="fr-D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Espace réservé du numéro de diapositive 4">
            <a:extLst>
              <a:ext uri="{FF2B5EF4-FFF2-40B4-BE49-F238E27FC236}">
                <a16:creationId xmlns="" xmlns:a16="http://schemas.microsoft.com/office/drawing/2014/main" id="{2DA48943-32F7-FEDC-8083-045C020E16D7}"/>
              </a:ext>
            </a:extLst>
          </p:cNvPr>
          <p:cNvSpPr txBox="1">
            <a:spLocks/>
          </p:cNvSpPr>
          <p:nvPr/>
        </p:nvSpPr>
        <p:spPr>
          <a:xfrm>
            <a:off x="4050605" y="4802886"/>
            <a:ext cx="764215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fld id="{810E7F54-2C80-4AEC-92A2-35241EC92D6D}" type="slidenum">
              <a:rPr lang="fr-DZ" sz="1800" b="1" smtClean="0"/>
              <a:pPr algn="ctr"/>
              <a:t>27</a:t>
            </a:fld>
            <a:endParaRPr lang="fr-DZ" sz="1800" b="1" dirty="0"/>
          </a:p>
        </p:txBody>
      </p:sp>
    </p:spTree>
    <p:extLst>
      <p:ext uri="{BB962C8B-B14F-4D97-AF65-F5344CB8AC3E}">
        <p14:creationId xmlns:p14="http://schemas.microsoft.com/office/powerpoint/2010/main" val="1752665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" name="Google Shape;998;p63"/>
          <p:cNvSpPr/>
          <p:nvPr/>
        </p:nvSpPr>
        <p:spPr>
          <a:xfrm>
            <a:off x="2753075" y="928151"/>
            <a:ext cx="4571704" cy="2939744"/>
          </a:xfrm>
          <a:custGeom>
            <a:avLst/>
            <a:gdLst/>
            <a:ahLst/>
            <a:cxnLst/>
            <a:rect l="l" t="t" r="r" b="b"/>
            <a:pathLst>
              <a:path w="176004" h="153336" extrusionOk="0">
                <a:moveTo>
                  <a:pt x="0" y="2030"/>
                </a:moveTo>
                <a:lnTo>
                  <a:pt x="174618" y="0"/>
                </a:lnTo>
                <a:lnTo>
                  <a:pt x="176004" y="152872"/>
                </a:lnTo>
                <a:lnTo>
                  <a:pt x="2671" y="153336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999" name="Google Shape;999;p63"/>
          <p:cNvSpPr/>
          <p:nvPr/>
        </p:nvSpPr>
        <p:spPr>
          <a:xfrm flipH="1">
            <a:off x="4059277" y="1440100"/>
            <a:ext cx="1959300" cy="929700"/>
          </a:xfrm>
          <a:prstGeom prst="trapezoid">
            <a:avLst>
              <a:gd name="adj" fmla="val 6197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0" name="Google Shape;1000;p63"/>
          <p:cNvSpPr txBox="1">
            <a:spLocks noGrp="1"/>
          </p:cNvSpPr>
          <p:nvPr>
            <p:ph type="title" idx="2"/>
          </p:nvPr>
        </p:nvSpPr>
        <p:spPr>
          <a:xfrm flipH="1">
            <a:off x="3211325" y="2532650"/>
            <a:ext cx="3655200" cy="678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fr-FR" dirty="0">
                <a:solidFill>
                  <a:srgbClr val="3E5E81"/>
                </a:solidFill>
              </a:rPr>
              <a:t>É</a:t>
            </a:r>
            <a:r>
              <a:rPr lang="fr-FR" dirty="0"/>
              <a:t>tude sismique</a:t>
            </a:r>
            <a:endParaRPr b="0" dirty="0"/>
          </a:p>
        </p:txBody>
      </p:sp>
      <p:sp>
        <p:nvSpPr>
          <p:cNvPr id="1001" name="Google Shape;1001;p63"/>
          <p:cNvSpPr txBox="1">
            <a:spLocks noGrp="1"/>
          </p:cNvSpPr>
          <p:nvPr>
            <p:ph type="title"/>
          </p:nvPr>
        </p:nvSpPr>
        <p:spPr>
          <a:xfrm>
            <a:off x="4282627" y="1471600"/>
            <a:ext cx="1512600" cy="866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 dirty="0"/>
              <a:t>05</a:t>
            </a:r>
            <a:endParaRPr b="0" dirty="0"/>
          </a:p>
        </p:txBody>
      </p:sp>
      <p:sp>
        <p:nvSpPr>
          <p:cNvPr id="2" name="Espace réservé du numéro de diapositive 4">
            <a:extLst>
              <a:ext uri="{FF2B5EF4-FFF2-40B4-BE49-F238E27FC236}">
                <a16:creationId xmlns="" xmlns:a16="http://schemas.microsoft.com/office/drawing/2014/main" id="{2029A85A-A26C-624B-284E-434FE4671F87}"/>
              </a:ext>
            </a:extLst>
          </p:cNvPr>
          <p:cNvSpPr txBox="1">
            <a:spLocks/>
          </p:cNvSpPr>
          <p:nvPr/>
        </p:nvSpPr>
        <p:spPr>
          <a:xfrm>
            <a:off x="4059277" y="4815749"/>
            <a:ext cx="764215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fld id="{810E7F54-2C80-4AEC-92A2-35241EC92D6D}" type="slidenum">
              <a:rPr lang="fr-DZ" sz="1800" b="1" smtClean="0"/>
              <a:pPr algn="ctr"/>
              <a:t>28</a:t>
            </a:fld>
            <a:endParaRPr lang="fr-DZ" sz="1800" b="1" dirty="0"/>
          </a:p>
        </p:txBody>
      </p:sp>
    </p:spTree>
    <p:extLst>
      <p:ext uri="{BB962C8B-B14F-4D97-AF65-F5344CB8AC3E}">
        <p14:creationId xmlns:p14="http://schemas.microsoft.com/office/powerpoint/2010/main" val="2308073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9" grpId="0" animBg="1"/>
      <p:bldP spid="1000" grpId="0"/>
      <p:bldP spid="100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98;p63"/>
          <p:cNvSpPr/>
          <p:nvPr/>
        </p:nvSpPr>
        <p:spPr>
          <a:xfrm>
            <a:off x="683568" y="699542"/>
            <a:ext cx="6120680" cy="2592288"/>
          </a:xfrm>
          <a:custGeom>
            <a:avLst/>
            <a:gdLst/>
            <a:ahLst/>
            <a:cxnLst/>
            <a:rect l="l" t="t" r="r" b="b"/>
            <a:pathLst>
              <a:path w="176004" h="153336" extrusionOk="0">
                <a:moveTo>
                  <a:pt x="0" y="2030"/>
                </a:moveTo>
                <a:lnTo>
                  <a:pt x="174618" y="0"/>
                </a:lnTo>
                <a:lnTo>
                  <a:pt x="176004" y="152872"/>
                </a:lnTo>
                <a:lnTo>
                  <a:pt x="2671" y="153336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8" name="Rectangle 7"/>
          <p:cNvSpPr/>
          <p:nvPr/>
        </p:nvSpPr>
        <p:spPr>
          <a:xfrm>
            <a:off x="971600" y="1118523"/>
            <a:ext cx="52565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800" dirty="0">
                <a:solidFill>
                  <a:srgbClr val="002060"/>
                </a:solidFill>
                <a:latin typeface="Righteous"/>
              </a:rPr>
              <a:t>Le but de cette étude est d’évaluer les forces horizontales extérieures engendrées par un séisme pour chaque niveau de la structure.</a:t>
            </a:r>
            <a:br>
              <a:rPr lang="fr-FR" sz="1800" dirty="0">
                <a:solidFill>
                  <a:srgbClr val="002060"/>
                </a:solidFill>
                <a:latin typeface="Righteous"/>
              </a:rPr>
            </a:br>
            <a:r>
              <a:rPr lang="fr-FR" sz="1800" dirty="0">
                <a:solidFill>
                  <a:srgbClr val="002060"/>
                </a:solidFill>
                <a:latin typeface="Righteous"/>
              </a:rPr>
              <a:t>Pour cela nous avons utilisée La Méthode modale spectrale qui est l’une des méthodes proposées par le RPA99 /version 2003 </a:t>
            </a:r>
          </a:p>
        </p:txBody>
      </p:sp>
      <p:pic>
        <p:nvPicPr>
          <p:cNvPr id="9" name="Image 8"/>
          <p:cNvPicPr/>
          <p:nvPr/>
        </p:nvPicPr>
        <p:blipFill>
          <a:blip r:embed="rId2"/>
          <a:stretch>
            <a:fillRect/>
          </a:stretch>
        </p:blipFill>
        <p:spPr>
          <a:xfrm>
            <a:off x="6195039" y="1635646"/>
            <a:ext cx="2915816" cy="35078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Espace réservé du numéro de diapositive 4">
            <a:extLst>
              <a:ext uri="{FF2B5EF4-FFF2-40B4-BE49-F238E27FC236}">
                <a16:creationId xmlns="" xmlns:a16="http://schemas.microsoft.com/office/drawing/2014/main" id="{E329C52B-4407-D122-0701-AE23C69CC889}"/>
              </a:ext>
            </a:extLst>
          </p:cNvPr>
          <p:cNvSpPr txBox="1">
            <a:spLocks/>
          </p:cNvSpPr>
          <p:nvPr/>
        </p:nvSpPr>
        <p:spPr>
          <a:xfrm>
            <a:off x="4067944" y="4804433"/>
            <a:ext cx="764215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fld id="{810E7F54-2C80-4AEC-92A2-35241EC92D6D}" type="slidenum">
              <a:rPr lang="fr-DZ" sz="1800" b="1" smtClean="0"/>
              <a:pPr algn="ctr"/>
              <a:t>29</a:t>
            </a:fld>
            <a:endParaRPr lang="fr-DZ" sz="1800" b="1" dirty="0"/>
          </a:p>
        </p:txBody>
      </p:sp>
    </p:spTree>
    <p:extLst>
      <p:ext uri="{BB962C8B-B14F-4D97-AF65-F5344CB8AC3E}">
        <p14:creationId xmlns:p14="http://schemas.microsoft.com/office/powerpoint/2010/main" val="3758089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40"/>
          <p:cNvSpPr/>
          <p:nvPr/>
        </p:nvSpPr>
        <p:spPr>
          <a:xfrm>
            <a:off x="1017090" y="3847923"/>
            <a:ext cx="928062" cy="814050"/>
          </a:xfrm>
          <a:custGeom>
            <a:avLst/>
            <a:gdLst/>
            <a:ahLst/>
            <a:cxnLst/>
            <a:rect l="l" t="t" r="r" b="b"/>
            <a:pathLst>
              <a:path w="331155" h="132312" extrusionOk="0">
                <a:moveTo>
                  <a:pt x="0" y="1752"/>
                </a:moveTo>
                <a:lnTo>
                  <a:pt x="331155" y="0"/>
                </a:lnTo>
                <a:lnTo>
                  <a:pt x="326801" y="124212"/>
                </a:lnTo>
                <a:lnTo>
                  <a:pt x="5065" y="132312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424" name="Google Shape;424;p40"/>
          <p:cNvSpPr/>
          <p:nvPr/>
        </p:nvSpPr>
        <p:spPr>
          <a:xfrm flipH="1">
            <a:off x="1030143" y="2789146"/>
            <a:ext cx="928062" cy="814050"/>
          </a:xfrm>
          <a:custGeom>
            <a:avLst/>
            <a:gdLst/>
            <a:ahLst/>
            <a:cxnLst/>
            <a:rect l="l" t="t" r="r" b="b"/>
            <a:pathLst>
              <a:path w="331155" h="132312" extrusionOk="0">
                <a:moveTo>
                  <a:pt x="0" y="1752"/>
                </a:moveTo>
                <a:lnTo>
                  <a:pt x="331155" y="0"/>
                </a:lnTo>
                <a:lnTo>
                  <a:pt x="326801" y="124212"/>
                </a:lnTo>
                <a:lnTo>
                  <a:pt x="5065" y="132312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425" name="Google Shape;425;p40"/>
          <p:cNvSpPr/>
          <p:nvPr/>
        </p:nvSpPr>
        <p:spPr>
          <a:xfrm flipH="1">
            <a:off x="1037252" y="1698686"/>
            <a:ext cx="928062" cy="814050"/>
          </a:xfrm>
          <a:custGeom>
            <a:avLst/>
            <a:gdLst/>
            <a:ahLst/>
            <a:cxnLst/>
            <a:rect l="l" t="t" r="r" b="b"/>
            <a:pathLst>
              <a:path w="331155" h="132312" extrusionOk="0">
                <a:moveTo>
                  <a:pt x="0" y="1752"/>
                </a:moveTo>
                <a:lnTo>
                  <a:pt x="331155" y="0"/>
                </a:lnTo>
                <a:lnTo>
                  <a:pt x="326801" y="124212"/>
                </a:lnTo>
                <a:lnTo>
                  <a:pt x="5065" y="132312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426" name="Google Shape;426;p40"/>
          <p:cNvSpPr/>
          <p:nvPr/>
        </p:nvSpPr>
        <p:spPr>
          <a:xfrm>
            <a:off x="1057414" y="699542"/>
            <a:ext cx="928062" cy="814050"/>
          </a:xfrm>
          <a:custGeom>
            <a:avLst/>
            <a:gdLst/>
            <a:ahLst/>
            <a:cxnLst/>
            <a:rect l="l" t="t" r="r" b="b"/>
            <a:pathLst>
              <a:path w="331155" h="132312" extrusionOk="0">
                <a:moveTo>
                  <a:pt x="0" y="1752"/>
                </a:moveTo>
                <a:lnTo>
                  <a:pt x="331155" y="0"/>
                </a:lnTo>
                <a:lnTo>
                  <a:pt x="326801" y="124212"/>
                </a:lnTo>
                <a:lnTo>
                  <a:pt x="5065" y="132312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428" name="Google Shape;428;p40"/>
          <p:cNvSpPr txBox="1">
            <a:spLocks noGrp="1"/>
          </p:cNvSpPr>
          <p:nvPr>
            <p:ph type="title" idx="2"/>
          </p:nvPr>
        </p:nvSpPr>
        <p:spPr>
          <a:xfrm flipH="1">
            <a:off x="1084945" y="869267"/>
            <a:ext cx="873000" cy="474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5"/>
                </a:solidFill>
              </a:rPr>
              <a:t>1</a:t>
            </a:r>
            <a:endParaRPr dirty="0">
              <a:solidFill>
                <a:schemeClr val="accent5"/>
              </a:solidFill>
            </a:endParaRPr>
          </a:p>
        </p:txBody>
      </p:sp>
      <p:sp>
        <p:nvSpPr>
          <p:cNvPr id="430" name="Google Shape;430;p40"/>
          <p:cNvSpPr txBox="1">
            <a:spLocks noGrp="1"/>
          </p:cNvSpPr>
          <p:nvPr>
            <p:ph type="subTitle" idx="3"/>
          </p:nvPr>
        </p:nvSpPr>
        <p:spPr>
          <a:xfrm>
            <a:off x="2051720" y="937367"/>
            <a:ext cx="2232000" cy="33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/>
            <a:r>
              <a:rPr lang="fr-FR" dirty="0"/>
              <a:t>Présentation du projet </a:t>
            </a:r>
            <a:endParaRPr dirty="0"/>
          </a:p>
        </p:txBody>
      </p:sp>
      <p:sp>
        <p:nvSpPr>
          <p:cNvPr id="431" name="Google Shape;431;p40"/>
          <p:cNvSpPr txBox="1">
            <a:spLocks noGrp="1"/>
          </p:cNvSpPr>
          <p:nvPr>
            <p:ph type="title" idx="13"/>
          </p:nvPr>
        </p:nvSpPr>
        <p:spPr>
          <a:xfrm flipH="1">
            <a:off x="1057414" y="1868411"/>
            <a:ext cx="873000" cy="474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5"/>
                </a:solidFill>
              </a:rPr>
              <a:t>2</a:t>
            </a:r>
            <a:endParaRPr dirty="0">
              <a:solidFill>
                <a:schemeClr val="accent5"/>
              </a:solidFill>
            </a:endParaRPr>
          </a:p>
        </p:txBody>
      </p:sp>
      <p:sp>
        <p:nvSpPr>
          <p:cNvPr id="433" name="Google Shape;433;p40"/>
          <p:cNvSpPr txBox="1">
            <a:spLocks noGrp="1"/>
          </p:cNvSpPr>
          <p:nvPr>
            <p:ph type="subTitle" idx="15"/>
          </p:nvPr>
        </p:nvSpPr>
        <p:spPr>
          <a:xfrm>
            <a:off x="2051720" y="1885894"/>
            <a:ext cx="2232000" cy="33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/>
            <a:r>
              <a:rPr lang="fr-FR" dirty="0"/>
              <a:t>Évaluation des charges</a:t>
            </a:r>
            <a:endParaRPr dirty="0"/>
          </a:p>
        </p:txBody>
      </p:sp>
      <p:sp>
        <p:nvSpPr>
          <p:cNvPr id="434" name="Google Shape;434;p40"/>
          <p:cNvSpPr txBox="1">
            <a:spLocks noGrp="1"/>
          </p:cNvSpPr>
          <p:nvPr>
            <p:ph type="title" idx="4"/>
          </p:nvPr>
        </p:nvSpPr>
        <p:spPr>
          <a:xfrm flipH="1">
            <a:off x="1057414" y="2958871"/>
            <a:ext cx="873000" cy="474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5"/>
                </a:solidFill>
              </a:rPr>
              <a:t>3</a:t>
            </a:r>
            <a:endParaRPr dirty="0">
              <a:solidFill>
                <a:schemeClr val="accent5"/>
              </a:solidFill>
            </a:endParaRPr>
          </a:p>
        </p:txBody>
      </p:sp>
      <p:sp>
        <p:nvSpPr>
          <p:cNvPr id="436" name="Google Shape;436;p40"/>
          <p:cNvSpPr txBox="1">
            <a:spLocks noGrp="1"/>
          </p:cNvSpPr>
          <p:nvPr>
            <p:ph type="subTitle" idx="6"/>
          </p:nvPr>
        </p:nvSpPr>
        <p:spPr>
          <a:xfrm>
            <a:off x="2051720" y="3049241"/>
            <a:ext cx="2736304" cy="33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/>
            <a:r>
              <a:rPr lang="fr-FR" dirty="0"/>
              <a:t>Pré dimensionnements des éléments structuraux</a:t>
            </a:r>
            <a:endParaRPr dirty="0"/>
          </a:p>
        </p:txBody>
      </p:sp>
      <p:sp>
        <p:nvSpPr>
          <p:cNvPr id="437" name="Google Shape;437;p40"/>
          <p:cNvSpPr txBox="1">
            <a:spLocks noGrp="1"/>
          </p:cNvSpPr>
          <p:nvPr>
            <p:ph type="title" idx="7"/>
          </p:nvPr>
        </p:nvSpPr>
        <p:spPr>
          <a:xfrm flipH="1">
            <a:off x="1057414" y="3983404"/>
            <a:ext cx="873000" cy="474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5"/>
                </a:solidFill>
              </a:rPr>
              <a:t>4</a:t>
            </a:r>
            <a:endParaRPr dirty="0">
              <a:solidFill>
                <a:schemeClr val="accent5"/>
              </a:solidFill>
            </a:endParaRPr>
          </a:p>
        </p:txBody>
      </p:sp>
      <p:sp>
        <p:nvSpPr>
          <p:cNvPr id="439" name="Google Shape;439;p40"/>
          <p:cNvSpPr txBox="1">
            <a:spLocks noGrp="1"/>
          </p:cNvSpPr>
          <p:nvPr>
            <p:ph type="subTitle" idx="9"/>
          </p:nvPr>
        </p:nvSpPr>
        <p:spPr>
          <a:xfrm>
            <a:off x="2051720" y="4095610"/>
            <a:ext cx="2232000" cy="33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/>
            <a:r>
              <a:rPr lang="fr-FR" dirty="0"/>
              <a:t>Étude du plancher mixte</a:t>
            </a:r>
            <a:endParaRPr dirty="0"/>
          </a:p>
        </p:txBody>
      </p:sp>
      <p:sp>
        <p:nvSpPr>
          <p:cNvPr id="22" name="Google Shape;426;p40"/>
          <p:cNvSpPr/>
          <p:nvPr/>
        </p:nvSpPr>
        <p:spPr>
          <a:xfrm>
            <a:off x="4942625" y="743410"/>
            <a:ext cx="928062" cy="814050"/>
          </a:xfrm>
          <a:custGeom>
            <a:avLst/>
            <a:gdLst/>
            <a:ahLst/>
            <a:cxnLst/>
            <a:rect l="l" t="t" r="r" b="b"/>
            <a:pathLst>
              <a:path w="331155" h="132312" extrusionOk="0">
                <a:moveTo>
                  <a:pt x="0" y="1752"/>
                </a:moveTo>
                <a:lnTo>
                  <a:pt x="331155" y="0"/>
                </a:lnTo>
                <a:lnTo>
                  <a:pt x="326801" y="124212"/>
                </a:lnTo>
                <a:lnTo>
                  <a:pt x="5065" y="132312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23" name="Google Shape;428;p40"/>
          <p:cNvSpPr txBox="1">
            <a:spLocks/>
          </p:cNvSpPr>
          <p:nvPr/>
        </p:nvSpPr>
        <p:spPr>
          <a:xfrm flipH="1">
            <a:off x="4942625" y="913135"/>
            <a:ext cx="873000" cy="4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Font typeface="Righteous"/>
              <a:buNone/>
              <a:defRPr sz="4000" b="0" i="0" u="none" strike="noStrike" cap="none">
                <a:solidFill>
                  <a:schemeClr val="accent3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Font typeface="Luckiest Guy"/>
              <a:buNone/>
              <a:defRPr sz="2500" b="0" i="0" u="none" strike="noStrike" cap="none">
                <a:solidFill>
                  <a:schemeClr val="accent3"/>
                </a:solidFill>
                <a:latin typeface="Luckiest Guy"/>
                <a:ea typeface="Luckiest Guy"/>
                <a:cs typeface="Luckiest Guy"/>
                <a:sym typeface="Luckiest Guy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Font typeface="Luckiest Guy"/>
              <a:buNone/>
              <a:defRPr sz="2500" b="0" i="0" u="none" strike="noStrike" cap="none">
                <a:solidFill>
                  <a:schemeClr val="accent3"/>
                </a:solidFill>
                <a:latin typeface="Luckiest Guy"/>
                <a:ea typeface="Luckiest Guy"/>
                <a:cs typeface="Luckiest Guy"/>
                <a:sym typeface="Luckiest Guy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Font typeface="Luckiest Guy"/>
              <a:buNone/>
              <a:defRPr sz="2500" b="0" i="0" u="none" strike="noStrike" cap="none">
                <a:solidFill>
                  <a:schemeClr val="accent3"/>
                </a:solidFill>
                <a:latin typeface="Luckiest Guy"/>
                <a:ea typeface="Luckiest Guy"/>
                <a:cs typeface="Luckiest Guy"/>
                <a:sym typeface="Luckiest Guy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Font typeface="Luckiest Guy"/>
              <a:buNone/>
              <a:defRPr sz="2500" b="0" i="0" u="none" strike="noStrike" cap="none">
                <a:solidFill>
                  <a:schemeClr val="accent3"/>
                </a:solidFill>
                <a:latin typeface="Luckiest Guy"/>
                <a:ea typeface="Luckiest Guy"/>
                <a:cs typeface="Luckiest Guy"/>
                <a:sym typeface="Luckiest Guy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Font typeface="Luckiest Guy"/>
              <a:buNone/>
              <a:defRPr sz="2500" b="0" i="0" u="none" strike="noStrike" cap="none">
                <a:solidFill>
                  <a:schemeClr val="accent3"/>
                </a:solidFill>
                <a:latin typeface="Luckiest Guy"/>
                <a:ea typeface="Luckiest Guy"/>
                <a:cs typeface="Luckiest Guy"/>
                <a:sym typeface="Luckiest Guy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Font typeface="Luckiest Guy"/>
              <a:buNone/>
              <a:defRPr sz="2500" b="0" i="0" u="none" strike="noStrike" cap="none">
                <a:solidFill>
                  <a:schemeClr val="accent3"/>
                </a:solidFill>
                <a:latin typeface="Luckiest Guy"/>
                <a:ea typeface="Luckiest Guy"/>
                <a:cs typeface="Luckiest Guy"/>
                <a:sym typeface="Luckiest Guy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Font typeface="Luckiest Guy"/>
              <a:buNone/>
              <a:defRPr sz="2500" b="0" i="0" u="none" strike="noStrike" cap="none">
                <a:solidFill>
                  <a:schemeClr val="accent3"/>
                </a:solidFill>
                <a:latin typeface="Luckiest Guy"/>
                <a:ea typeface="Luckiest Guy"/>
                <a:cs typeface="Luckiest Guy"/>
                <a:sym typeface="Luckiest Guy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Font typeface="Luckiest Guy"/>
              <a:buNone/>
              <a:defRPr sz="2500" b="0" i="0" u="none" strike="noStrike" cap="none">
                <a:solidFill>
                  <a:schemeClr val="accent3"/>
                </a:solidFill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r>
              <a:rPr lang="en" dirty="0">
                <a:solidFill>
                  <a:schemeClr val="accent5"/>
                </a:solidFill>
              </a:rPr>
              <a:t>5</a:t>
            </a:r>
          </a:p>
        </p:txBody>
      </p:sp>
      <p:sp>
        <p:nvSpPr>
          <p:cNvPr id="27" name="Google Shape;425;p40"/>
          <p:cNvSpPr/>
          <p:nvPr/>
        </p:nvSpPr>
        <p:spPr>
          <a:xfrm flipH="1">
            <a:off x="4956427" y="1765446"/>
            <a:ext cx="928062" cy="814050"/>
          </a:xfrm>
          <a:custGeom>
            <a:avLst/>
            <a:gdLst/>
            <a:ahLst/>
            <a:cxnLst/>
            <a:rect l="l" t="t" r="r" b="b"/>
            <a:pathLst>
              <a:path w="331155" h="132312" extrusionOk="0">
                <a:moveTo>
                  <a:pt x="0" y="1752"/>
                </a:moveTo>
                <a:lnTo>
                  <a:pt x="331155" y="0"/>
                </a:lnTo>
                <a:lnTo>
                  <a:pt x="326801" y="124212"/>
                </a:lnTo>
                <a:lnTo>
                  <a:pt x="5065" y="132312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28" name="Google Shape;424;p40"/>
          <p:cNvSpPr/>
          <p:nvPr/>
        </p:nvSpPr>
        <p:spPr>
          <a:xfrm flipH="1">
            <a:off x="4988871" y="2812002"/>
            <a:ext cx="928062" cy="814050"/>
          </a:xfrm>
          <a:custGeom>
            <a:avLst/>
            <a:gdLst/>
            <a:ahLst/>
            <a:cxnLst/>
            <a:rect l="l" t="t" r="r" b="b"/>
            <a:pathLst>
              <a:path w="331155" h="132312" extrusionOk="0">
                <a:moveTo>
                  <a:pt x="0" y="1752"/>
                </a:moveTo>
                <a:lnTo>
                  <a:pt x="331155" y="0"/>
                </a:lnTo>
                <a:lnTo>
                  <a:pt x="326801" y="124212"/>
                </a:lnTo>
                <a:lnTo>
                  <a:pt x="5065" y="132312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29" name="Google Shape;423;p40"/>
          <p:cNvSpPr/>
          <p:nvPr/>
        </p:nvSpPr>
        <p:spPr>
          <a:xfrm>
            <a:off x="5014540" y="3795886"/>
            <a:ext cx="928062" cy="814050"/>
          </a:xfrm>
          <a:custGeom>
            <a:avLst/>
            <a:gdLst/>
            <a:ahLst/>
            <a:cxnLst/>
            <a:rect l="l" t="t" r="r" b="b"/>
            <a:pathLst>
              <a:path w="331155" h="132312" extrusionOk="0">
                <a:moveTo>
                  <a:pt x="0" y="1752"/>
                </a:moveTo>
                <a:lnTo>
                  <a:pt x="331155" y="0"/>
                </a:lnTo>
                <a:lnTo>
                  <a:pt x="326801" y="124212"/>
                </a:lnTo>
                <a:lnTo>
                  <a:pt x="5065" y="132312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30" name="Google Shape;428;p40"/>
          <p:cNvSpPr txBox="1">
            <a:spLocks/>
          </p:cNvSpPr>
          <p:nvPr/>
        </p:nvSpPr>
        <p:spPr>
          <a:xfrm flipH="1">
            <a:off x="4970156" y="1935171"/>
            <a:ext cx="873000" cy="4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Font typeface="Righteous"/>
              <a:buNone/>
              <a:defRPr sz="4000" b="0" i="0" u="none" strike="noStrike" cap="none">
                <a:solidFill>
                  <a:schemeClr val="accent3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Font typeface="Luckiest Guy"/>
              <a:buNone/>
              <a:defRPr sz="2500" b="0" i="0" u="none" strike="noStrike" cap="none">
                <a:solidFill>
                  <a:schemeClr val="accent3"/>
                </a:solidFill>
                <a:latin typeface="Luckiest Guy"/>
                <a:ea typeface="Luckiest Guy"/>
                <a:cs typeface="Luckiest Guy"/>
                <a:sym typeface="Luckiest Guy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Font typeface="Luckiest Guy"/>
              <a:buNone/>
              <a:defRPr sz="2500" b="0" i="0" u="none" strike="noStrike" cap="none">
                <a:solidFill>
                  <a:schemeClr val="accent3"/>
                </a:solidFill>
                <a:latin typeface="Luckiest Guy"/>
                <a:ea typeface="Luckiest Guy"/>
                <a:cs typeface="Luckiest Guy"/>
                <a:sym typeface="Luckiest Guy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Font typeface="Luckiest Guy"/>
              <a:buNone/>
              <a:defRPr sz="2500" b="0" i="0" u="none" strike="noStrike" cap="none">
                <a:solidFill>
                  <a:schemeClr val="accent3"/>
                </a:solidFill>
                <a:latin typeface="Luckiest Guy"/>
                <a:ea typeface="Luckiest Guy"/>
                <a:cs typeface="Luckiest Guy"/>
                <a:sym typeface="Luckiest Guy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Font typeface="Luckiest Guy"/>
              <a:buNone/>
              <a:defRPr sz="2500" b="0" i="0" u="none" strike="noStrike" cap="none">
                <a:solidFill>
                  <a:schemeClr val="accent3"/>
                </a:solidFill>
                <a:latin typeface="Luckiest Guy"/>
                <a:ea typeface="Luckiest Guy"/>
                <a:cs typeface="Luckiest Guy"/>
                <a:sym typeface="Luckiest Guy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Font typeface="Luckiest Guy"/>
              <a:buNone/>
              <a:defRPr sz="2500" b="0" i="0" u="none" strike="noStrike" cap="none">
                <a:solidFill>
                  <a:schemeClr val="accent3"/>
                </a:solidFill>
                <a:latin typeface="Luckiest Guy"/>
                <a:ea typeface="Luckiest Guy"/>
                <a:cs typeface="Luckiest Guy"/>
                <a:sym typeface="Luckiest Guy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Font typeface="Luckiest Guy"/>
              <a:buNone/>
              <a:defRPr sz="2500" b="0" i="0" u="none" strike="noStrike" cap="none">
                <a:solidFill>
                  <a:schemeClr val="accent3"/>
                </a:solidFill>
                <a:latin typeface="Luckiest Guy"/>
                <a:ea typeface="Luckiest Guy"/>
                <a:cs typeface="Luckiest Guy"/>
                <a:sym typeface="Luckiest Guy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Font typeface="Luckiest Guy"/>
              <a:buNone/>
              <a:defRPr sz="2500" b="0" i="0" u="none" strike="noStrike" cap="none">
                <a:solidFill>
                  <a:schemeClr val="accent3"/>
                </a:solidFill>
                <a:latin typeface="Luckiest Guy"/>
                <a:ea typeface="Luckiest Guy"/>
                <a:cs typeface="Luckiest Guy"/>
                <a:sym typeface="Luckiest Guy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Font typeface="Luckiest Guy"/>
              <a:buNone/>
              <a:defRPr sz="2500" b="0" i="0" u="none" strike="noStrike" cap="none">
                <a:solidFill>
                  <a:schemeClr val="accent3"/>
                </a:solidFill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r>
              <a:rPr lang="en" dirty="0">
                <a:solidFill>
                  <a:schemeClr val="accent5"/>
                </a:solidFill>
              </a:rPr>
              <a:t>6</a:t>
            </a:r>
          </a:p>
        </p:txBody>
      </p:sp>
      <p:sp>
        <p:nvSpPr>
          <p:cNvPr id="31" name="Google Shape;428;p40"/>
          <p:cNvSpPr txBox="1">
            <a:spLocks/>
          </p:cNvSpPr>
          <p:nvPr/>
        </p:nvSpPr>
        <p:spPr>
          <a:xfrm flipH="1">
            <a:off x="5043933" y="2958871"/>
            <a:ext cx="873000" cy="4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Font typeface="Righteous"/>
              <a:buNone/>
              <a:defRPr sz="4000" b="0" i="0" u="none" strike="noStrike" cap="none">
                <a:solidFill>
                  <a:schemeClr val="accent3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Font typeface="Luckiest Guy"/>
              <a:buNone/>
              <a:defRPr sz="2500" b="0" i="0" u="none" strike="noStrike" cap="none">
                <a:solidFill>
                  <a:schemeClr val="accent3"/>
                </a:solidFill>
                <a:latin typeface="Luckiest Guy"/>
                <a:ea typeface="Luckiest Guy"/>
                <a:cs typeface="Luckiest Guy"/>
                <a:sym typeface="Luckiest Guy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Font typeface="Luckiest Guy"/>
              <a:buNone/>
              <a:defRPr sz="2500" b="0" i="0" u="none" strike="noStrike" cap="none">
                <a:solidFill>
                  <a:schemeClr val="accent3"/>
                </a:solidFill>
                <a:latin typeface="Luckiest Guy"/>
                <a:ea typeface="Luckiest Guy"/>
                <a:cs typeface="Luckiest Guy"/>
                <a:sym typeface="Luckiest Guy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Font typeface="Luckiest Guy"/>
              <a:buNone/>
              <a:defRPr sz="2500" b="0" i="0" u="none" strike="noStrike" cap="none">
                <a:solidFill>
                  <a:schemeClr val="accent3"/>
                </a:solidFill>
                <a:latin typeface="Luckiest Guy"/>
                <a:ea typeface="Luckiest Guy"/>
                <a:cs typeface="Luckiest Guy"/>
                <a:sym typeface="Luckiest Guy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Font typeface="Luckiest Guy"/>
              <a:buNone/>
              <a:defRPr sz="2500" b="0" i="0" u="none" strike="noStrike" cap="none">
                <a:solidFill>
                  <a:schemeClr val="accent3"/>
                </a:solidFill>
                <a:latin typeface="Luckiest Guy"/>
                <a:ea typeface="Luckiest Guy"/>
                <a:cs typeface="Luckiest Guy"/>
                <a:sym typeface="Luckiest Guy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Font typeface="Luckiest Guy"/>
              <a:buNone/>
              <a:defRPr sz="2500" b="0" i="0" u="none" strike="noStrike" cap="none">
                <a:solidFill>
                  <a:schemeClr val="accent3"/>
                </a:solidFill>
                <a:latin typeface="Luckiest Guy"/>
                <a:ea typeface="Luckiest Guy"/>
                <a:cs typeface="Luckiest Guy"/>
                <a:sym typeface="Luckiest Guy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Font typeface="Luckiest Guy"/>
              <a:buNone/>
              <a:defRPr sz="2500" b="0" i="0" u="none" strike="noStrike" cap="none">
                <a:solidFill>
                  <a:schemeClr val="accent3"/>
                </a:solidFill>
                <a:latin typeface="Luckiest Guy"/>
                <a:ea typeface="Luckiest Guy"/>
                <a:cs typeface="Luckiest Guy"/>
                <a:sym typeface="Luckiest Guy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Font typeface="Luckiest Guy"/>
              <a:buNone/>
              <a:defRPr sz="2500" b="0" i="0" u="none" strike="noStrike" cap="none">
                <a:solidFill>
                  <a:schemeClr val="accent3"/>
                </a:solidFill>
                <a:latin typeface="Luckiest Guy"/>
                <a:ea typeface="Luckiest Guy"/>
                <a:cs typeface="Luckiest Guy"/>
                <a:sym typeface="Luckiest Guy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Font typeface="Luckiest Guy"/>
              <a:buNone/>
              <a:defRPr sz="2500" b="0" i="0" u="none" strike="noStrike" cap="none">
                <a:solidFill>
                  <a:schemeClr val="accent3"/>
                </a:solidFill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r>
              <a:rPr lang="en" dirty="0">
                <a:solidFill>
                  <a:schemeClr val="accent5"/>
                </a:solidFill>
              </a:rPr>
              <a:t>7</a:t>
            </a:r>
          </a:p>
        </p:txBody>
      </p:sp>
      <p:sp>
        <p:nvSpPr>
          <p:cNvPr id="32" name="Google Shape;428;p40"/>
          <p:cNvSpPr txBox="1">
            <a:spLocks/>
          </p:cNvSpPr>
          <p:nvPr/>
        </p:nvSpPr>
        <p:spPr>
          <a:xfrm flipH="1">
            <a:off x="5087450" y="3965611"/>
            <a:ext cx="873000" cy="4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Font typeface="Righteous"/>
              <a:buNone/>
              <a:defRPr sz="4000" b="0" i="0" u="none" strike="noStrike" cap="none">
                <a:solidFill>
                  <a:schemeClr val="accent3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Font typeface="Luckiest Guy"/>
              <a:buNone/>
              <a:defRPr sz="2500" b="0" i="0" u="none" strike="noStrike" cap="none">
                <a:solidFill>
                  <a:schemeClr val="accent3"/>
                </a:solidFill>
                <a:latin typeface="Luckiest Guy"/>
                <a:ea typeface="Luckiest Guy"/>
                <a:cs typeface="Luckiest Guy"/>
                <a:sym typeface="Luckiest Guy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Font typeface="Luckiest Guy"/>
              <a:buNone/>
              <a:defRPr sz="2500" b="0" i="0" u="none" strike="noStrike" cap="none">
                <a:solidFill>
                  <a:schemeClr val="accent3"/>
                </a:solidFill>
                <a:latin typeface="Luckiest Guy"/>
                <a:ea typeface="Luckiest Guy"/>
                <a:cs typeface="Luckiest Guy"/>
                <a:sym typeface="Luckiest Guy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Font typeface="Luckiest Guy"/>
              <a:buNone/>
              <a:defRPr sz="2500" b="0" i="0" u="none" strike="noStrike" cap="none">
                <a:solidFill>
                  <a:schemeClr val="accent3"/>
                </a:solidFill>
                <a:latin typeface="Luckiest Guy"/>
                <a:ea typeface="Luckiest Guy"/>
                <a:cs typeface="Luckiest Guy"/>
                <a:sym typeface="Luckiest Guy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Font typeface="Luckiest Guy"/>
              <a:buNone/>
              <a:defRPr sz="2500" b="0" i="0" u="none" strike="noStrike" cap="none">
                <a:solidFill>
                  <a:schemeClr val="accent3"/>
                </a:solidFill>
                <a:latin typeface="Luckiest Guy"/>
                <a:ea typeface="Luckiest Guy"/>
                <a:cs typeface="Luckiest Guy"/>
                <a:sym typeface="Luckiest Guy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Font typeface="Luckiest Guy"/>
              <a:buNone/>
              <a:defRPr sz="2500" b="0" i="0" u="none" strike="noStrike" cap="none">
                <a:solidFill>
                  <a:schemeClr val="accent3"/>
                </a:solidFill>
                <a:latin typeface="Luckiest Guy"/>
                <a:ea typeface="Luckiest Guy"/>
                <a:cs typeface="Luckiest Guy"/>
                <a:sym typeface="Luckiest Guy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Font typeface="Luckiest Guy"/>
              <a:buNone/>
              <a:defRPr sz="2500" b="0" i="0" u="none" strike="noStrike" cap="none">
                <a:solidFill>
                  <a:schemeClr val="accent3"/>
                </a:solidFill>
                <a:latin typeface="Luckiest Guy"/>
                <a:ea typeface="Luckiest Guy"/>
                <a:cs typeface="Luckiest Guy"/>
                <a:sym typeface="Luckiest Guy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Font typeface="Luckiest Guy"/>
              <a:buNone/>
              <a:defRPr sz="2500" b="0" i="0" u="none" strike="noStrike" cap="none">
                <a:solidFill>
                  <a:schemeClr val="accent3"/>
                </a:solidFill>
                <a:latin typeface="Luckiest Guy"/>
                <a:ea typeface="Luckiest Guy"/>
                <a:cs typeface="Luckiest Guy"/>
                <a:sym typeface="Luckiest Guy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Font typeface="Luckiest Guy"/>
              <a:buNone/>
              <a:defRPr sz="2500" b="0" i="0" u="none" strike="noStrike" cap="none">
                <a:solidFill>
                  <a:schemeClr val="accent3"/>
                </a:solidFill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r>
              <a:rPr lang="en" dirty="0">
                <a:solidFill>
                  <a:schemeClr val="accent5"/>
                </a:solidFill>
              </a:rPr>
              <a:t>8</a:t>
            </a:r>
          </a:p>
        </p:txBody>
      </p:sp>
      <p:sp>
        <p:nvSpPr>
          <p:cNvPr id="34" name="Google Shape;439;p40"/>
          <p:cNvSpPr txBox="1">
            <a:spLocks noGrp="1"/>
          </p:cNvSpPr>
          <p:nvPr>
            <p:ph type="subTitle" idx="9"/>
          </p:nvPr>
        </p:nvSpPr>
        <p:spPr>
          <a:xfrm>
            <a:off x="5914002" y="956446"/>
            <a:ext cx="2232000" cy="33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fr-FR" dirty="0"/>
              <a:t>Étude sismique</a:t>
            </a:r>
          </a:p>
        </p:txBody>
      </p:sp>
      <p:sp>
        <p:nvSpPr>
          <p:cNvPr id="35" name="Google Shape;439;p40"/>
          <p:cNvSpPr txBox="1">
            <a:spLocks noGrp="1"/>
          </p:cNvSpPr>
          <p:nvPr>
            <p:ph type="subTitle" idx="9"/>
          </p:nvPr>
        </p:nvSpPr>
        <p:spPr>
          <a:xfrm>
            <a:off x="6084168" y="1999451"/>
            <a:ext cx="2733854" cy="40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/>
            <a:r>
              <a:rPr lang="fr-FR" dirty="0"/>
              <a:t>Dimensionnement des éléments structuraux et secondaires</a:t>
            </a:r>
            <a:endParaRPr dirty="0"/>
          </a:p>
        </p:txBody>
      </p:sp>
      <p:sp>
        <p:nvSpPr>
          <p:cNvPr id="36" name="Google Shape;439;p40"/>
          <p:cNvSpPr txBox="1">
            <a:spLocks noGrp="1"/>
          </p:cNvSpPr>
          <p:nvPr>
            <p:ph type="subTitle" idx="9"/>
          </p:nvPr>
        </p:nvSpPr>
        <p:spPr>
          <a:xfrm>
            <a:off x="6084168" y="3026971"/>
            <a:ext cx="2232000" cy="33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/>
            <a:r>
              <a:rPr lang="fr-FR" dirty="0"/>
              <a:t>Étude des assemblages</a:t>
            </a:r>
            <a:endParaRPr dirty="0"/>
          </a:p>
        </p:txBody>
      </p:sp>
      <p:sp>
        <p:nvSpPr>
          <p:cNvPr id="37" name="Google Shape;439;p40"/>
          <p:cNvSpPr txBox="1">
            <a:spLocks noGrp="1"/>
          </p:cNvSpPr>
          <p:nvPr>
            <p:ph type="subTitle" idx="9"/>
          </p:nvPr>
        </p:nvSpPr>
        <p:spPr>
          <a:xfrm>
            <a:off x="6084168" y="4033711"/>
            <a:ext cx="2232000" cy="33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/>
            <a:r>
              <a:rPr lang="fr-FR" dirty="0"/>
              <a:t>Étude de l’infrastructure</a:t>
            </a:r>
            <a:endParaRPr dirty="0"/>
          </a:p>
        </p:txBody>
      </p:sp>
      <p:sp>
        <p:nvSpPr>
          <p:cNvPr id="38" name="AutoShape 100"/>
          <p:cNvSpPr>
            <a:spLocks noChangeArrowheads="1"/>
          </p:cNvSpPr>
          <p:nvPr/>
        </p:nvSpPr>
        <p:spPr bwMode="auto">
          <a:xfrm>
            <a:off x="2555775" y="51842"/>
            <a:ext cx="4104457" cy="503684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fr-FR" sz="3200" b="1" dirty="0">
                <a:solidFill>
                  <a:schemeClr val="accent5"/>
                </a:solidFill>
                <a:latin typeface="Righteous"/>
                <a:cs typeface="Times New Roman" pitchFamily="18" charset="0"/>
              </a:rPr>
              <a:t>P</a:t>
            </a:r>
            <a:r>
              <a:rPr lang="en" sz="3200" b="1" dirty="0">
                <a:solidFill>
                  <a:schemeClr val="accent5"/>
                </a:solidFill>
                <a:latin typeface="Righteous"/>
                <a:cs typeface="Times New Roman" pitchFamily="18" charset="0"/>
              </a:rPr>
              <a:t>lan de travail </a:t>
            </a:r>
            <a:endParaRPr lang="fr-FR" sz="3200" b="1" dirty="0">
              <a:solidFill>
                <a:schemeClr val="accent5"/>
              </a:solidFill>
              <a:effectLst/>
              <a:latin typeface="Righteous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014540" y="4661973"/>
            <a:ext cx="25987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fr-FR" sz="2800" b="1" dirty="0">
                <a:solidFill>
                  <a:schemeClr val="bg1"/>
                </a:solidFill>
                <a:latin typeface="Righteous"/>
              </a:rPr>
              <a:t>CONCLUSION</a:t>
            </a:r>
          </a:p>
        </p:txBody>
      </p:sp>
      <p:sp>
        <p:nvSpPr>
          <p:cNvPr id="3" name="Espace réservé du numéro de diapositive 4">
            <a:extLst>
              <a:ext uri="{FF2B5EF4-FFF2-40B4-BE49-F238E27FC236}">
                <a16:creationId xmlns="" xmlns:a16="http://schemas.microsoft.com/office/drawing/2014/main" id="{8D43A9EA-AB19-BC76-5872-AA451A2DE514}"/>
              </a:ext>
            </a:extLst>
          </p:cNvPr>
          <p:cNvSpPr txBox="1">
            <a:spLocks/>
          </p:cNvSpPr>
          <p:nvPr/>
        </p:nvSpPr>
        <p:spPr>
          <a:xfrm>
            <a:off x="4023809" y="4846126"/>
            <a:ext cx="764215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fld id="{810E7F54-2C80-4AEC-92A2-35241EC92D6D}" type="slidenum">
              <a:rPr lang="fr-DZ" sz="1800" b="1" smtClean="0"/>
              <a:pPr algn="ctr"/>
              <a:t>3</a:t>
            </a:fld>
            <a:endParaRPr lang="fr-DZ" sz="18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8" grpId="0"/>
      <p:bldP spid="430" grpId="0" build="p"/>
      <p:bldP spid="431" grpId="0"/>
      <p:bldP spid="433" grpId="0" build="p"/>
      <p:bldP spid="434" grpId="0"/>
      <p:bldP spid="436" grpId="0" build="p"/>
      <p:bldP spid="437" grpId="0"/>
      <p:bldP spid="439" grpId="0" build="p"/>
      <p:bldP spid="23" grpId="0"/>
      <p:bldP spid="30" grpId="0"/>
      <p:bldP spid="31" grpId="0"/>
      <p:bldP spid="32" grpId="0"/>
      <p:bldP spid="34" grpId="0" build="p"/>
      <p:bldP spid="35" grpId="0" build="p"/>
      <p:bldP spid="36" grpId="0" build="p"/>
      <p:bldP spid="37" grpId="0" build="p"/>
      <p:bldP spid="38" grpId="0" animBg="1"/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4203589"/>
              </p:ext>
            </p:extLst>
          </p:nvPr>
        </p:nvGraphicFramePr>
        <p:xfrm>
          <a:off x="467544" y="411509"/>
          <a:ext cx="8352927" cy="4392488"/>
        </p:xfrm>
        <a:graphic>
          <a:graphicData uri="http://schemas.openxmlformats.org/drawingml/2006/table">
            <a:tbl>
              <a:tblPr firstRow="1" firstCol="1" bandRow="1">
                <a:tableStyleId>{5202B0CA-FC54-4496-8BCA-5EF66A818D29}</a:tableStyleId>
              </a:tblPr>
              <a:tblGrid>
                <a:gridCol w="330356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2467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52467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49061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Righteous"/>
                        </a:rPr>
                        <a:t>Caractéristiques de spectre</a:t>
                      </a:r>
                      <a:endParaRPr lang="fr-FR" sz="18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Righteous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49061">
                <a:tc gridSpan="2"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fr-FR" sz="18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Righteous"/>
                        </a:rPr>
                        <a:t>Zone sismique</a:t>
                      </a:r>
                      <a:endParaRPr lang="fr-FR" sz="16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Righteous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Righteous"/>
                        </a:rPr>
                        <a:t>I</a:t>
                      </a:r>
                      <a:endParaRPr lang="fr-FR" sz="16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Righteous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49061">
                <a:tc gridSpan="2"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fr-FR" sz="18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Righteous"/>
                        </a:rPr>
                        <a:t>Groupe d’usage</a:t>
                      </a:r>
                      <a:endParaRPr lang="fr-FR" sz="16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Righteous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Righteous"/>
                        </a:rPr>
                        <a:t>2</a:t>
                      </a:r>
                      <a:endParaRPr lang="fr-FR" sz="16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Righteous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49061">
                <a:tc gridSpan="2"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fr-FR" sz="18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Righteous"/>
                        </a:rPr>
                        <a:t>Catégorie du site</a:t>
                      </a:r>
                      <a:endParaRPr lang="fr-FR" sz="16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Righteous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Righteous"/>
                        </a:rPr>
                        <a:t>Meuble « S3 »</a:t>
                      </a:r>
                      <a:endParaRPr lang="fr-FR" sz="16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Righteous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49061">
                <a:tc gridSpan="2"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fr-FR" sz="18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Righteous"/>
                        </a:rPr>
                        <a:t>Pourcentage d’amortissement « 𝜉 »</a:t>
                      </a:r>
                      <a:endParaRPr lang="fr-FR" sz="16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Righteous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Righteous"/>
                        </a:rPr>
                        <a:t>5%</a:t>
                      </a:r>
                      <a:endParaRPr lang="fr-FR" sz="16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Righteous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49061">
                <a:tc gridSpan="2"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fr-FR" sz="18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Righteous"/>
                        </a:rPr>
                        <a:t>Coefficient de comportement « R »</a:t>
                      </a:r>
                      <a:endParaRPr lang="fr-FR" sz="16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Righteous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Righteous"/>
                        </a:rPr>
                        <a:t>4</a:t>
                      </a:r>
                      <a:endParaRPr lang="fr-FR" sz="16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Righteous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49061">
                <a:tc rowSpan="2"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fr-FR" sz="18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Righteous"/>
                        </a:rPr>
                        <a:t>Facteur de qualité</a:t>
                      </a:r>
                      <a:endParaRPr lang="fr-FR" sz="16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Righteous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Righteous"/>
                        </a:rPr>
                        <a:t>Suivant « X »</a:t>
                      </a:r>
                      <a:endParaRPr lang="fr-FR" sz="16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Righteous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Righteous"/>
                        </a:rPr>
                        <a:t>1.2</a:t>
                      </a:r>
                      <a:endParaRPr lang="fr-FR" sz="16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Righteous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4906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Righteous"/>
                        </a:rPr>
                        <a:t>Suivant « Y »</a:t>
                      </a:r>
                      <a:endParaRPr lang="fr-FR" sz="16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Righteous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Righteous"/>
                        </a:rPr>
                        <a:t>1.25</a:t>
                      </a:r>
                      <a:endParaRPr lang="fr-FR" sz="16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Righteous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Espace réservé du numéro de diapositive 4">
            <a:extLst>
              <a:ext uri="{FF2B5EF4-FFF2-40B4-BE49-F238E27FC236}">
                <a16:creationId xmlns="" xmlns:a16="http://schemas.microsoft.com/office/drawing/2014/main" id="{E38DB21D-A00F-4ECA-2798-18611D0752EF}"/>
              </a:ext>
            </a:extLst>
          </p:cNvPr>
          <p:cNvSpPr txBox="1">
            <a:spLocks/>
          </p:cNvSpPr>
          <p:nvPr/>
        </p:nvSpPr>
        <p:spPr>
          <a:xfrm>
            <a:off x="4189892" y="4778375"/>
            <a:ext cx="764215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fld id="{810E7F54-2C80-4AEC-92A2-35241EC92D6D}" type="slidenum">
              <a:rPr lang="fr-DZ" sz="1800" b="1" smtClean="0"/>
              <a:pPr algn="ctr"/>
              <a:t>30</a:t>
            </a:fld>
            <a:endParaRPr lang="fr-DZ" sz="1800" b="1" dirty="0"/>
          </a:p>
        </p:txBody>
      </p:sp>
    </p:spTree>
    <p:extLst>
      <p:ext uri="{BB962C8B-B14F-4D97-AF65-F5344CB8AC3E}">
        <p14:creationId xmlns:p14="http://schemas.microsoft.com/office/powerpoint/2010/main" val="379415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034;p66"/>
          <p:cNvSpPr/>
          <p:nvPr/>
        </p:nvSpPr>
        <p:spPr>
          <a:xfrm>
            <a:off x="194721" y="41201"/>
            <a:ext cx="5976664" cy="2592288"/>
          </a:xfrm>
          <a:custGeom>
            <a:avLst/>
            <a:gdLst/>
            <a:ahLst/>
            <a:cxnLst/>
            <a:rect l="l" t="t" r="r" b="b"/>
            <a:pathLst>
              <a:path w="151238" h="59112" extrusionOk="0">
                <a:moveTo>
                  <a:pt x="0" y="833"/>
                </a:moveTo>
                <a:lnTo>
                  <a:pt x="151238" y="0"/>
                </a:lnTo>
                <a:lnTo>
                  <a:pt x="149250" y="59112"/>
                </a:lnTo>
                <a:lnTo>
                  <a:pt x="2831" y="58125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pic>
        <p:nvPicPr>
          <p:cNvPr id="6" name="Imag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5486"/>
            <a:ext cx="5846829" cy="243800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033;p66"/>
          <p:cNvSpPr/>
          <p:nvPr/>
        </p:nvSpPr>
        <p:spPr>
          <a:xfrm rot="10800000" flipH="1">
            <a:off x="3419872" y="2633488"/>
            <a:ext cx="5509644" cy="2510011"/>
          </a:xfrm>
          <a:custGeom>
            <a:avLst/>
            <a:gdLst/>
            <a:ahLst/>
            <a:cxnLst/>
            <a:rect l="l" t="t" r="r" b="b"/>
            <a:pathLst>
              <a:path w="151238" h="59112" extrusionOk="0">
                <a:moveTo>
                  <a:pt x="0" y="833"/>
                </a:moveTo>
                <a:lnTo>
                  <a:pt x="151238" y="0"/>
                </a:lnTo>
                <a:lnTo>
                  <a:pt x="149250" y="59112"/>
                </a:lnTo>
                <a:lnTo>
                  <a:pt x="2831" y="58125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pic>
        <p:nvPicPr>
          <p:cNvPr id="8" name="Imag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759601"/>
            <a:ext cx="5762625" cy="249555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036;p66"/>
          <p:cNvSpPr txBox="1">
            <a:spLocks/>
          </p:cNvSpPr>
          <p:nvPr/>
        </p:nvSpPr>
        <p:spPr>
          <a:xfrm>
            <a:off x="6320253" y="1707654"/>
            <a:ext cx="2664296" cy="72008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fr-FR" sz="1800" dirty="0">
                <a:latin typeface="Righteous"/>
              </a:rPr>
              <a:t>Spectre de réponse suivant X</a:t>
            </a:r>
          </a:p>
        </p:txBody>
      </p:sp>
      <p:sp>
        <p:nvSpPr>
          <p:cNvPr id="10" name="Google Shape;1036;p66"/>
          <p:cNvSpPr txBox="1">
            <a:spLocks/>
          </p:cNvSpPr>
          <p:nvPr/>
        </p:nvSpPr>
        <p:spPr>
          <a:xfrm>
            <a:off x="483818" y="4299942"/>
            <a:ext cx="2664296" cy="648072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fr-FR" sz="1800" dirty="0">
                <a:latin typeface="Righteous"/>
              </a:rPr>
              <a:t>Spectre de réponse suivant Y</a:t>
            </a:r>
          </a:p>
        </p:txBody>
      </p:sp>
      <p:sp>
        <p:nvSpPr>
          <p:cNvPr id="2" name="Espace réservé du numéro de diapositive 4">
            <a:extLst>
              <a:ext uri="{FF2B5EF4-FFF2-40B4-BE49-F238E27FC236}">
                <a16:creationId xmlns="" xmlns:a16="http://schemas.microsoft.com/office/drawing/2014/main" id="{0D546EB7-C573-10F0-BEF1-B878EAD3E0FB}"/>
              </a:ext>
            </a:extLst>
          </p:cNvPr>
          <p:cNvSpPr txBox="1">
            <a:spLocks/>
          </p:cNvSpPr>
          <p:nvPr/>
        </p:nvSpPr>
        <p:spPr>
          <a:xfrm>
            <a:off x="3923928" y="4899402"/>
            <a:ext cx="764215" cy="34417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fld id="{810E7F54-2C80-4AEC-92A2-35241EC92D6D}" type="slidenum">
              <a:rPr lang="fr-DZ" sz="1800" b="1" smtClean="0"/>
              <a:pPr algn="ctr"/>
              <a:t>31</a:t>
            </a:fld>
            <a:endParaRPr lang="fr-DZ" sz="1800" b="1" dirty="0"/>
          </a:p>
        </p:txBody>
      </p:sp>
    </p:spTree>
    <p:extLst>
      <p:ext uri="{BB962C8B-B14F-4D97-AF65-F5344CB8AC3E}">
        <p14:creationId xmlns:p14="http://schemas.microsoft.com/office/powerpoint/2010/main" val="4256960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94024"/>
            <a:ext cx="5943600" cy="21657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Image 3" descr="Une image contenant texte, nombre, capture d’écran, Parallèle&#10;&#10;Description générée automatiquement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311" y="2859782"/>
            <a:ext cx="6696744" cy="20291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ZoneTexte 4">
            <a:extLst>
              <a:ext uri="{FF2B5EF4-FFF2-40B4-BE49-F238E27FC236}">
                <a16:creationId xmlns="" xmlns:a16="http://schemas.microsoft.com/office/drawing/2014/main" id="{A5E0D058-6595-FF4A-412D-79693655696E}"/>
              </a:ext>
            </a:extLst>
          </p:cNvPr>
          <p:cNvSpPr txBox="1"/>
          <p:nvPr/>
        </p:nvSpPr>
        <p:spPr>
          <a:xfrm>
            <a:off x="1979712" y="111955"/>
            <a:ext cx="471311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79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3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Righteous"/>
                <a:ea typeface="Calibri" panose="020F0502020204030204" pitchFamily="34" charset="0"/>
                <a:cs typeface="Calibri" panose="020F0502020204030204" pitchFamily="34" charset="0"/>
              </a:rPr>
              <a:t>Modes propres </a:t>
            </a:r>
          </a:p>
        </p:txBody>
      </p:sp>
      <p:sp>
        <p:nvSpPr>
          <p:cNvPr id="2" name="Espace réservé du numéro de diapositive 4">
            <a:extLst>
              <a:ext uri="{FF2B5EF4-FFF2-40B4-BE49-F238E27FC236}">
                <a16:creationId xmlns="" xmlns:a16="http://schemas.microsoft.com/office/drawing/2014/main" id="{634AAA15-1212-FFBB-709D-95E93E142F91}"/>
              </a:ext>
            </a:extLst>
          </p:cNvPr>
          <p:cNvSpPr txBox="1">
            <a:spLocks/>
          </p:cNvSpPr>
          <p:nvPr/>
        </p:nvSpPr>
        <p:spPr>
          <a:xfrm>
            <a:off x="3954159" y="4888929"/>
            <a:ext cx="764215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fld id="{810E7F54-2C80-4AEC-92A2-35241EC92D6D}" type="slidenum">
              <a:rPr lang="fr-DZ" sz="1800" b="1" smtClean="0"/>
              <a:pPr algn="ctr"/>
              <a:t>32</a:t>
            </a:fld>
            <a:endParaRPr lang="fr-DZ" sz="1800" b="1" dirty="0"/>
          </a:p>
        </p:txBody>
      </p:sp>
    </p:spTree>
    <p:extLst>
      <p:ext uri="{BB962C8B-B14F-4D97-AF65-F5344CB8AC3E}">
        <p14:creationId xmlns:p14="http://schemas.microsoft.com/office/powerpoint/2010/main" val="3456056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" name="Google Shape;952;p61"/>
          <p:cNvSpPr/>
          <p:nvPr/>
        </p:nvSpPr>
        <p:spPr>
          <a:xfrm flipH="1">
            <a:off x="395536" y="2984550"/>
            <a:ext cx="4084610" cy="1289050"/>
          </a:xfrm>
          <a:custGeom>
            <a:avLst/>
            <a:gdLst/>
            <a:ahLst/>
            <a:cxnLst/>
            <a:rect l="l" t="t" r="r" b="b"/>
            <a:pathLst>
              <a:path w="331155" h="132312" extrusionOk="0">
                <a:moveTo>
                  <a:pt x="0" y="1752"/>
                </a:moveTo>
                <a:lnTo>
                  <a:pt x="331155" y="0"/>
                </a:lnTo>
                <a:lnTo>
                  <a:pt x="326801" y="124212"/>
                </a:lnTo>
                <a:lnTo>
                  <a:pt x="5065" y="132312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953" name="Google Shape;953;p61"/>
          <p:cNvSpPr/>
          <p:nvPr/>
        </p:nvSpPr>
        <p:spPr>
          <a:xfrm>
            <a:off x="4663854" y="1467456"/>
            <a:ext cx="3940594" cy="2806144"/>
          </a:xfrm>
          <a:custGeom>
            <a:avLst/>
            <a:gdLst/>
            <a:ahLst/>
            <a:cxnLst/>
            <a:rect l="l" t="t" r="r" b="b"/>
            <a:pathLst>
              <a:path w="331155" h="132312" extrusionOk="0">
                <a:moveTo>
                  <a:pt x="0" y="1752"/>
                </a:moveTo>
                <a:lnTo>
                  <a:pt x="331155" y="0"/>
                </a:lnTo>
                <a:lnTo>
                  <a:pt x="326801" y="124212"/>
                </a:lnTo>
                <a:lnTo>
                  <a:pt x="5065" y="132312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954" name="Google Shape;954;p61"/>
          <p:cNvSpPr/>
          <p:nvPr/>
        </p:nvSpPr>
        <p:spPr>
          <a:xfrm flipH="1">
            <a:off x="467544" y="1467456"/>
            <a:ext cx="4012602" cy="1289050"/>
          </a:xfrm>
          <a:custGeom>
            <a:avLst/>
            <a:gdLst/>
            <a:ahLst/>
            <a:cxnLst/>
            <a:rect l="l" t="t" r="r" b="b"/>
            <a:pathLst>
              <a:path w="331155" h="132312" extrusionOk="0">
                <a:moveTo>
                  <a:pt x="0" y="1752"/>
                </a:moveTo>
                <a:lnTo>
                  <a:pt x="331155" y="0"/>
                </a:lnTo>
                <a:lnTo>
                  <a:pt x="326801" y="124212"/>
                </a:lnTo>
                <a:lnTo>
                  <a:pt x="5065" y="132312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956" name="Google Shape;956;p61"/>
          <p:cNvSpPr txBox="1">
            <a:spLocks noGrp="1"/>
          </p:cNvSpPr>
          <p:nvPr>
            <p:ph type="subTitle" idx="1"/>
          </p:nvPr>
        </p:nvSpPr>
        <p:spPr>
          <a:xfrm>
            <a:off x="748029" y="1748717"/>
            <a:ext cx="3679955" cy="72652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algn="l"/>
            <a:r>
              <a:rPr lang="fr-FR" sz="1800" dirty="0">
                <a:latin typeface="Righteous"/>
              </a:rPr>
              <a:t>La période fondamentale obtenu par le logiciel : T = 1.35 s</a:t>
            </a:r>
            <a:endParaRPr lang="fr-FR" dirty="0">
              <a:latin typeface="Righteou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58" name="Google Shape;958;p61"/>
              <p:cNvSpPr txBox="1">
                <a:spLocks noGrp="1"/>
              </p:cNvSpPr>
              <p:nvPr>
                <p:ph type="subTitle" idx="3"/>
              </p:nvPr>
            </p:nvSpPr>
            <p:spPr>
              <a:xfrm>
                <a:off x="87569" y="3084702"/>
                <a:ext cx="4372642" cy="1013590"/>
              </a:xfrm>
              <a:prstGeom prst="rect">
                <a:avLst/>
              </a:prstGeom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algn="ctr"/>
                <a:r>
                  <a:rPr lang="fr-FR" sz="1800" dirty="0">
                    <a:latin typeface="Righteous"/>
                  </a:rPr>
                  <a:t>   La période fondamentale de la structure est donnée par la formule suivante :</a:t>
                </a:r>
              </a:p>
              <a:p>
                <a:pPr algn="ctr"/>
                <a:r>
                  <a:rPr lang="fr-FR" sz="1800" dirty="0">
                    <a:latin typeface="Righteous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1800">
                        <a:latin typeface="Cambria Math"/>
                      </a:rPr>
                      <m:t>T</m:t>
                    </m:r>
                    <m:r>
                      <a:rPr lang="fr-FR" sz="180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fr-FR" sz="18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sz="1800">
                            <a:latin typeface="Cambria Math"/>
                          </a:rPr>
                          <m:t>C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sz="1800">
                            <a:latin typeface="Cambria Math"/>
                          </a:rPr>
                          <m:t>t</m:t>
                        </m:r>
                      </m:sub>
                    </m:sSub>
                    <m:sSup>
                      <m:sSupPr>
                        <m:ctrlPr>
                          <a:rPr lang="fr-FR" sz="1800" i="1"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fr-FR" sz="1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fr-FR" sz="1800">
                                <a:latin typeface="Cambria Math"/>
                              </a:rPr>
                              <m:t>h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fr-FR" sz="1800">
                                <a:latin typeface="Cambria Math"/>
                              </a:rPr>
                              <m:t>N</m:t>
                            </m:r>
                          </m:sub>
                        </m:sSub>
                      </m:e>
                      <m:sup>
                        <m:f>
                          <m:fPr>
                            <m:ctrlPr>
                              <a:rPr lang="fr-FR" sz="18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fr-FR" sz="1800">
                                <a:latin typeface="Cambria Math"/>
                              </a:rPr>
                              <m:t>3</m:t>
                            </m:r>
                          </m:num>
                          <m:den>
                            <m:r>
                              <a:rPr lang="fr-FR" sz="1800">
                                <a:latin typeface="Cambria Math"/>
                              </a:rPr>
                              <m:t>4</m:t>
                            </m:r>
                          </m:den>
                        </m:f>
                      </m:sup>
                    </m:sSup>
                    <m:r>
                      <a:rPr lang="fr-FR" sz="1800" b="0" i="0" smtClean="0">
                        <a:latin typeface="Cambria Math"/>
                      </a:rPr>
                      <m:t>=</m:t>
                    </m:r>
                    <m:r>
                      <a:rPr lang="fr-FR" sz="1800">
                        <a:latin typeface="Cambria Math"/>
                      </a:rPr>
                      <m:t>0.68</m:t>
                    </m:r>
                    <m:r>
                      <a:rPr lang="fr-FR" sz="18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fr-FR" sz="1800" b="0" i="0" smtClean="0">
                        <a:latin typeface="Cambria Math"/>
                      </a:rPr>
                      <m:t>s</m:t>
                    </m:r>
                  </m:oMath>
                </a14:m>
                <a:endParaRPr lang="fr-FR" sz="1800" dirty="0">
                  <a:latin typeface="Righteous"/>
                </a:endParaRPr>
              </a:p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mc:Choice>
        <mc:Fallback xmlns="">
          <p:sp>
            <p:nvSpPr>
              <p:cNvPr id="958" name="Google Shape;958;p61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3"/>
              </p:nvPr>
            </p:nvSpPr>
            <p:spPr>
              <a:xfrm>
                <a:off x="87569" y="3084702"/>
                <a:ext cx="4372642" cy="1013590"/>
              </a:xfrm>
              <a:prstGeom prst="rect">
                <a:avLst/>
              </a:prstGeom>
              <a:blipFill>
                <a:blip r:embed="rId3"/>
                <a:stretch>
                  <a:fillRect t="-7831" r="-4178"/>
                </a:stretch>
              </a:blipFill>
            </p:spPr>
            <p:txBody>
              <a:bodyPr/>
              <a:lstStyle/>
              <a:p>
                <a:r>
                  <a:rPr lang="fr-D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7" name="Google Shape;977;p61"/>
          <p:cNvSpPr/>
          <p:nvPr/>
        </p:nvSpPr>
        <p:spPr>
          <a:xfrm>
            <a:off x="7976731" y="758959"/>
            <a:ext cx="873001" cy="315323"/>
          </a:xfrm>
          <a:custGeom>
            <a:avLst/>
            <a:gdLst/>
            <a:ahLst/>
            <a:cxnLst/>
            <a:rect l="l" t="t" r="r" b="b"/>
            <a:pathLst>
              <a:path w="8009" h="2893" extrusionOk="0">
                <a:moveTo>
                  <a:pt x="3684" y="1"/>
                </a:moveTo>
                <a:cubicBezTo>
                  <a:pt x="3484" y="1"/>
                  <a:pt x="3353" y="139"/>
                  <a:pt x="3356" y="508"/>
                </a:cubicBezTo>
                <a:cubicBezTo>
                  <a:pt x="3363" y="1248"/>
                  <a:pt x="3393" y="1535"/>
                  <a:pt x="3421" y="1638"/>
                </a:cubicBezTo>
                <a:lnTo>
                  <a:pt x="3421" y="1638"/>
                </a:lnTo>
                <a:cubicBezTo>
                  <a:pt x="3220" y="1573"/>
                  <a:pt x="2501" y="1359"/>
                  <a:pt x="1763" y="1359"/>
                </a:cubicBezTo>
                <a:cubicBezTo>
                  <a:pt x="1033" y="1359"/>
                  <a:pt x="285" y="1568"/>
                  <a:pt x="0" y="2338"/>
                </a:cubicBezTo>
                <a:lnTo>
                  <a:pt x="8008" y="2892"/>
                </a:lnTo>
                <a:cubicBezTo>
                  <a:pt x="8008" y="2892"/>
                  <a:pt x="6552" y="969"/>
                  <a:pt x="5844" y="969"/>
                </a:cubicBezTo>
                <a:cubicBezTo>
                  <a:pt x="5693" y="969"/>
                  <a:pt x="5576" y="1056"/>
                  <a:pt x="5515" y="1266"/>
                </a:cubicBezTo>
                <a:cubicBezTo>
                  <a:pt x="5515" y="1266"/>
                  <a:pt x="4288" y="1"/>
                  <a:pt x="368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Sous-titre 4"/>
              <p:cNvSpPr>
                <a:spLocks noGrp="1"/>
              </p:cNvSpPr>
              <p:nvPr>
                <p:ph type="subTitle" idx="5"/>
              </p:nvPr>
            </p:nvSpPr>
            <p:spPr>
              <a:xfrm>
                <a:off x="4655223" y="1635646"/>
                <a:ext cx="4021233" cy="545100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sz="1800">
                          <a:latin typeface="Cambria Math"/>
                        </a:rPr>
                        <m:t>T</m:t>
                      </m:r>
                      <m:r>
                        <a:rPr lang="fr-FR" sz="1800">
                          <a:latin typeface="Cambria Math"/>
                        </a:rPr>
                        <m:t>= 1.35 </m:t>
                      </m:r>
                      <m:r>
                        <m:rPr>
                          <m:sty m:val="p"/>
                        </m:rPr>
                        <a:rPr lang="fr-FR" sz="1800">
                          <a:latin typeface="Cambria Math"/>
                        </a:rPr>
                        <m:t>s</m:t>
                      </m:r>
                      <m:r>
                        <a:rPr lang="fr-FR" sz="1800">
                          <a:latin typeface="Cambria Math"/>
                        </a:rPr>
                        <m:t> </m:t>
                      </m:r>
                      <m:r>
                        <a:rPr lang="fr-FR" sz="1800" i="1" smtClean="0">
                          <a:latin typeface="Cambria Math"/>
                          <a:ea typeface="Cambria Math"/>
                        </a:rPr>
                        <m:t>&gt;</m:t>
                      </m:r>
                      <m:r>
                        <a:rPr lang="fr-FR" sz="1800">
                          <a:latin typeface="Cambria Math"/>
                        </a:rPr>
                        <m:t>1.3</m:t>
                      </m:r>
                      <m:sSub>
                        <m:sSubPr>
                          <m:ctrlPr>
                            <a:rPr lang="fr-FR" sz="18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1800">
                              <a:latin typeface="Cambria Math"/>
                            </a:rPr>
                            <m:t>T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 sz="1800">
                              <a:latin typeface="Cambria Math"/>
                            </a:rPr>
                            <m:t>x</m:t>
                          </m:r>
                          <m:r>
                            <a:rPr lang="fr-FR" sz="180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fr-FR" sz="1800">
                              <a:latin typeface="Cambria Math"/>
                            </a:rPr>
                            <m:t>empirique</m:t>
                          </m:r>
                        </m:sub>
                      </m:sSub>
                      <m:r>
                        <a:rPr lang="fr-FR" sz="1800">
                          <a:latin typeface="Cambria Math"/>
                        </a:rPr>
                        <m:t>=0.884 </m:t>
                      </m:r>
                      <m:r>
                        <m:rPr>
                          <m:sty m:val="p"/>
                        </m:rPr>
                        <a:rPr lang="fr-FR" sz="1800">
                          <a:latin typeface="Cambria Math"/>
                        </a:rPr>
                        <m:t>s</m:t>
                      </m:r>
                    </m:oMath>
                  </m:oMathPara>
                </a14:m>
                <a:endParaRPr lang="fr-FR" sz="1800" dirty="0">
                  <a:latin typeface="Righteous"/>
                </a:endParaRPr>
              </a:p>
            </p:txBody>
          </p:sp>
        </mc:Choice>
        <mc:Fallback xmlns="">
          <p:sp>
            <p:nvSpPr>
              <p:cNvPr id="5" name="Sous-titr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5"/>
              </p:nvPr>
            </p:nvSpPr>
            <p:spPr>
              <a:xfrm>
                <a:off x="4655223" y="1635646"/>
                <a:ext cx="4021233" cy="545100"/>
              </a:xfr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4805284" y="1965276"/>
            <a:ext cx="379916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/>
            <a:r>
              <a:rPr lang="fr-FR" sz="1800" dirty="0">
                <a:solidFill>
                  <a:schemeClr val="tx2">
                    <a:lumMod val="50000"/>
                  </a:schemeClr>
                </a:solidFill>
                <a:latin typeface="Righteous"/>
              </a:rPr>
              <a:t>Comme il s'agit d'une structure en charpente métallique , nous pouvons tolérer une période un peu plus grande que celle empirique, car nous avons eu du mal à ajouter des contreventements pour le bon fonctionnement de la structure.</a:t>
            </a:r>
          </a:p>
        </p:txBody>
      </p:sp>
      <p:sp>
        <p:nvSpPr>
          <p:cNvPr id="2" name="Rectangle 1"/>
          <p:cNvSpPr/>
          <p:nvPr/>
        </p:nvSpPr>
        <p:spPr>
          <a:xfrm>
            <a:off x="87569" y="251127"/>
            <a:ext cx="905643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000" dirty="0">
                <a:solidFill>
                  <a:schemeClr val="accent1">
                    <a:lumMod val="50000"/>
                  </a:schemeClr>
                </a:solidFill>
                <a:latin typeface="Righteous"/>
              </a:rPr>
              <a:t>Vérification de la période fondamentale de la structure :</a:t>
            </a:r>
          </a:p>
        </p:txBody>
      </p:sp>
      <p:sp>
        <p:nvSpPr>
          <p:cNvPr id="3" name="Espace réservé du numéro de diapositive 4">
            <a:extLst>
              <a:ext uri="{FF2B5EF4-FFF2-40B4-BE49-F238E27FC236}">
                <a16:creationId xmlns="" xmlns:a16="http://schemas.microsoft.com/office/drawing/2014/main" id="{9E805021-48DD-C151-1CD4-BB8135348CD8}"/>
              </a:ext>
            </a:extLst>
          </p:cNvPr>
          <p:cNvSpPr txBox="1">
            <a:spLocks/>
          </p:cNvSpPr>
          <p:nvPr/>
        </p:nvSpPr>
        <p:spPr>
          <a:xfrm>
            <a:off x="4019696" y="4853520"/>
            <a:ext cx="764215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fld id="{810E7F54-2C80-4AEC-92A2-35241EC92D6D}" type="slidenum">
              <a:rPr lang="fr-DZ" sz="1800" b="1" smtClean="0"/>
              <a:pPr algn="ctr"/>
              <a:t>33</a:t>
            </a:fld>
            <a:endParaRPr lang="fr-DZ" sz="1800" b="1" dirty="0"/>
          </a:p>
        </p:txBody>
      </p:sp>
    </p:spTree>
    <p:extLst>
      <p:ext uri="{BB962C8B-B14F-4D97-AF65-F5344CB8AC3E}">
        <p14:creationId xmlns:p14="http://schemas.microsoft.com/office/powerpoint/2010/main" val="286509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6" grpId="0" build="p"/>
      <p:bldP spid="958" grpId="0" build="p"/>
      <p:bldP spid="5" grpId="0" build="p"/>
      <p:bldP spid="7" grpId="0"/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au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01342120"/>
                  </p:ext>
                </p:extLst>
              </p:nvPr>
            </p:nvGraphicFramePr>
            <p:xfrm>
              <a:off x="6096" y="3147814"/>
              <a:ext cx="6192690" cy="1877896"/>
            </p:xfrm>
            <a:graphic>
              <a:graphicData uri="http://schemas.openxmlformats.org/drawingml/2006/table">
                <a:tbl>
                  <a:tblPr firstRow="1" firstCol="1" bandRow="1">
                    <a:tableStyleId>{E8034E78-7F5D-4C2E-B375-FC64B27BC917}</a:tableStyleId>
                  </a:tblPr>
                  <a:tblGrid>
                    <a:gridCol w="804373">
                      <a:extLst>
                        <a:ext uri="{9D8B030D-6E8A-4147-A177-3AD203B41FA5}">
                          <a16:colId xmlns="" xmlns:a16="http://schemas.microsoft.com/office/drawing/2014/main" val="20000"/>
                        </a:ext>
                      </a:extLst>
                    </a:gridCol>
                    <a:gridCol w="1558013">
                      <a:extLst>
                        <a:ext uri="{9D8B030D-6E8A-4147-A177-3AD203B41FA5}">
                          <a16:colId xmlns="" xmlns:a16="http://schemas.microsoft.com/office/drawing/2014/main" val="20001"/>
                        </a:ext>
                      </a:extLst>
                    </a:gridCol>
                    <a:gridCol w="1466925">
                      <a:extLst>
                        <a:ext uri="{9D8B030D-6E8A-4147-A177-3AD203B41FA5}">
                          <a16:colId xmlns="" xmlns:a16="http://schemas.microsoft.com/office/drawing/2014/main" val="20002"/>
                        </a:ext>
                      </a:extLst>
                    </a:gridCol>
                    <a:gridCol w="1222437">
                      <a:extLst>
                        <a:ext uri="{9D8B030D-6E8A-4147-A177-3AD203B41FA5}">
                          <a16:colId xmlns="" xmlns:a16="http://schemas.microsoft.com/office/drawing/2014/main" val="20003"/>
                        </a:ext>
                      </a:extLst>
                    </a:gridCol>
                    <a:gridCol w="1140942">
                      <a:extLst>
                        <a:ext uri="{9D8B030D-6E8A-4147-A177-3AD203B41FA5}">
                          <a16:colId xmlns="" xmlns:a16="http://schemas.microsoft.com/office/drawing/2014/main" val="20004"/>
                        </a:ext>
                      </a:extLst>
                    </a:gridCol>
                  </a:tblGrid>
                  <a:tr h="62524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800" dirty="0">
                              <a:effectLst/>
                              <a:latin typeface="Righteous"/>
                            </a:rPr>
                            <a:t> </a:t>
                          </a:r>
                          <a:endParaRPr lang="fr-FR" sz="1800" dirty="0">
                            <a:effectLst/>
                            <a:latin typeface="Righteous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800" dirty="0">
                              <a:effectLst/>
                              <a:latin typeface="Righteous"/>
                            </a:rPr>
                            <a:t>Vt (daN)</a:t>
                          </a:r>
                          <a:endParaRPr lang="fr-FR" sz="1800" dirty="0">
                            <a:effectLst/>
                            <a:latin typeface="Righteous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800" dirty="0">
                              <a:effectLst/>
                              <a:latin typeface="Righteous"/>
                            </a:rPr>
                            <a:t>V (daN)</a:t>
                          </a:r>
                          <a:endParaRPr lang="fr-FR" sz="1800" dirty="0">
                            <a:effectLst/>
                            <a:latin typeface="Righteous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800" dirty="0">
                              <a:effectLst/>
                              <a:latin typeface="Righteous"/>
                            </a:rPr>
                            <a:t>80% V (daN)</a:t>
                          </a:r>
                          <a:endParaRPr lang="fr-FR" sz="1800" dirty="0">
                            <a:effectLst/>
                            <a:latin typeface="Righteous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800" dirty="0">
                              <a:effectLst/>
                              <a:latin typeface="Righteous"/>
                            </a:rPr>
                            <a:t>Vt &gt; 80%V</a:t>
                          </a:r>
                          <a:endParaRPr lang="fr-FR" sz="1800" dirty="0">
                            <a:effectLst/>
                            <a:latin typeface="Righteous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="" xmlns:a16="http://schemas.microsoft.com/office/drawing/2014/main" val="10000"/>
                      </a:ext>
                    </a:extLst>
                  </a:tr>
                  <a:tr h="62348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800" dirty="0">
                              <a:effectLst/>
                              <a:latin typeface="Righteous"/>
                            </a:rPr>
                            <a:t>Vx</a:t>
                          </a:r>
                          <a:endParaRPr lang="fr-FR" sz="1800" dirty="0">
                            <a:effectLst/>
                            <a:latin typeface="Righteous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1800" smtClean="0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effectLst/>
                                    <a:latin typeface="Cambria Math"/>
                                  </a:rPr>
                                  <m:t>102161.463 </m:t>
                                </m:r>
                              </m:oMath>
                            </m:oMathPara>
                          </a14:m>
                          <a:endParaRPr lang="fr-FR" sz="180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effectLst/>
                            <a:latin typeface="Righteous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1800" smtClean="0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effectLst/>
                                    <a:latin typeface="Cambria Math"/>
                                  </a:rPr>
                                  <m:t>102238.065 </m:t>
                                </m:r>
                              </m:oMath>
                            </m:oMathPara>
                          </a14:m>
                          <a:endParaRPr lang="fr-FR" sz="180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effectLst/>
                            <a:latin typeface="Righteous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80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effectLst/>
                              <a:latin typeface="Righteous"/>
                            </a:rPr>
                            <a:t>81790.452</a:t>
                          </a:r>
                          <a:endParaRPr lang="fr-FR" sz="180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effectLst/>
                            <a:latin typeface="Righteous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80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effectLst/>
                              <a:latin typeface="Righteous"/>
                            </a:rPr>
                            <a:t>Vérifiée</a:t>
                          </a:r>
                          <a:endParaRPr lang="fr-FR" sz="180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effectLst/>
                            <a:latin typeface="Righteous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="" xmlns:a16="http://schemas.microsoft.com/office/drawing/2014/main" val="10001"/>
                      </a:ext>
                    </a:extLst>
                  </a:tr>
                  <a:tr h="62348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800" dirty="0">
                              <a:effectLst/>
                              <a:latin typeface="Righteous"/>
                            </a:rPr>
                            <a:t>Vy</a:t>
                          </a:r>
                          <a:endParaRPr lang="fr-FR" sz="1800" dirty="0">
                            <a:effectLst/>
                            <a:latin typeface="Righteous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1800" smtClean="0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effectLst/>
                                    <a:latin typeface="Cambria Math"/>
                                  </a:rPr>
                                  <m:t>109953.173 </m:t>
                                </m:r>
                              </m:oMath>
                            </m:oMathPara>
                          </a14:m>
                          <a:endParaRPr lang="fr-FR" sz="180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effectLst/>
                            <a:latin typeface="Righteous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1800" smtClean="0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effectLst/>
                                    <a:latin typeface="Cambria Math"/>
                                  </a:rPr>
                                  <m:t>106497.984 </m:t>
                                </m:r>
                              </m:oMath>
                            </m:oMathPara>
                          </a14:m>
                          <a:endParaRPr lang="fr-FR" sz="180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effectLst/>
                            <a:latin typeface="Righteous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80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effectLst/>
                              <a:latin typeface="Righteous"/>
                            </a:rPr>
                            <a:t>85198.387</a:t>
                          </a:r>
                          <a:endParaRPr lang="fr-FR" sz="180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effectLst/>
                            <a:latin typeface="Righteous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80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effectLst/>
                              <a:latin typeface="Righteous"/>
                            </a:rPr>
                            <a:t>Vérifiée</a:t>
                          </a:r>
                          <a:endParaRPr lang="fr-FR" sz="180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effectLst/>
                            <a:latin typeface="Righteous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=""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au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01342120"/>
                  </p:ext>
                </p:extLst>
              </p:nvPr>
            </p:nvGraphicFramePr>
            <p:xfrm>
              <a:off x="6096" y="3147814"/>
              <a:ext cx="6192690" cy="1872207"/>
            </p:xfrm>
            <a:graphic>
              <a:graphicData uri="http://schemas.openxmlformats.org/drawingml/2006/table">
                <a:tbl>
                  <a:tblPr firstRow="1" firstCol="1" bandRow="1">
                    <a:tableStyleId>{E8034E78-7F5D-4C2E-B375-FC64B27BC917}</a:tableStyleId>
                  </a:tblPr>
                  <a:tblGrid>
                    <a:gridCol w="804373"/>
                    <a:gridCol w="1558013"/>
                    <a:gridCol w="1466925"/>
                    <a:gridCol w="1222437"/>
                    <a:gridCol w="1140942"/>
                  </a:tblGrid>
                  <a:tr h="62524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800" dirty="0">
                              <a:effectLst/>
                              <a:latin typeface="Righteous"/>
                            </a:rPr>
                            <a:t> </a:t>
                          </a:r>
                          <a:endParaRPr lang="fr-FR" sz="1800" dirty="0">
                            <a:effectLst/>
                            <a:latin typeface="Righteous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800" dirty="0">
                              <a:effectLst/>
                              <a:latin typeface="Righteous"/>
                            </a:rPr>
                            <a:t>Vt (daN)</a:t>
                          </a:r>
                          <a:endParaRPr lang="fr-FR" sz="1800" dirty="0">
                            <a:effectLst/>
                            <a:latin typeface="Righteous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800" dirty="0">
                              <a:effectLst/>
                              <a:latin typeface="Righteous"/>
                            </a:rPr>
                            <a:t>V (daN)</a:t>
                          </a:r>
                          <a:endParaRPr lang="fr-FR" sz="1800" dirty="0">
                            <a:effectLst/>
                            <a:latin typeface="Righteous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800" dirty="0">
                              <a:effectLst/>
                              <a:latin typeface="Righteous"/>
                            </a:rPr>
                            <a:t>80% V (daN)</a:t>
                          </a:r>
                          <a:endParaRPr lang="fr-FR" sz="1800" dirty="0">
                            <a:effectLst/>
                            <a:latin typeface="Righteous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800" dirty="0">
                              <a:effectLst/>
                              <a:latin typeface="Righteous"/>
                            </a:rPr>
                            <a:t>Vt &gt; 80%V</a:t>
                          </a:r>
                          <a:endParaRPr lang="fr-FR" sz="1800" dirty="0">
                            <a:effectLst/>
                            <a:latin typeface="Righteous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62348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800" dirty="0">
                              <a:effectLst/>
                              <a:latin typeface="Righteous"/>
                            </a:rPr>
                            <a:t>Vx</a:t>
                          </a:r>
                          <a:endParaRPr lang="fr-FR" sz="1800" dirty="0">
                            <a:effectLst/>
                            <a:latin typeface="Righteous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51563" t="-107843" r="-245313" b="-1009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161667" t="-107843" r="-161667" b="-1009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80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effectLst/>
                              <a:latin typeface="Righteous"/>
                            </a:rPr>
                            <a:t>81790.452</a:t>
                          </a:r>
                          <a:endParaRPr lang="fr-FR" sz="180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effectLst/>
                            <a:latin typeface="Righteous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80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effectLst/>
                              <a:latin typeface="Righteous"/>
                            </a:rPr>
                            <a:t>Vérifiée</a:t>
                          </a:r>
                          <a:endParaRPr lang="fr-FR" sz="180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effectLst/>
                            <a:latin typeface="Righteous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62348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800" dirty="0">
                              <a:effectLst/>
                              <a:latin typeface="Righteous"/>
                            </a:rPr>
                            <a:t>Vy</a:t>
                          </a:r>
                          <a:endParaRPr lang="fr-FR" sz="1800" dirty="0">
                            <a:effectLst/>
                            <a:latin typeface="Righteous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51563" t="-207843" r="-245313" b="-9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161667" t="-207843" r="-161667" b="-9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80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effectLst/>
                              <a:latin typeface="Righteous"/>
                            </a:rPr>
                            <a:t>85198.387</a:t>
                          </a:r>
                          <a:endParaRPr lang="fr-FR" sz="180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effectLst/>
                            <a:latin typeface="Righteous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80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effectLst/>
                              <a:latin typeface="Righteous"/>
                            </a:rPr>
                            <a:t>Vérifiée</a:t>
                          </a:r>
                          <a:endParaRPr lang="fr-FR" sz="180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effectLst/>
                            <a:latin typeface="Righteous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Diagramme 6"/>
              <p:cNvGraphicFramePr/>
              <p:nvPr>
                <p:extLst>
                  <p:ext uri="{D42A27DB-BD31-4B8C-83A1-F6EECF244321}">
                    <p14:modId xmlns:p14="http://schemas.microsoft.com/office/powerpoint/2010/main" val="460233364"/>
                  </p:ext>
                </p:extLst>
              </p:nvPr>
            </p:nvGraphicFramePr>
            <p:xfrm>
              <a:off x="3275856" y="195486"/>
              <a:ext cx="5868144" cy="4824536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</mc:Choice>
        <mc:Fallback xmlns="">
          <p:graphicFrame>
            <p:nvGraphicFramePr>
              <p:cNvPr id="7" name="Diagramme 6"/>
              <p:cNvGraphicFramePr/>
              <p:nvPr>
                <p:extLst>
                  <p:ext uri="{D42A27DB-BD31-4B8C-83A1-F6EECF244321}">
                    <p14:modId xmlns:p14="http://schemas.microsoft.com/office/powerpoint/2010/main" val="460233364"/>
                  </p:ext>
                </p:extLst>
              </p:nvPr>
            </p:nvGraphicFramePr>
            <p:xfrm>
              <a:off x="3275856" y="195486"/>
              <a:ext cx="5868144" cy="4824536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8" r:lo="rId9" r:qs="rId10" r:cs="rId11"/>
              </a:graphicData>
            </a:graphic>
          </p:graphicFrame>
        </mc:Fallback>
      </mc:AlternateContent>
      <p:sp>
        <p:nvSpPr>
          <p:cNvPr id="2" name="Espace réservé du numéro de diapositive 4">
            <a:extLst>
              <a:ext uri="{FF2B5EF4-FFF2-40B4-BE49-F238E27FC236}">
                <a16:creationId xmlns="" xmlns:a16="http://schemas.microsoft.com/office/drawing/2014/main" id="{2DF6162F-B4F5-1B92-07E8-ED58AD6AB2B8}"/>
              </a:ext>
            </a:extLst>
          </p:cNvPr>
          <p:cNvSpPr txBox="1">
            <a:spLocks/>
          </p:cNvSpPr>
          <p:nvPr/>
        </p:nvSpPr>
        <p:spPr>
          <a:xfrm>
            <a:off x="3995936" y="4852229"/>
            <a:ext cx="764215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fld id="{810E7F54-2C80-4AEC-92A2-35241EC92D6D}" type="slidenum">
              <a:rPr lang="fr-DZ" sz="1800" b="1" smtClean="0"/>
              <a:pPr algn="ctr"/>
              <a:t>34</a:t>
            </a:fld>
            <a:endParaRPr lang="fr-DZ" sz="1800" b="1" dirty="0"/>
          </a:p>
        </p:txBody>
      </p:sp>
    </p:spTree>
    <p:extLst>
      <p:ext uri="{BB962C8B-B14F-4D97-AF65-F5344CB8AC3E}">
        <p14:creationId xmlns:p14="http://schemas.microsoft.com/office/powerpoint/2010/main" val="2350201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2773" y="424524"/>
            <a:ext cx="92525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ctr"/>
            <a:r>
              <a:rPr lang="fr-FR" sz="3000" dirty="0">
                <a:solidFill>
                  <a:schemeClr val="accent1">
                    <a:lumMod val="50000"/>
                  </a:schemeClr>
                </a:solidFill>
                <a:latin typeface="Righteous"/>
              </a:rPr>
              <a:t>Vérification des déplacements latéraux </a:t>
            </a:r>
            <a:endParaRPr lang="fr-FR" sz="3000" dirty="0" smtClean="0">
              <a:solidFill>
                <a:schemeClr val="accent1">
                  <a:lumMod val="50000"/>
                </a:schemeClr>
              </a:solidFill>
              <a:latin typeface="Righteous"/>
            </a:endParaRPr>
          </a:p>
          <a:p>
            <a:pPr lvl="2" algn="ctr"/>
            <a:r>
              <a:rPr lang="fr-FR" sz="3000" dirty="0" smtClean="0">
                <a:solidFill>
                  <a:schemeClr val="accent1">
                    <a:lumMod val="50000"/>
                  </a:schemeClr>
                </a:solidFill>
                <a:latin typeface="Righteous"/>
              </a:rPr>
              <a:t>inter-étages</a:t>
            </a:r>
            <a:r>
              <a:rPr lang="fr-FR" sz="3000" dirty="0">
                <a:solidFill>
                  <a:schemeClr val="accent1">
                    <a:lumMod val="50000"/>
                  </a:schemeClr>
                </a:solidFill>
                <a:latin typeface="Righteous"/>
              </a:rPr>
              <a:t> :	</a:t>
            </a:r>
          </a:p>
        </p:txBody>
      </p:sp>
      <p:graphicFrame>
        <p:nvGraphicFramePr>
          <p:cNvPr id="13" name="Google Shape;454;p42"/>
          <p:cNvGraphicFramePr/>
          <p:nvPr>
            <p:extLst>
              <p:ext uri="{D42A27DB-BD31-4B8C-83A1-F6EECF244321}">
                <p14:modId xmlns:p14="http://schemas.microsoft.com/office/powerpoint/2010/main" val="1338713960"/>
              </p:ext>
            </p:extLst>
          </p:nvPr>
        </p:nvGraphicFramePr>
        <p:xfrm>
          <a:off x="663694" y="2695510"/>
          <a:ext cx="7848872" cy="1870071"/>
        </p:xfrm>
        <a:graphic>
          <a:graphicData uri="http://schemas.openxmlformats.org/drawingml/2006/table">
            <a:tbl>
              <a:tblPr>
                <a:noFill/>
                <a:tableStyleId>{9E93CBC8-7CAD-40A3-920E-8250AA4D804A}</a:tableStyleId>
              </a:tblPr>
              <a:tblGrid>
                <a:gridCol w="357067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2599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5220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65843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>
                        <a:solidFill>
                          <a:schemeClr val="accent3"/>
                        </a:solidFill>
                        <a:latin typeface="Baloo Tammudu 2"/>
                        <a:ea typeface="Baloo Tammudu 2"/>
                        <a:cs typeface="Baloo Tammudu 2"/>
                        <a:sym typeface="Baloo Tammudu 2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800" dirty="0">
                          <a:solidFill>
                            <a:schemeClr val="accent3"/>
                          </a:solidFill>
                          <a:latin typeface="Righteous"/>
                          <a:ea typeface="Righteous"/>
                          <a:cs typeface="Righteous"/>
                          <a:sym typeface="Righteous"/>
                        </a:rPr>
                        <a:t>CV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1DEFC">
                        <a:alpha val="2233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solidFill>
                            <a:schemeClr val="accent3"/>
                          </a:solidFill>
                          <a:latin typeface="Righteous"/>
                          <a:ea typeface="Righteous"/>
                          <a:cs typeface="Righteous"/>
                          <a:sym typeface="Righteous"/>
                        </a:rPr>
                        <a:t>CNV</a:t>
                      </a:r>
                      <a:endParaRPr sz="1800" dirty="0">
                        <a:solidFill>
                          <a:schemeClr val="accent3"/>
                        </a:solidFill>
                        <a:latin typeface="Righteous"/>
                        <a:ea typeface="Righteous"/>
                        <a:cs typeface="Righteous"/>
                        <a:sym typeface="Righteou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1DEFC">
                        <a:alpha val="2233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098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800" dirty="0">
                          <a:solidFill>
                            <a:srgbClr val="002060"/>
                          </a:solidFill>
                          <a:effectLst/>
                          <a:latin typeface="Righteous"/>
                        </a:rPr>
                        <a:t>Dan</a:t>
                      </a:r>
                      <a:r>
                        <a:rPr lang="fr-FR" sz="1800" baseline="0" dirty="0">
                          <a:solidFill>
                            <a:srgbClr val="002060"/>
                          </a:solidFill>
                          <a:effectLst/>
                          <a:latin typeface="Righteous"/>
                        </a:rPr>
                        <a:t>s le plan X-X</a:t>
                      </a:r>
                      <a:endParaRPr lang="fr-FR" sz="1800" dirty="0">
                        <a:solidFill>
                          <a:srgbClr val="002060"/>
                        </a:solidFill>
                        <a:effectLst/>
                        <a:latin typeface="Righteous"/>
                      </a:endParaRPr>
                    </a:p>
                  </a:txBody>
                  <a:tcPr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>
                        <a:solidFill>
                          <a:schemeClr val="accent3"/>
                        </a:solidFill>
                        <a:latin typeface="Baloo Tammudu 2"/>
                        <a:ea typeface="Baloo Tammudu 2"/>
                        <a:cs typeface="Baloo Tammudu 2"/>
                        <a:sym typeface="Baloo Tammudu 2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94334">
                <a:tc>
                  <a:txBody>
                    <a:bodyPr/>
                    <a:lstStyle/>
                    <a:p>
                      <a:r>
                        <a:rPr lang="fr-FR" sz="1800" dirty="0">
                          <a:solidFill>
                            <a:srgbClr val="002060"/>
                          </a:solidFill>
                          <a:effectLst/>
                          <a:latin typeface="Righteous"/>
                        </a:rPr>
                        <a:t>Dan</a:t>
                      </a:r>
                      <a:r>
                        <a:rPr lang="fr-FR" sz="1800" baseline="0" dirty="0">
                          <a:solidFill>
                            <a:srgbClr val="002060"/>
                          </a:solidFill>
                          <a:effectLst/>
                          <a:latin typeface="Righteous"/>
                        </a:rPr>
                        <a:t>s le plan Y-Y</a:t>
                      </a:r>
                      <a:endParaRPr lang="fr-FR" sz="1800" dirty="0">
                        <a:solidFill>
                          <a:srgbClr val="002060"/>
                        </a:solidFill>
                        <a:effectLst/>
                        <a:latin typeface="Righteous"/>
                      </a:endParaRPr>
                    </a:p>
                  </a:txBody>
                  <a:tcPr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1DEFC">
                        <a:alpha val="2233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1DEFC">
                        <a:alpha val="2233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>
                        <a:solidFill>
                          <a:schemeClr val="accent3"/>
                        </a:solidFill>
                        <a:latin typeface="Baloo Tammudu 2"/>
                        <a:ea typeface="Baloo Tammudu 2"/>
                        <a:cs typeface="Baloo Tammudu 2"/>
                        <a:sym typeface="Baloo Tammudu 2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1DEFC">
                        <a:alpha val="2233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4" name="Google Shape;455;p42"/>
          <p:cNvSpPr/>
          <p:nvPr/>
        </p:nvSpPr>
        <p:spPr>
          <a:xfrm>
            <a:off x="5250369" y="3511931"/>
            <a:ext cx="194700" cy="194700"/>
          </a:xfrm>
          <a:prstGeom prst="ellipse">
            <a:avLst/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" name="Google Shape;455;p42"/>
          <p:cNvSpPr/>
          <p:nvPr/>
        </p:nvSpPr>
        <p:spPr>
          <a:xfrm>
            <a:off x="5260918" y="4151317"/>
            <a:ext cx="194700" cy="194700"/>
          </a:xfrm>
          <a:prstGeom prst="ellipse">
            <a:avLst/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" name="Google Shape;467;p42"/>
          <p:cNvSpPr/>
          <p:nvPr/>
        </p:nvSpPr>
        <p:spPr>
          <a:xfrm>
            <a:off x="7358284" y="3511931"/>
            <a:ext cx="194700" cy="194700"/>
          </a:xfrm>
          <a:prstGeom prst="ellipse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" name="Google Shape;467;p42"/>
          <p:cNvSpPr/>
          <p:nvPr/>
        </p:nvSpPr>
        <p:spPr>
          <a:xfrm>
            <a:off x="7358284" y="4131326"/>
            <a:ext cx="194700" cy="194700"/>
          </a:xfrm>
          <a:prstGeom prst="ellipse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63694" y="1427173"/>
                <a:ext cx="8208912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1800" dirty="0">
                    <a:solidFill>
                      <a:schemeClr val="tx2">
                        <a:lumMod val="50000"/>
                      </a:schemeClr>
                    </a:solidFill>
                    <a:latin typeface="Righteous"/>
                  </a:rPr>
                  <a:t>D’après le </a:t>
                </a:r>
                <a:r>
                  <a:rPr lang="fr-FR" sz="1800" b="1" dirty="0">
                    <a:solidFill>
                      <a:schemeClr val="tx2">
                        <a:lumMod val="50000"/>
                      </a:schemeClr>
                    </a:solidFill>
                    <a:latin typeface="Righteous"/>
                  </a:rPr>
                  <a:t>RPA99/Version2003,</a:t>
                </a:r>
                <a:r>
                  <a:rPr lang="fr-FR" sz="1800" dirty="0">
                    <a:solidFill>
                      <a:schemeClr val="tx2">
                        <a:lumMod val="50000"/>
                      </a:schemeClr>
                    </a:solidFill>
                    <a:latin typeface="Righteous"/>
                  </a:rPr>
                  <a:t> </a:t>
                </a:r>
                <a:r>
                  <a:rPr lang="fr-FR" sz="1800" b="1" dirty="0">
                    <a:solidFill>
                      <a:schemeClr val="tx2">
                        <a:lumMod val="50000"/>
                      </a:schemeClr>
                    </a:solidFill>
                    <a:latin typeface="Righteous"/>
                  </a:rPr>
                  <a:t>Le déplacement horizontal </a:t>
                </a:r>
                <a:r>
                  <a:rPr lang="fr-FR" sz="1800" dirty="0">
                    <a:solidFill>
                      <a:schemeClr val="tx2">
                        <a:lumMod val="50000"/>
                      </a:schemeClr>
                    </a:solidFill>
                    <a:latin typeface="Righteous"/>
                  </a:rPr>
                  <a:t>à chaque niveau "k" de la structure est calculé comme suit :	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80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/>
                        </a:rPr>
                        <m:t>∆</m:t>
                      </m:r>
                      <m:d>
                        <m:dPr>
                          <m:ctrlPr>
                            <a:rPr lang="fr-FR" sz="1800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fr-FR" sz="180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k</m:t>
                          </m:r>
                        </m:e>
                      </m:d>
                      <m:r>
                        <a:rPr lang="fr-FR" sz="180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fr-FR" sz="1800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180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δ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 sz="180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k</m:t>
                          </m:r>
                        </m:sub>
                      </m:sSub>
                      <m:r>
                        <a:rPr lang="fr-FR" sz="1800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fr-FR" sz="1800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180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δ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 sz="180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k</m:t>
                          </m:r>
                          <m:r>
                            <a:rPr lang="fr-FR" sz="1800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fr-FR" sz="180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fr-FR" sz="180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/>
                        </a:rPr>
                        <m:t>     →     ∆</m:t>
                      </m:r>
                      <m:d>
                        <m:dPr>
                          <m:ctrlPr>
                            <a:rPr lang="fr-FR" sz="1800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fr-FR" sz="180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k</m:t>
                          </m:r>
                        </m:e>
                      </m:d>
                      <m:r>
                        <a:rPr lang="fr-FR" sz="180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/>
                        </a:rPr>
                        <m:t>≤</m:t>
                      </m:r>
                      <m:r>
                        <a:rPr lang="fr-FR" sz="180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/>
                        </a:rPr>
                        <m:t>1</m:t>
                      </m:r>
                      <m:r>
                        <a:rPr lang="fr-FR" sz="180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/>
                        </a:rPr>
                        <m:t>%</m:t>
                      </m:r>
                      <m:sSub>
                        <m:sSubPr>
                          <m:ctrlPr>
                            <a:rPr lang="fr-FR" sz="1800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180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 sz="180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e</m:t>
                          </m:r>
                        </m:sub>
                      </m:sSub>
                    </m:oMath>
                  </m:oMathPara>
                </a14:m>
                <a:endParaRPr lang="fr-FR" sz="1800" dirty="0">
                  <a:solidFill>
                    <a:schemeClr val="tx2">
                      <a:lumMod val="50000"/>
                    </a:schemeClr>
                  </a:solidFill>
                  <a:latin typeface="Righteous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800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180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δ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 sz="180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k</m:t>
                          </m:r>
                        </m:sub>
                      </m:sSub>
                      <m:r>
                        <a:rPr lang="fr-FR" sz="180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fr-FR" sz="180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/>
                        </a:rPr>
                        <m:t>R</m:t>
                      </m:r>
                      <m:sSub>
                        <m:sSubPr>
                          <m:ctrlPr>
                            <a:rPr lang="fr-FR" sz="1800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180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δ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 sz="180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ek</m:t>
                          </m:r>
                        </m:sub>
                      </m:sSub>
                    </m:oMath>
                  </m:oMathPara>
                </a14:m>
                <a:endParaRPr lang="fr-FR" sz="1600" dirty="0">
                  <a:latin typeface="Righteous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694" y="1427173"/>
                <a:ext cx="8208912" cy="1200329"/>
              </a:xfrm>
              <a:prstGeom prst="rect">
                <a:avLst/>
              </a:prstGeom>
              <a:blipFill rotWithShape="1">
                <a:blip r:embed="rId2"/>
                <a:stretch>
                  <a:fillRect l="-669" t="-2538" r="-96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Espace réservé du numéro de diapositive 4">
            <a:extLst>
              <a:ext uri="{FF2B5EF4-FFF2-40B4-BE49-F238E27FC236}">
                <a16:creationId xmlns="" xmlns:a16="http://schemas.microsoft.com/office/drawing/2014/main" id="{85CB9396-EFB4-31EE-9ADF-840E26BFFEEB}"/>
              </a:ext>
            </a:extLst>
          </p:cNvPr>
          <p:cNvSpPr txBox="1">
            <a:spLocks/>
          </p:cNvSpPr>
          <p:nvPr/>
        </p:nvSpPr>
        <p:spPr>
          <a:xfrm>
            <a:off x="4003935" y="4793145"/>
            <a:ext cx="764215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fld id="{810E7F54-2C80-4AEC-92A2-35241EC92D6D}" type="slidenum">
              <a:rPr lang="fr-DZ" sz="1800" b="1" smtClean="0"/>
              <a:pPr algn="ctr"/>
              <a:t>35</a:t>
            </a:fld>
            <a:endParaRPr lang="fr-DZ" sz="1800" b="1" dirty="0"/>
          </a:p>
        </p:txBody>
      </p:sp>
    </p:spTree>
    <p:extLst>
      <p:ext uri="{BB962C8B-B14F-4D97-AF65-F5344CB8AC3E}">
        <p14:creationId xmlns:p14="http://schemas.microsoft.com/office/powerpoint/2010/main" val="1734062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animBg="1"/>
      <p:bldP spid="15" grpId="0" animBg="1"/>
      <p:bldP spid="16" grpId="0" animBg="1"/>
      <p:bldP spid="17" grpId="0" animBg="1"/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" name="Google Shape;998;p63"/>
          <p:cNvSpPr/>
          <p:nvPr/>
        </p:nvSpPr>
        <p:spPr>
          <a:xfrm>
            <a:off x="2050595" y="627534"/>
            <a:ext cx="5976664" cy="3744416"/>
          </a:xfrm>
          <a:custGeom>
            <a:avLst/>
            <a:gdLst/>
            <a:ahLst/>
            <a:cxnLst/>
            <a:rect l="l" t="t" r="r" b="b"/>
            <a:pathLst>
              <a:path w="176004" h="153336" extrusionOk="0">
                <a:moveTo>
                  <a:pt x="0" y="2030"/>
                </a:moveTo>
                <a:lnTo>
                  <a:pt x="174618" y="0"/>
                </a:lnTo>
                <a:lnTo>
                  <a:pt x="176004" y="152872"/>
                </a:lnTo>
                <a:lnTo>
                  <a:pt x="2671" y="153336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999" name="Google Shape;999;p63"/>
          <p:cNvSpPr/>
          <p:nvPr/>
        </p:nvSpPr>
        <p:spPr>
          <a:xfrm flipH="1">
            <a:off x="4059277" y="975250"/>
            <a:ext cx="1959300" cy="929700"/>
          </a:xfrm>
          <a:prstGeom prst="trapezoid">
            <a:avLst>
              <a:gd name="adj" fmla="val 6197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0" name="Google Shape;1000;p63"/>
          <p:cNvSpPr txBox="1">
            <a:spLocks noGrp="1"/>
          </p:cNvSpPr>
          <p:nvPr>
            <p:ph type="title" idx="2"/>
          </p:nvPr>
        </p:nvSpPr>
        <p:spPr>
          <a:xfrm flipH="1">
            <a:off x="2374631" y="2082817"/>
            <a:ext cx="5328591" cy="248737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fr-FR" dirty="0"/>
              <a:t>Dimensionnement des éléments structuraux et secondaires</a:t>
            </a:r>
            <a:endParaRPr b="0" dirty="0"/>
          </a:p>
        </p:txBody>
      </p:sp>
      <p:sp>
        <p:nvSpPr>
          <p:cNvPr id="1001" name="Google Shape;1001;p63"/>
          <p:cNvSpPr txBox="1">
            <a:spLocks noGrp="1"/>
          </p:cNvSpPr>
          <p:nvPr>
            <p:ph type="title"/>
          </p:nvPr>
        </p:nvSpPr>
        <p:spPr>
          <a:xfrm>
            <a:off x="4282627" y="1038250"/>
            <a:ext cx="1512600" cy="866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 dirty="0"/>
              <a:t>06</a:t>
            </a:r>
            <a:endParaRPr b="0" dirty="0"/>
          </a:p>
        </p:txBody>
      </p:sp>
      <p:sp>
        <p:nvSpPr>
          <p:cNvPr id="3" name="Espace réservé du numéro de diapositive 4">
            <a:extLst>
              <a:ext uri="{FF2B5EF4-FFF2-40B4-BE49-F238E27FC236}">
                <a16:creationId xmlns="" xmlns:a16="http://schemas.microsoft.com/office/drawing/2014/main" id="{0A8FBC9A-04C8-CA5D-ACCC-ED7AA4602299}"/>
              </a:ext>
            </a:extLst>
          </p:cNvPr>
          <p:cNvSpPr txBox="1">
            <a:spLocks/>
          </p:cNvSpPr>
          <p:nvPr/>
        </p:nvSpPr>
        <p:spPr>
          <a:xfrm>
            <a:off x="4189892" y="4876006"/>
            <a:ext cx="764215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fld id="{810E7F54-2C80-4AEC-92A2-35241EC92D6D}" type="slidenum">
              <a:rPr lang="fr-DZ" sz="1800" b="1" smtClean="0"/>
              <a:pPr algn="ctr"/>
              <a:t>36</a:t>
            </a:fld>
            <a:endParaRPr lang="fr-DZ" sz="1800" b="1" dirty="0"/>
          </a:p>
        </p:txBody>
      </p:sp>
    </p:spTree>
    <p:extLst>
      <p:ext uri="{BB962C8B-B14F-4D97-AF65-F5344CB8AC3E}">
        <p14:creationId xmlns:p14="http://schemas.microsoft.com/office/powerpoint/2010/main" val="3096700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9" grpId="0" animBg="1"/>
      <p:bldP spid="1000" grpId="0"/>
      <p:bldP spid="100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6094951"/>
              </p:ext>
            </p:extLst>
          </p:nvPr>
        </p:nvGraphicFramePr>
        <p:xfrm>
          <a:off x="539552" y="788216"/>
          <a:ext cx="8208912" cy="3871763"/>
        </p:xfrm>
        <a:graphic>
          <a:graphicData uri="http://schemas.openxmlformats.org/drawingml/2006/table">
            <a:tbl>
              <a:tblPr firstRow="1" bandRow="1">
                <a:tableStyleId>{E8034E78-7F5D-4C2E-B375-FC64B27BC917}</a:tableStyleId>
              </a:tblPr>
              <a:tblGrid>
                <a:gridCol w="205222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5222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10445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73581">
                <a:tc gridSpan="2"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Righteous"/>
                        </a:rPr>
                        <a:t>Élément </a:t>
                      </a:r>
                      <a:endParaRPr lang="fr-FR" sz="1800" b="1" dirty="0">
                        <a:solidFill>
                          <a:schemeClr val="bg1">
                            <a:lumMod val="75000"/>
                          </a:schemeClr>
                        </a:solidFill>
                        <a:latin typeface="Righteous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8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Righteous"/>
                        </a:rPr>
                        <a:t>Profilé</a:t>
                      </a:r>
                      <a:endParaRPr lang="fr-FR" sz="1800" b="1" dirty="0">
                        <a:solidFill>
                          <a:schemeClr val="bg1">
                            <a:lumMod val="75000"/>
                          </a:schemeClr>
                        </a:solidFill>
                        <a:latin typeface="Righteous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08552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8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Righteous"/>
                        </a:rPr>
                        <a:t>Poutre secondaire </a:t>
                      </a:r>
                      <a:endParaRPr lang="fr-FR" sz="1800" b="0" dirty="0">
                        <a:solidFill>
                          <a:schemeClr val="bg1">
                            <a:lumMod val="75000"/>
                          </a:schemeClr>
                        </a:solidFill>
                        <a:latin typeface="Righteous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8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Righteous"/>
                        </a:rPr>
                        <a:t>IPE 220</a:t>
                      </a:r>
                      <a:endParaRPr lang="fr-FR" sz="1800" b="1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Righteous"/>
                        <a:ea typeface="Calibri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9896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8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Righteous"/>
                        </a:rPr>
                        <a:t>Poutre</a:t>
                      </a:r>
                      <a:r>
                        <a:rPr lang="fr-FR" sz="1800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Righteous"/>
                        </a:rPr>
                        <a:t> </a:t>
                      </a:r>
                      <a:r>
                        <a:rPr lang="fr-FR" sz="18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Righteous"/>
                        </a:rPr>
                        <a:t>intermédiaire</a:t>
                      </a:r>
                      <a:endParaRPr lang="fr-FR" sz="1800" b="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Righteous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8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Righteous"/>
                        </a:rPr>
                        <a:t>Terrasse</a:t>
                      </a:r>
                      <a:endParaRPr lang="fr-FR" sz="1800" b="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Righteous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8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Righteous"/>
                        </a:rPr>
                        <a:t>IPE 240</a:t>
                      </a:r>
                      <a:endParaRPr lang="fr-FR" sz="1800" b="1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Righteous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2989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8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Righteous"/>
                        </a:rPr>
                        <a:t>Étage courant</a:t>
                      </a:r>
                      <a:endParaRPr lang="fr-FR" sz="1800" b="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Righteous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8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Righteous"/>
                        </a:rPr>
                        <a:t>IPE 240</a:t>
                      </a:r>
                      <a:endParaRPr lang="fr-FR" sz="1800" b="1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Righteous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2989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8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Righteous"/>
                        </a:rPr>
                        <a:t>1</a:t>
                      </a:r>
                      <a:r>
                        <a:rPr lang="fr-FR" sz="1800" baseline="300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Righteous"/>
                        </a:rPr>
                        <a:t>ér</a:t>
                      </a:r>
                      <a:r>
                        <a:rPr lang="fr-FR" sz="18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Righteous"/>
                        </a:rPr>
                        <a:t> étage</a:t>
                      </a:r>
                      <a:endParaRPr lang="fr-FR" sz="1800" b="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Righteous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8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Righteous"/>
                        </a:rPr>
                        <a:t>IPE 270</a:t>
                      </a:r>
                      <a:endParaRPr lang="fr-FR" sz="1800" b="1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Righteous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29896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8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Righteous"/>
                        </a:rPr>
                        <a:t>Poutre de rive</a:t>
                      </a:r>
                      <a:endParaRPr lang="fr-FR" sz="1800" b="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Righteous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8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Righteous"/>
                        </a:rPr>
                        <a:t>Terrasse</a:t>
                      </a:r>
                      <a:endParaRPr lang="fr-FR" sz="1800" b="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Righteous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8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Righteous"/>
                        </a:rPr>
                        <a:t>IPE 180</a:t>
                      </a:r>
                      <a:endParaRPr lang="fr-FR" sz="1800" b="1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Righteous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2989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8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Righteous"/>
                        </a:rPr>
                        <a:t>Étage courant</a:t>
                      </a:r>
                      <a:endParaRPr lang="fr-FR" sz="1800" b="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Righteous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8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Righteous"/>
                        </a:rPr>
                        <a:t>IPE 180</a:t>
                      </a:r>
                      <a:endParaRPr lang="fr-FR" sz="1800" b="1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Righteous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2989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8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Righteous"/>
                        </a:rPr>
                        <a:t>1</a:t>
                      </a:r>
                      <a:r>
                        <a:rPr lang="fr-FR" sz="1800" baseline="300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Righteous"/>
                        </a:rPr>
                        <a:t>ér</a:t>
                      </a:r>
                      <a:r>
                        <a:rPr lang="fr-FR" sz="18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Righteous"/>
                        </a:rPr>
                        <a:t> étage</a:t>
                      </a:r>
                      <a:endParaRPr lang="fr-FR" sz="1800" b="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Righteous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8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Righteous"/>
                        </a:rPr>
                        <a:t>IPE 200</a:t>
                      </a:r>
                      <a:endParaRPr lang="fr-FR" sz="1800" b="1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Righteous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5512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8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Righteous"/>
                        </a:rPr>
                        <a:t>Console</a:t>
                      </a:r>
                      <a:endParaRPr lang="fr-FR" sz="1800" b="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Righteous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8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Righteous"/>
                        </a:rPr>
                        <a:t>Terrasse</a:t>
                      </a:r>
                      <a:endParaRPr lang="fr-FR" sz="1800" b="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Righteous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8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Righteous"/>
                        </a:rPr>
                        <a:t>IPE 140</a:t>
                      </a:r>
                      <a:endParaRPr lang="fr-FR" sz="1800" b="1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Righteous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55127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fr-FR" sz="1600" b="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8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Righteous"/>
                        </a:rPr>
                        <a:t>Étage courant</a:t>
                      </a:r>
                      <a:endParaRPr lang="fr-FR" sz="1800" b="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Righteous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8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Righteous"/>
                        </a:rPr>
                        <a:t>IPE 160</a:t>
                      </a:r>
                      <a:endParaRPr lang="fr-FR" sz="1800" b="1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Righteous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ZoneTexte 3">
            <a:extLst>
              <a:ext uri="{FF2B5EF4-FFF2-40B4-BE49-F238E27FC236}">
                <a16:creationId xmlns="" xmlns:a16="http://schemas.microsoft.com/office/drawing/2014/main" id="{8464142C-4F27-B105-5D84-4990448AE7EA}"/>
              </a:ext>
            </a:extLst>
          </p:cNvPr>
          <p:cNvSpPr txBox="1"/>
          <p:nvPr/>
        </p:nvSpPr>
        <p:spPr>
          <a:xfrm>
            <a:off x="1007603" y="244043"/>
            <a:ext cx="69127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3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Righteous"/>
                <a:ea typeface="+mn-ea"/>
                <a:cs typeface="+mn-cs"/>
              </a:rPr>
              <a:t>Dimensionnement des poutres </a:t>
            </a:r>
            <a:r>
              <a:rPr lang="fr-FR" sz="3000" b="1" kern="1200" dirty="0">
                <a:solidFill>
                  <a:schemeClr val="accent1">
                    <a:lumMod val="50000"/>
                  </a:schemeClr>
                </a:solidFill>
                <a:latin typeface="Righteous"/>
                <a:ea typeface="+mn-ea"/>
                <a:cs typeface="+mn-cs"/>
              </a:rPr>
              <a:t>:</a:t>
            </a:r>
            <a:endParaRPr kumimoji="0" lang="fr-FR" sz="3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uLnTx/>
              <a:uFillTx/>
              <a:latin typeface="Righteous"/>
              <a:ea typeface="+mn-ea"/>
              <a:cs typeface="+mn-cs"/>
            </a:endParaRPr>
          </a:p>
        </p:txBody>
      </p:sp>
      <p:sp>
        <p:nvSpPr>
          <p:cNvPr id="2" name="Espace réservé du numéro de diapositive 4">
            <a:extLst>
              <a:ext uri="{FF2B5EF4-FFF2-40B4-BE49-F238E27FC236}">
                <a16:creationId xmlns="" xmlns:a16="http://schemas.microsoft.com/office/drawing/2014/main" id="{2D23ECDE-021A-B105-1B76-E0DC1ECC97D3}"/>
              </a:ext>
            </a:extLst>
          </p:cNvPr>
          <p:cNvSpPr txBox="1">
            <a:spLocks/>
          </p:cNvSpPr>
          <p:nvPr/>
        </p:nvSpPr>
        <p:spPr>
          <a:xfrm>
            <a:off x="4081880" y="4778375"/>
            <a:ext cx="764215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fld id="{810E7F54-2C80-4AEC-92A2-35241EC92D6D}" type="slidenum">
              <a:rPr lang="fr-DZ" sz="1800" b="1" smtClean="0"/>
              <a:pPr algn="ctr"/>
              <a:t>37</a:t>
            </a:fld>
            <a:endParaRPr lang="fr-DZ" sz="1800" b="1" dirty="0"/>
          </a:p>
        </p:txBody>
      </p:sp>
    </p:spTree>
    <p:extLst>
      <p:ext uri="{BB962C8B-B14F-4D97-AF65-F5344CB8AC3E}">
        <p14:creationId xmlns:p14="http://schemas.microsoft.com/office/powerpoint/2010/main" val="1249211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" name="Google Shape;870;p59"/>
          <p:cNvPicPr preferRelativeResize="0"/>
          <p:nvPr/>
        </p:nvPicPr>
        <p:blipFill rotWithShape="1">
          <a:blip r:embed="rId3">
            <a:alphaModFix/>
          </a:blip>
          <a:srcRect t="9" b="19"/>
          <a:stretch/>
        </p:blipFill>
        <p:spPr>
          <a:xfrm flipH="1">
            <a:off x="0" y="2931790"/>
            <a:ext cx="1537375" cy="1956073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Forme libre 34"/>
          <p:cNvSpPr/>
          <p:nvPr/>
        </p:nvSpPr>
        <p:spPr>
          <a:xfrm>
            <a:off x="5265597" y="3226834"/>
            <a:ext cx="308591" cy="9144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45720"/>
                </a:moveTo>
                <a:lnTo>
                  <a:pt x="308591" y="45720"/>
                </a:lnTo>
              </a:path>
            </a:pathLst>
          </a:cu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sp>
      <p:sp>
        <p:nvSpPr>
          <p:cNvPr id="36" name="Forme libre 35"/>
          <p:cNvSpPr/>
          <p:nvPr/>
        </p:nvSpPr>
        <p:spPr>
          <a:xfrm>
            <a:off x="3414046" y="3226834"/>
            <a:ext cx="308591" cy="9144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45720"/>
                </a:moveTo>
                <a:lnTo>
                  <a:pt x="308591" y="45720"/>
                </a:lnTo>
              </a:path>
            </a:pathLst>
          </a:cu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sp>
      <p:sp>
        <p:nvSpPr>
          <p:cNvPr id="37" name="Forme libre 36"/>
          <p:cNvSpPr/>
          <p:nvPr/>
        </p:nvSpPr>
        <p:spPr>
          <a:xfrm>
            <a:off x="1562494" y="2443213"/>
            <a:ext cx="308591" cy="82934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154295" y="0"/>
                </a:lnTo>
                <a:lnTo>
                  <a:pt x="154295" y="829340"/>
                </a:lnTo>
                <a:lnTo>
                  <a:pt x="308591" y="829340"/>
                </a:lnTo>
              </a:path>
            </a:pathLst>
          </a:cu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sp>
      <p:sp>
        <p:nvSpPr>
          <p:cNvPr id="38" name="Forme libre 37"/>
          <p:cNvSpPr/>
          <p:nvPr/>
        </p:nvSpPr>
        <p:spPr>
          <a:xfrm>
            <a:off x="5265597" y="2563361"/>
            <a:ext cx="308591" cy="9144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45720"/>
                </a:moveTo>
                <a:lnTo>
                  <a:pt x="308591" y="45720"/>
                </a:lnTo>
              </a:path>
            </a:pathLst>
          </a:cu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sp>
      <p:sp>
        <p:nvSpPr>
          <p:cNvPr id="39" name="Forme libre 38"/>
          <p:cNvSpPr/>
          <p:nvPr/>
        </p:nvSpPr>
        <p:spPr>
          <a:xfrm>
            <a:off x="3414046" y="2563361"/>
            <a:ext cx="308591" cy="9144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45720"/>
                </a:moveTo>
                <a:lnTo>
                  <a:pt x="308591" y="45720"/>
                </a:lnTo>
              </a:path>
            </a:pathLst>
          </a:cu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sp>
      <p:sp>
        <p:nvSpPr>
          <p:cNvPr id="40" name="Forme libre 39"/>
          <p:cNvSpPr/>
          <p:nvPr/>
        </p:nvSpPr>
        <p:spPr>
          <a:xfrm>
            <a:off x="1562494" y="2443213"/>
            <a:ext cx="308591" cy="165868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154295" y="0"/>
                </a:lnTo>
                <a:lnTo>
                  <a:pt x="154295" y="165868"/>
                </a:lnTo>
                <a:lnTo>
                  <a:pt x="308591" y="165868"/>
                </a:lnTo>
              </a:path>
            </a:pathLst>
          </a:cu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sp>
      <p:sp>
        <p:nvSpPr>
          <p:cNvPr id="41" name="Forme libre 40"/>
          <p:cNvSpPr/>
          <p:nvPr/>
        </p:nvSpPr>
        <p:spPr>
          <a:xfrm>
            <a:off x="5265597" y="1899888"/>
            <a:ext cx="308591" cy="9144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45720"/>
                </a:moveTo>
                <a:lnTo>
                  <a:pt x="308591" y="45720"/>
                </a:lnTo>
              </a:path>
            </a:pathLst>
          </a:cu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sp>
      <p:sp>
        <p:nvSpPr>
          <p:cNvPr id="42" name="Forme libre 41"/>
          <p:cNvSpPr/>
          <p:nvPr/>
        </p:nvSpPr>
        <p:spPr>
          <a:xfrm>
            <a:off x="3414046" y="1613872"/>
            <a:ext cx="308591" cy="331736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154295" y="0"/>
                </a:lnTo>
                <a:lnTo>
                  <a:pt x="154295" y="331736"/>
                </a:lnTo>
                <a:lnTo>
                  <a:pt x="308591" y="331736"/>
                </a:lnTo>
              </a:path>
            </a:pathLst>
          </a:cu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sp>
      <p:sp>
        <p:nvSpPr>
          <p:cNvPr id="43" name="Forme libre 42"/>
          <p:cNvSpPr/>
          <p:nvPr/>
        </p:nvSpPr>
        <p:spPr>
          <a:xfrm>
            <a:off x="7117149" y="1171035"/>
            <a:ext cx="1087732" cy="13076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1087732" y="0"/>
                </a:lnTo>
                <a:lnTo>
                  <a:pt x="1087732" y="130762"/>
                </a:lnTo>
              </a:path>
            </a:pathLst>
          </a:cu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sp>
      <p:sp>
        <p:nvSpPr>
          <p:cNvPr id="44" name="Forme libre 43"/>
          <p:cNvSpPr/>
          <p:nvPr/>
        </p:nvSpPr>
        <p:spPr>
          <a:xfrm>
            <a:off x="5265597" y="1236416"/>
            <a:ext cx="308591" cy="9144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45720"/>
                </a:moveTo>
                <a:lnTo>
                  <a:pt x="308591" y="45720"/>
                </a:lnTo>
              </a:path>
            </a:pathLst>
          </a:cu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sp>
      <p:sp>
        <p:nvSpPr>
          <p:cNvPr id="45" name="Forme libre 44"/>
          <p:cNvSpPr/>
          <p:nvPr/>
        </p:nvSpPr>
        <p:spPr>
          <a:xfrm>
            <a:off x="3414046" y="1282136"/>
            <a:ext cx="308591" cy="331736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331736"/>
                </a:moveTo>
                <a:lnTo>
                  <a:pt x="154295" y="331736"/>
                </a:lnTo>
                <a:lnTo>
                  <a:pt x="154295" y="0"/>
                </a:lnTo>
                <a:lnTo>
                  <a:pt x="308591" y="0"/>
                </a:lnTo>
              </a:path>
            </a:pathLst>
          </a:cu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sp>
      <p:sp>
        <p:nvSpPr>
          <p:cNvPr id="46" name="Forme libre 45"/>
          <p:cNvSpPr/>
          <p:nvPr/>
        </p:nvSpPr>
        <p:spPr>
          <a:xfrm>
            <a:off x="1562494" y="1613872"/>
            <a:ext cx="308591" cy="82934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829340"/>
                </a:moveTo>
                <a:lnTo>
                  <a:pt x="154295" y="829340"/>
                </a:lnTo>
                <a:lnTo>
                  <a:pt x="154295" y="0"/>
                </a:lnTo>
                <a:lnTo>
                  <a:pt x="308591" y="0"/>
                </a:lnTo>
              </a:path>
            </a:pathLst>
          </a:cu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sp>
      <p:sp>
        <p:nvSpPr>
          <p:cNvPr id="47" name="Forme libre 46"/>
          <p:cNvSpPr/>
          <p:nvPr/>
        </p:nvSpPr>
        <p:spPr>
          <a:xfrm>
            <a:off x="19534" y="2207911"/>
            <a:ext cx="1542959" cy="470602"/>
          </a:xfrm>
          <a:custGeom>
            <a:avLst/>
            <a:gdLst>
              <a:gd name="connsiteX0" fmla="*/ 0 w 1542959"/>
              <a:gd name="connsiteY0" fmla="*/ 0 h 470602"/>
              <a:gd name="connsiteX1" fmla="*/ 1542959 w 1542959"/>
              <a:gd name="connsiteY1" fmla="*/ 0 h 470602"/>
              <a:gd name="connsiteX2" fmla="*/ 1542959 w 1542959"/>
              <a:gd name="connsiteY2" fmla="*/ 470602 h 470602"/>
              <a:gd name="connsiteX3" fmla="*/ 0 w 1542959"/>
              <a:gd name="connsiteY3" fmla="*/ 470602 h 470602"/>
              <a:gd name="connsiteX4" fmla="*/ 0 w 1542959"/>
              <a:gd name="connsiteY4" fmla="*/ 0 h 470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2959" h="470602">
                <a:moveTo>
                  <a:pt x="0" y="0"/>
                </a:moveTo>
                <a:lnTo>
                  <a:pt x="1542959" y="0"/>
                </a:lnTo>
                <a:lnTo>
                  <a:pt x="1542959" y="470602"/>
                </a:lnTo>
                <a:lnTo>
                  <a:pt x="0" y="47060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spcFirstLastPara="0" vert="horz" wrap="square" lIns="6985" tIns="6985" rIns="6985" bIns="6985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2400" b="1" kern="1200" dirty="0">
                <a:solidFill>
                  <a:schemeClr val="bg1">
                    <a:lumMod val="75000"/>
                  </a:schemeClr>
                </a:solidFill>
                <a:latin typeface="Righteous"/>
                <a:cs typeface="Times New Roman" pitchFamily="18" charset="0"/>
              </a:rPr>
              <a:t>Poutre</a:t>
            </a:r>
          </a:p>
        </p:txBody>
      </p:sp>
      <p:sp>
        <p:nvSpPr>
          <p:cNvPr id="48" name="Forme libre 47"/>
          <p:cNvSpPr/>
          <p:nvPr/>
        </p:nvSpPr>
        <p:spPr>
          <a:xfrm>
            <a:off x="1871086" y="1378571"/>
            <a:ext cx="1542959" cy="470602"/>
          </a:xfrm>
          <a:custGeom>
            <a:avLst/>
            <a:gdLst>
              <a:gd name="connsiteX0" fmla="*/ 0 w 1542959"/>
              <a:gd name="connsiteY0" fmla="*/ 0 h 470602"/>
              <a:gd name="connsiteX1" fmla="*/ 1542959 w 1542959"/>
              <a:gd name="connsiteY1" fmla="*/ 0 h 470602"/>
              <a:gd name="connsiteX2" fmla="*/ 1542959 w 1542959"/>
              <a:gd name="connsiteY2" fmla="*/ 470602 h 470602"/>
              <a:gd name="connsiteX3" fmla="*/ 0 w 1542959"/>
              <a:gd name="connsiteY3" fmla="*/ 470602 h 470602"/>
              <a:gd name="connsiteX4" fmla="*/ 0 w 1542959"/>
              <a:gd name="connsiteY4" fmla="*/ 0 h 470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2959" h="470602">
                <a:moveTo>
                  <a:pt x="0" y="0"/>
                </a:moveTo>
                <a:lnTo>
                  <a:pt x="1542959" y="0"/>
                </a:lnTo>
                <a:lnTo>
                  <a:pt x="1542959" y="470602"/>
                </a:lnTo>
                <a:lnTo>
                  <a:pt x="0" y="47060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spcFirstLastPara="0" vert="horz" wrap="square" lIns="6985" tIns="6985" rIns="6985" bIns="6985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800" b="1" dirty="0">
                <a:solidFill>
                  <a:schemeClr val="bg1">
                    <a:lumMod val="75000"/>
                  </a:schemeClr>
                </a:solidFill>
                <a:latin typeface="Righteous"/>
                <a:cs typeface="Times New Roman" pitchFamily="18" charset="0"/>
              </a:rPr>
              <a:t>Classe </a:t>
            </a:r>
            <a:endParaRPr lang="fr-FR" kern="1200" dirty="0">
              <a:ln w="18415" cmpd="sng">
                <a:solidFill>
                  <a:schemeClr val="bg1">
                    <a:lumMod val="75000"/>
                  </a:schemeClr>
                </a:solidFill>
                <a:prstDash val="solid"/>
              </a:ln>
              <a:solidFill>
                <a:schemeClr val="bg1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Righteous"/>
              <a:cs typeface="Times New Roman" pitchFamily="18" charset="0"/>
            </a:endParaRPr>
          </a:p>
        </p:txBody>
      </p:sp>
      <p:sp>
        <p:nvSpPr>
          <p:cNvPr id="49" name="Forme libre 48"/>
          <p:cNvSpPr/>
          <p:nvPr/>
        </p:nvSpPr>
        <p:spPr>
          <a:xfrm>
            <a:off x="3722638" y="1046834"/>
            <a:ext cx="1542959" cy="470602"/>
          </a:xfrm>
          <a:custGeom>
            <a:avLst/>
            <a:gdLst>
              <a:gd name="connsiteX0" fmla="*/ 0 w 1542959"/>
              <a:gd name="connsiteY0" fmla="*/ 0 h 470602"/>
              <a:gd name="connsiteX1" fmla="*/ 1542959 w 1542959"/>
              <a:gd name="connsiteY1" fmla="*/ 0 h 470602"/>
              <a:gd name="connsiteX2" fmla="*/ 1542959 w 1542959"/>
              <a:gd name="connsiteY2" fmla="*/ 470602 h 470602"/>
              <a:gd name="connsiteX3" fmla="*/ 0 w 1542959"/>
              <a:gd name="connsiteY3" fmla="*/ 470602 h 470602"/>
              <a:gd name="connsiteX4" fmla="*/ 0 w 1542959"/>
              <a:gd name="connsiteY4" fmla="*/ 0 h 470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2959" h="470602">
                <a:moveTo>
                  <a:pt x="0" y="0"/>
                </a:moveTo>
                <a:lnTo>
                  <a:pt x="1542959" y="0"/>
                </a:lnTo>
                <a:lnTo>
                  <a:pt x="1542959" y="470602"/>
                </a:lnTo>
                <a:lnTo>
                  <a:pt x="0" y="47060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spcFirstLastPara="0" vert="horz" wrap="square" lIns="6985" tIns="6985" rIns="6985" bIns="6985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600" b="1" kern="1200" dirty="0">
                <a:solidFill>
                  <a:schemeClr val="bg1">
                    <a:lumMod val="75000"/>
                  </a:schemeClr>
                </a:solidFill>
                <a:latin typeface="Righteous"/>
                <a:cs typeface="Times New Roman" pitchFamily="18" charset="0"/>
              </a:rPr>
              <a:t>Ame </a:t>
            </a:r>
            <a:endParaRPr lang="fr-FR" b="1" kern="1200" dirty="0">
              <a:solidFill>
                <a:schemeClr val="bg1">
                  <a:lumMod val="75000"/>
                </a:schemeClr>
              </a:solidFill>
              <a:latin typeface="Righteous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Forme libre 49"/>
              <p:cNvSpPr/>
              <p:nvPr/>
            </p:nvSpPr>
            <p:spPr>
              <a:xfrm>
                <a:off x="5574189" y="811963"/>
                <a:ext cx="1542959" cy="680600"/>
              </a:xfrm>
              <a:custGeom>
                <a:avLst/>
                <a:gdLst>
                  <a:gd name="connsiteX0" fmla="*/ 0 w 1542959"/>
                  <a:gd name="connsiteY0" fmla="*/ 0 h 470602"/>
                  <a:gd name="connsiteX1" fmla="*/ 1542959 w 1542959"/>
                  <a:gd name="connsiteY1" fmla="*/ 0 h 470602"/>
                  <a:gd name="connsiteX2" fmla="*/ 1542959 w 1542959"/>
                  <a:gd name="connsiteY2" fmla="*/ 470602 h 470602"/>
                  <a:gd name="connsiteX3" fmla="*/ 0 w 1542959"/>
                  <a:gd name="connsiteY3" fmla="*/ 470602 h 470602"/>
                  <a:gd name="connsiteX4" fmla="*/ 0 w 1542959"/>
                  <a:gd name="connsiteY4" fmla="*/ 0 h 470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42959" h="470602">
                    <a:moveTo>
                      <a:pt x="0" y="0"/>
                    </a:moveTo>
                    <a:lnTo>
                      <a:pt x="1542959" y="0"/>
                    </a:lnTo>
                    <a:lnTo>
                      <a:pt x="1542959" y="470602"/>
                    </a:lnTo>
                    <a:lnTo>
                      <a:pt x="0" y="470602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spcFirstLastPara="0" vert="horz" wrap="square" lIns="6985" tIns="6985" rIns="6985" bIns="6985" numCol="1" spcCol="1270" anchor="ctr" anchorCtr="0">
                <a:noAutofit/>
              </a:bodyPr>
              <a:lstStyle/>
              <a:p>
                <a:pPr lvl="0" algn="ctr" defTabSz="488950">
                  <a:lnSpc>
                    <a:spcPct val="90000"/>
                  </a:lnSpc>
                  <a:spcBef>
                    <a:spcPts val="600"/>
                  </a:spcBef>
                  <a:spcAft>
                    <a:spcPts val="4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1600" b="1" i="1" kern="1200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sz="1600" b="1" i="1" kern="120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𝐝</m:t>
                          </m:r>
                        </m:num>
                        <m:den>
                          <m:sSub>
                            <m:sSubPr>
                              <m:ctrlPr>
                                <a:rPr lang="fr-FR" sz="1600" b="1" i="1" kern="1200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sz="1600" b="1" i="1" kern="1200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𝐭</m:t>
                              </m:r>
                            </m:e>
                            <m:sub>
                              <m:r>
                                <a:rPr lang="fr-FR" sz="1600" b="1" i="1" kern="1200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𝐰</m:t>
                              </m:r>
                            </m:sub>
                          </m:sSub>
                        </m:den>
                      </m:f>
                      <m:r>
                        <a:rPr lang="fr-FR" sz="1600" b="1" kern="120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/>
                        </a:rPr>
                        <m:t>&lt;</m:t>
                      </m:r>
                      <m:r>
                        <a:rPr lang="fr-FR" sz="1600" b="1" i="1" kern="120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/>
                        </a:rPr>
                        <m:t>𝟕𝟐</m:t>
                      </m:r>
                      <m:r>
                        <a:rPr lang="fr-FR" sz="1600" b="1" i="1" kern="120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/>
                        </a:rPr>
                        <m:t>𝛆</m:t>
                      </m:r>
                    </m:oMath>
                  </m:oMathPara>
                </a14:m>
                <a:endParaRPr lang="fr-FR" sz="1600" b="1" kern="1200" dirty="0">
                  <a:solidFill>
                    <a:schemeClr val="bg1">
                      <a:lumMod val="75000"/>
                    </a:schemeClr>
                  </a:solidFill>
                  <a:latin typeface="Righteous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0" name="Forme libr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4189" y="811963"/>
                <a:ext cx="1542959" cy="680600"/>
              </a:xfrm>
              <a:custGeom>
                <a:avLst/>
                <a:gdLst>
                  <a:gd name="connsiteX0" fmla="*/ 0 w 1542959"/>
                  <a:gd name="connsiteY0" fmla="*/ 0 h 470602"/>
                  <a:gd name="connsiteX1" fmla="*/ 1542959 w 1542959"/>
                  <a:gd name="connsiteY1" fmla="*/ 0 h 470602"/>
                  <a:gd name="connsiteX2" fmla="*/ 1542959 w 1542959"/>
                  <a:gd name="connsiteY2" fmla="*/ 470602 h 470602"/>
                  <a:gd name="connsiteX3" fmla="*/ 0 w 1542959"/>
                  <a:gd name="connsiteY3" fmla="*/ 470602 h 470602"/>
                  <a:gd name="connsiteX4" fmla="*/ 0 w 1542959"/>
                  <a:gd name="connsiteY4" fmla="*/ 0 h 470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42959" h="470602">
                    <a:moveTo>
                      <a:pt x="0" y="0"/>
                    </a:moveTo>
                    <a:lnTo>
                      <a:pt x="1542959" y="0"/>
                    </a:lnTo>
                    <a:lnTo>
                      <a:pt x="1542959" y="470602"/>
                    </a:lnTo>
                    <a:lnTo>
                      <a:pt x="0" y="470602"/>
                    </a:lnTo>
                    <a:lnTo>
                      <a:pt x="0" y="0"/>
                    </a:lnTo>
                    <a:close/>
                  </a:path>
                </a:pathLst>
              </a:cu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Forme libre 50"/>
          <p:cNvSpPr/>
          <p:nvPr/>
        </p:nvSpPr>
        <p:spPr>
          <a:xfrm>
            <a:off x="7590073" y="1327856"/>
            <a:ext cx="1263770" cy="451884"/>
          </a:xfrm>
          <a:custGeom>
            <a:avLst/>
            <a:gdLst>
              <a:gd name="connsiteX0" fmla="*/ 0 w 1542959"/>
              <a:gd name="connsiteY0" fmla="*/ 0 h 470602"/>
              <a:gd name="connsiteX1" fmla="*/ 1542959 w 1542959"/>
              <a:gd name="connsiteY1" fmla="*/ 0 h 470602"/>
              <a:gd name="connsiteX2" fmla="*/ 1542959 w 1542959"/>
              <a:gd name="connsiteY2" fmla="*/ 470602 h 470602"/>
              <a:gd name="connsiteX3" fmla="*/ 0 w 1542959"/>
              <a:gd name="connsiteY3" fmla="*/ 470602 h 470602"/>
              <a:gd name="connsiteX4" fmla="*/ 0 w 1542959"/>
              <a:gd name="connsiteY4" fmla="*/ 0 h 470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2959" h="470602">
                <a:moveTo>
                  <a:pt x="0" y="0"/>
                </a:moveTo>
                <a:lnTo>
                  <a:pt x="1542959" y="0"/>
                </a:lnTo>
                <a:lnTo>
                  <a:pt x="1542959" y="470602"/>
                </a:lnTo>
                <a:lnTo>
                  <a:pt x="0" y="47060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spcFirstLastPara="0" vert="horz" wrap="square" lIns="6985" tIns="6985" rIns="6985" bIns="6985" numCol="1" spcCol="1270" anchor="ctr" anchorCtr="0">
            <a:noAutofit/>
          </a:bodyPr>
          <a:lstStyle/>
          <a:p>
            <a:pPr algn="ctr"/>
            <a:r>
              <a:rPr lang="fr-FR" sz="1600" b="1" dirty="0">
                <a:solidFill>
                  <a:schemeClr val="bg1">
                    <a:lumMod val="75000"/>
                  </a:schemeClr>
                </a:solidFill>
                <a:latin typeface="Righteous"/>
                <a:cs typeface="Times New Roman" pitchFamily="18" charset="0"/>
              </a:rPr>
              <a:t>Classe I</a:t>
            </a:r>
          </a:p>
        </p:txBody>
      </p:sp>
      <p:sp>
        <p:nvSpPr>
          <p:cNvPr id="52" name="Forme libre 51"/>
          <p:cNvSpPr/>
          <p:nvPr/>
        </p:nvSpPr>
        <p:spPr>
          <a:xfrm>
            <a:off x="3722638" y="1710307"/>
            <a:ext cx="1542959" cy="470602"/>
          </a:xfrm>
          <a:custGeom>
            <a:avLst/>
            <a:gdLst>
              <a:gd name="connsiteX0" fmla="*/ 0 w 1542959"/>
              <a:gd name="connsiteY0" fmla="*/ 0 h 470602"/>
              <a:gd name="connsiteX1" fmla="*/ 1542959 w 1542959"/>
              <a:gd name="connsiteY1" fmla="*/ 0 h 470602"/>
              <a:gd name="connsiteX2" fmla="*/ 1542959 w 1542959"/>
              <a:gd name="connsiteY2" fmla="*/ 470602 h 470602"/>
              <a:gd name="connsiteX3" fmla="*/ 0 w 1542959"/>
              <a:gd name="connsiteY3" fmla="*/ 470602 h 470602"/>
              <a:gd name="connsiteX4" fmla="*/ 0 w 1542959"/>
              <a:gd name="connsiteY4" fmla="*/ 0 h 470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2959" h="470602">
                <a:moveTo>
                  <a:pt x="0" y="0"/>
                </a:moveTo>
                <a:lnTo>
                  <a:pt x="1542959" y="0"/>
                </a:lnTo>
                <a:lnTo>
                  <a:pt x="1542959" y="470602"/>
                </a:lnTo>
                <a:lnTo>
                  <a:pt x="0" y="47060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spcFirstLastPara="0" vert="horz" wrap="square" lIns="6985" tIns="6985" rIns="6985" bIns="6985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600" b="1" kern="1200" dirty="0">
                <a:solidFill>
                  <a:schemeClr val="bg1">
                    <a:lumMod val="75000"/>
                  </a:schemeClr>
                </a:solidFill>
                <a:latin typeface="Righteous"/>
                <a:cs typeface="Times New Roman" pitchFamily="18" charset="0"/>
              </a:rPr>
              <a:t>semelle</a:t>
            </a:r>
            <a:endParaRPr lang="fr-FR" b="1" kern="1200" dirty="0">
              <a:solidFill>
                <a:schemeClr val="bg1">
                  <a:lumMod val="75000"/>
                </a:schemeClr>
              </a:solidFill>
              <a:latin typeface="Righteous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Forme libre 52"/>
              <p:cNvSpPr/>
              <p:nvPr/>
            </p:nvSpPr>
            <p:spPr>
              <a:xfrm>
                <a:off x="5574190" y="1611164"/>
                <a:ext cx="1542959" cy="627280"/>
              </a:xfrm>
              <a:custGeom>
                <a:avLst/>
                <a:gdLst>
                  <a:gd name="connsiteX0" fmla="*/ 0 w 1542959"/>
                  <a:gd name="connsiteY0" fmla="*/ 0 h 470602"/>
                  <a:gd name="connsiteX1" fmla="*/ 1542959 w 1542959"/>
                  <a:gd name="connsiteY1" fmla="*/ 0 h 470602"/>
                  <a:gd name="connsiteX2" fmla="*/ 1542959 w 1542959"/>
                  <a:gd name="connsiteY2" fmla="*/ 470602 h 470602"/>
                  <a:gd name="connsiteX3" fmla="*/ 0 w 1542959"/>
                  <a:gd name="connsiteY3" fmla="*/ 470602 h 470602"/>
                  <a:gd name="connsiteX4" fmla="*/ 0 w 1542959"/>
                  <a:gd name="connsiteY4" fmla="*/ 0 h 470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42959" h="470602">
                    <a:moveTo>
                      <a:pt x="0" y="0"/>
                    </a:moveTo>
                    <a:lnTo>
                      <a:pt x="1542959" y="0"/>
                    </a:lnTo>
                    <a:lnTo>
                      <a:pt x="1542959" y="470602"/>
                    </a:lnTo>
                    <a:lnTo>
                      <a:pt x="0" y="470602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spcFirstLastPara="0" vert="horz" wrap="square" lIns="6985" tIns="6985" rIns="6985" bIns="6985" numCol="1" spcCol="1270" anchor="ctr" anchorCtr="0">
                <a:noAutofit/>
              </a:bodyPr>
              <a:lstStyle/>
              <a:p>
                <a:pPr lvl="0" algn="ctr" defTabSz="488950">
                  <a:lnSpc>
                    <a:spcPct val="90000"/>
                  </a:lnSpc>
                  <a:spcBef>
                    <a:spcPts val="600"/>
                  </a:spcBef>
                  <a:spcAft>
                    <a:spcPts val="4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1600" b="1" i="1" kern="1200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sz="1600" b="1" i="1" kern="120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𝐜</m:t>
                          </m:r>
                        </m:num>
                        <m:den>
                          <m:sSub>
                            <m:sSubPr>
                              <m:ctrlPr>
                                <a:rPr lang="fr-FR" sz="1600" b="1" i="1" kern="1200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sz="1600" b="1" i="1" kern="1200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𝐭</m:t>
                              </m:r>
                            </m:e>
                            <m:sub>
                              <m:r>
                                <a:rPr lang="fr-FR" sz="1600" b="1" i="1" kern="1200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𝐟</m:t>
                              </m:r>
                            </m:sub>
                          </m:sSub>
                        </m:den>
                      </m:f>
                      <m:r>
                        <a:rPr lang="fr-FR" sz="1600" b="1" kern="120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/>
                        </a:rPr>
                        <m:t>&lt;</m:t>
                      </m:r>
                      <m:r>
                        <a:rPr lang="fr-FR" sz="1600" b="1" i="1" kern="120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/>
                        </a:rPr>
                        <m:t>𝟏𝟎</m:t>
                      </m:r>
                      <m:r>
                        <a:rPr lang="fr-FR" sz="1600" b="1" i="1" kern="120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/>
                        </a:rPr>
                        <m:t>𝛆</m:t>
                      </m:r>
                    </m:oMath>
                  </m:oMathPara>
                </a14:m>
                <a:endParaRPr lang="fr-FR" sz="1600" b="1" kern="1200" dirty="0">
                  <a:solidFill>
                    <a:schemeClr val="bg1">
                      <a:lumMod val="75000"/>
                    </a:schemeClr>
                  </a:solidFill>
                  <a:latin typeface="Righteous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3" name="Forme libr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4190" y="1611164"/>
                <a:ext cx="1542959" cy="627280"/>
              </a:xfrm>
              <a:custGeom>
                <a:avLst/>
                <a:gdLst>
                  <a:gd name="connsiteX0" fmla="*/ 0 w 1542959"/>
                  <a:gd name="connsiteY0" fmla="*/ 0 h 470602"/>
                  <a:gd name="connsiteX1" fmla="*/ 1542959 w 1542959"/>
                  <a:gd name="connsiteY1" fmla="*/ 0 h 470602"/>
                  <a:gd name="connsiteX2" fmla="*/ 1542959 w 1542959"/>
                  <a:gd name="connsiteY2" fmla="*/ 470602 h 470602"/>
                  <a:gd name="connsiteX3" fmla="*/ 0 w 1542959"/>
                  <a:gd name="connsiteY3" fmla="*/ 470602 h 470602"/>
                  <a:gd name="connsiteX4" fmla="*/ 0 w 1542959"/>
                  <a:gd name="connsiteY4" fmla="*/ 0 h 470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42959" h="470602">
                    <a:moveTo>
                      <a:pt x="0" y="0"/>
                    </a:moveTo>
                    <a:lnTo>
                      <a:pt x="1542959" y="0"/>
                    </a:lnTo>
                    <a:lnTo>
                      <a:pt x="1542959" y="470602"/>
                    </a:lnTo>
                    <a:lnTo>
                      <a:pt x="0" y="470602"/>
                    </a:lnTo>
                    <a:lnTo>
                      <a:pt x="0" y="0"/>
                    </a:lnTo>
                    <a:close/>
                  </a:path>
                </a:pathLst>
              </a:cu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Forme libre 53"/>
          <p:cNvSpPr/>
          <p:nvPr/>
        </p:nvSpPr>
        <p:spPr>
          <a:xfrm>
            <a:off x="1871086" y="2373780"/>
            <a:ext cx="1542959" cy="470602"/>
          </a:xfrm>
          <a:custGeom>
            <a:avLst/>
            <a:gdLst>
              <a:gd name="connsiteX0" fmla="*/ 0 w 1542959"/>
              <a:gd name="connsiteY0" fmla="*/ 0 h 470602"/>
              <a:gd name="connsiteX1" fmla="*/ 1542959 w 1542959"/>
              <a:gd name="connsiteY1" fmla="*/ 0 h 470602"/>
              <a:gd name="connsiteX2" fmla="*/ 1542959 w 1542959"/>
              <a:gd name="connsiteY2" fmla="*/ 470602 h 470602"/>
              <a:gd name="connsiteX3" fmla="*/ 0 w 1542959"/>
              <a:gd name="connsiteY3" fmla="*/ 470602 h 470602"/>
              <a:gd name="connsiteX4" fmla="*/ 0 w 1542959"/>
              <a:gd name="connsiteY4" fmla="*/ 0 h 470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2959" h="470602">
                <a:moveTo>
                  <a:pt x="0" y="0"/>
                </a:moveTo>
                <a:lnTo>
                  <a:pt x="1542959" y="0"/>
                </a:lnTo>
                <a:lnTo>
                  <a:pt x="1542959" y="470602"/>
                </a:lnTo>
                <a:lnTo>
                  <a:pt x="0" y="47060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spcFirstLastPara="0" vert="horz" wrap="square" lIns="6985" tIns="6985" rIns="6985" bIns="6985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600" b="1" kern="1200" dirty="0">
                <a:solidFill>
                  <a:schemeClr val="bg1">
                    <a:lumMod val="75000"/>
                  </a:schemeClr>
                </a:solidFill>
                <a:latin typeface="Righteous"/>
                <a:cs typeface="Times New Roman" pitchFamily="18" charset="0"/>
              </a:rPr>
              <a:t>Résistance au cisaillement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Forme libre 54"/>
              <p:cNvSpPr/>
              <p:nvPr/>
            </p:nvSpPr>
            <p:spPr>
              <a:xfrm>
                <a:off x="3722638" y="2373780"/>
                <a:ext cx="1542959" cy="470602"/>
              </a:xfrm>
              <a:custGeom>
                <a:avLst/>
                <a:gdLst>
                  <a:gd name="connsiteX0" fmla="*/ 0 w 1542959"/>
                  <a:gd name="connsiteY0" fmla="*/ 0 h 470602"/>
                  <a:gd name="connsiteX1" fmla="*/ 1542959 w 1542959"/>
                  <a:gd name="connsiteY1" fmla="*/ 0 h 470602"/>
                  <a:gd name="connsiteX2" fmla="*/ 1542959 w 1542959"/>
                  <a:gd name="connsiteY2" fmla="*/ 470602 h 470602"/>
                  <a:gd name="connsiteX3" fmla="*/ 0 w 1542959"/>
                  <a:gd name="connsiteY3" fmla="*/ 470602 h 470602"/>
                  <a:gd name="connsiteX4" fmla="*/ 0 w 1542959"/>
                  <a:gd name="connsiteY4" fmla="*/ 0 h 470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42959" h="470602">
                    <a:moveTo>
                      <a:pt x="0" y="0"/>
                    </a:moveTo>
                    <a:lnTo>
                      <a:pt x="1542959" y="0"/>
                    </a:lnTo>
                    <a:lnTo>
                      <a:pt x="1542959" y="470602"/>
                    </a:lnTo>
                    <a:lnTo>
                      <a:pt x="0" y="470602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spcFirstLastPara="0" vert="horz" wrap="square" lIns="6985" tIns="6985" rIns="6985" bIns="6985" numCol="1" spcCol="1270" anchor="ctr" anchorCtr="0">
                <a:noAutofit/>
              </a:bodyPr>
              <a:lstStyle/>
              <a:p>
                <a:pPr lvl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600" b="1" i="1" kern="1200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sz="1600" b="1" i="1" kern="120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𝐕</m:t>
                          </m:r>
                        </m:e>
                        <m:sub>
                          <m:r>
                            <a:rPr lang="fr-FR" sz="1600" b="1" i="1" kern="120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𝐬𝐝</m:t>
                          </m:r>
                        </m:sub>
                      </m:sSub>
                      <m:r>
                        <a:rPr lang="fr-FR" sz="1600" b="1" kern="120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/>
                        </a:rPr>
                        <m:t>≤</m:t>
                      </m:r>
                      <m:r>
                        <a:rPr lang="fr-FR" sz="1600" b="1" i="1" kern="120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/>
                        </a:rPr>
                        <m:t>𝟎</m:t>
                      </m:r>
                      <m:r>
                        <a:rPr lang="fr-FR" sz="1600" b="1" kern="120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/>
                        </a:rPr>
                        <m:t>,</m:t>
                      </m:r>
                      <m:r>
                        <a:rPr lang="fr-FR" sz="1600" b="1" i="1" kern="120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/>
                        </a:rPr>
                        <m:t>𝟓</m:t>
                      </m:r>
                      <m:r>
                        <a:rPr lang="fr-FR" sz="1600" b="1" kern="120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fr-FR" sz="1600" b="1" i="1" kern="120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sz="1600" b="1" i="1" kern="120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𝐕</m:t>
                          </m:r>
                        </m:e>
                        <m:sub>
                          <m:r>
                            <a:rPr lang="fr-FR" sz="1600" b="1" i="1" kern="120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𝐩𝐥</m:t>
                          </m:r>
                          <m:r>
                            <a:rPr lang="fr-FR" sz="1600" b="1" kern="120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fr-FR" sz="1600" b="1" i="1" kern="120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𝐑𝐝</m:t>
                          </m:r>
                        </m:sub>
                      </m:sSub>
                    </m:oMath>
                  </m:oMathPara>
                </a14:m>
                <a:endParaRPr lang="fr-FR" sz="1600" b="1" kern="1200" dirty="0">
                  <a:solidFill>
                    <a:schemeClr val="bg1">
                      <a:lumMod val="75000"/>
                    </a:schemeClr>
                  </a:solidFill>
                  <a:latin typeface="Righteous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5" name="Forme libr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2638" y="2373780"/>
                <a:ext cx="1542959" cy="470602"/>
              </a:xfrm>
              <a:custGeom>
                <a:avLst/>
                <a:gdLst>
                  <a:gd name="connsiteX0" fmla="*/ 0 w 1542959"/>
                  <a:gd name="connsiteY0" fmla="*/ 0 h 470602"/>
                  <a:gd name="connsiteX1" fmla="*/ 1542959 w 1542959"/>
                  <a:gd name="connsiteY1" fmla="*/ 0 h 470602"/>
                  <a:gd name="connsiteX2" fmla="*/ 1542959 w 1542959"/>
                  <a:gd name="connsiteY2" fmla="*/ 470602 h 470602"/>
                  <a:gd name="connsiteX3" fmla="*/ 0 w 1542959"/>
                  <a:gd name="connsiteY3" fmla="*/ 470602 h 470602"/>
                  <a:gd name="connsiteX4" fmla="*/ 0 w 1542959"/>
                  <a:gd name="connsiteY4" fmla="*/ 0 h 470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42959" h="470602">
                    <a:moveTo>
                      <a:pt x="0" y="0"/>
                    </a:moveTo>
                    <a:lnTo>
                      <a:pt x="1542959" y="0"/>
                    </a:lnTo>
                    <a:lnTo>
                      <a:pt x="1542959" y="470602"/>
                    </a:lnTo>
                    <a:lnTo>
                      <a:pt x="0" y="470602"/>
                    </a:lnTo>
                    <a:lnTo>
                      <a:pt x="0" y="0"/>
                    </a:lnTo>
                    <a:close/>
                  </a:path>
                </a:pathLst>
              </a:cu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Forme libre 55"/>
          <p:cNvSpPr/>
          <p:nvPr/>
        </p:nvSpPr>
        <p:spPr>
          <a:xfrm>
            <a:off x="5574189" y="2373780"/>
            <a:ext cx="1542959" cy="470602"/>
          </a:xfrm>
          <a:custGeom>
            <a:avLst/>
            <a:gdLst>
              <a:gd name="connsiteX0" fmla="*/ 0 w 1542959"/>
              <a:gd name="connsiteY0" fmla="*/ 0 h 470602"/>
              <a:gd name="connsiteX1" fmla="*/ 1542959 w 1542959"/>
              <a:gd name="connsiteY1" fmla="*/ 0 h 470602"/>
              <a:gd name="connsiteX2" fmla="*/ 1542959 w 1542959"/>
              <a:gd name="connsiteY2" fmla="*/ 470602 h 470602"/>
              <a:gd name="connsiteX3" fmla="*/ 0 w 1542959"/>
              <a:gd name="connsiteY3" fmla="*/ 470602 h 470602"/>
              <a:gd name="connsiteX4" fmla="*/ 0 w 1542959"/>
              <a:gd name="connsiteY4" fmla="*/ 0 h 470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2959" h="470602">
                <a:moveTo>
                  <a:pt x="0" y="0"/>
                </a:moveTo>
                <a:lnTo>
                  <a:pt x="1542959" y="0"/>
                </a:lnTo>
                <a:lnTo>
                  <a:pt x="1542959" y="470602"/>
                </a:lnTo>
                <a:lnTo>
                  <a:pt x="0" y="47060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spcFirstLastPara="0" vert="horz" wrap="square" lIns="6985" tIns="6985" rIns="6985" bIns="6985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600" b="1" kern="1200" dirty="0">
                <a:solidFill>
                  <a:schemeClr val="bg1">
                    <a:lumMod val="75000"/>
                  </a:schemeClr>
                </a:solidFill>
                <a:latin typeface="Righteous"/>
                <a:cs typeface="Times New Roman" pitchFamily="18" charset="0"/>
              </a:rPr>
              <a:t>Condition vérifiée</a:t>
            </a:r>
          </a:p>
        </p:txBody>
      </p:sp>
      <p:sp>
        <p:nvSpPr>
          <p:cNvPr id="57" name="Forme libre 56"/>
          <p:cNvSpPr/>
          <p:nvPr/>
        </p:nvSpPr>
        <p:spPr>
          <a:xfrm>
            <a:off x="1871086" y="3037252"/>
            <a:ext cx="1542959" cy="470602"/>
          </a:xfrm>
          <a:custGeom>
            <a:avLst/>
            <a:gdLst>
              <a:gd name="connsiteX0" fmla="*/ 0 w 1542959"/>
              <a:gd name="connsiteY0" fmla="*/ 0 h 470602"/>
              <a:gd name="connsiteX1" fmla="*/ 1542959 w 1542959"/>
              <a:gd name="connsiteY1" fmla="*/ 0 h 470602"/>
              <a:gd name="connsiteX2" fmla="*/ 1542959 w 1542959"/>
              <a:gd name="connsiteY2" fmla="*/ 470602 h 470602"/>
              <a:gd name="connsiteX3" fmla="*/ 0 w 1542959"/>
              <a:gd name="connsiteY3" fmla="*/ 470602 h 470602"/>
              <a:gd name="connsiteX4" fmla="*/ 0 w 1542959"/>
              <a:gd name="connsiteY4" fmla="*/ 0 h 470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2959" h="470602">
                <a:moveTo>
                  <a:pt x="0" y="0"/>
                </a:moveTo>
                <a:lnTo>
                  <a:pt x="1542959" y="0"/>
                </a:lnTo>
                <a:lnTo>
                  <a:pt x="1542959" y="470602"/>
                </a:lnTo>
                <a:lnTo>
                  <a:pt x="0" y="47060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spcFirstLastPara="0" vert="horz" wrap="square" lIns="6985" tIns="6985" rIns="6985" bIns="6985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600" b="1" kern="1200" dirty="0">
                <a:solidFill>
                  <a:schemeClr val="bg1">
                    <a:lumMod val="75000"/>
                  </a:schemeClr>
                </a:solidFill>
                <a:latin typeface="Righteous"/>
                <a:cs typeface="Times New Roman" pitchFamily="18" charset="0"/>
              </a:rPr>
              <a:t>Résistance à la flexion simple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Forme libre 57"/>
              <p:cNvSpPr/>
              <p:nvPr/>
            </p:nvSpPr>
            <p:spPr>
              <a:xfrm>
                <a:off x="3722638" y="3037252"/>
                <a:ext cx="1542959" cy="470602"/>
              </a:xfrm>
              <a:custGeom>
                <a:avLst/>
                <a:gdLst>
                  <a:gd name="connsiteX0" fmla="*/ 0 w 1542959"/>
                  <a:gd name="connsiteY0" fmla="*/ 0 h 470602"/>
                  <a:gd name="connsiteX1" fmla="*/ 1542959 w 1542959"/>
                  <a:gd name="connsiteY1" fmla="*/ 0 h 470602"/>
                  <a:gd name="connsiteX2" fmla="*/ 1542959 w 1542959"/>
                  <a:gd name="connsiteY2" fmla="*/ 470602 h 470602"/>
                  <a:gd name="connsiteX3" fmla="*/ 0 w 1542959"/>
                  <a:gd name="connsiteY3" fmla="*/ 470602 h 470602"/>
                  <a:gd name="connsiteX4" fmla="*/ 0 w 1542959"/>
                  <a:gd name="connsiteY4" fmla="*/ 0 h 470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42959" h="470602">
                    <a:moveTo>
                      <a:pt x="0" y="0"/>
                    </a:moveTo>
                    <a:lnTo>
                      <a:pt x="1542959" y="0"/>
                    </a:lnTo>
                    <a:lnTo>
                      <a:pt x="1542959" y="470602"/>
                    </a:lnTo>
                    <a:lnTo>
                      <a:pt x="0" y="470602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spcFirstLastPara="0" vert="horz" wrap="square" lIns="6985" tIns="6985" rIns="6985" bIns="6985" numCol="1" spcCol="1270" anchor="ctr" anchorCtr="0">
                <a:noAutofit/>
              </a:bodyPr>
              <a:lstStyle/>
              <a:p>
                <a:pPr lvl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600" b="1" i="1" kern="1200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sz="1600" b="1" i="1" kern="120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𝐌</m:t>
                          </m:r>
                        </m:e>
                        <m:sub>
                          <m:r>
                            <a:rPr lang="fr-FR" sz="1600" b="1" i="1" kern="120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𝐬𝐝</m:t>
                          </m:r>
                        </m:sub>
                      </m:sSub>
                      <m:r>
                        <a:rPr lang="fr-FR" sz="1600" b="1" kern="120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/>
                        </a:rPr>
                        <m:t>≤</m:t>
                      </m:r>
                      <m:sSub>
                        <m:sSubPr>
                          <m:ctrlPr>
                            <a:rPr lang="fr-FR" sz="1600" b="1" i="1" kern="120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sz="1600" b="1" i="1" kern="120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𝐌</m:t>
                          </m:r>
                        </m:e>
                        <m:sub>
                          <m:r>
                            <a:rPr lang="fr-FR" sz="1600" b="1" i="1" kern="120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𝐏𝐥</m:t>
                          </m:r>
                          <m:r>
                            <a:rPr lang="fr-FR" sz="1600" b="1" kern="120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fr-FR" sz="1600" b="1" i="1" kern="120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𝐑𝐝</m:t>
                          </m:r>
                        </m:sub>
                      </m:sSub>
                    </m:oMath>
                  </m:oMathPara>
                </a14:m>
                <a:endParaRPr lang="fr-FR" sz="1600" b="1" kern="1200" dirty="0">
                  <a:solidFill>
                    <a:schemeClr val="bg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8" name="Forme libr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2638" y="3037252"/>
                <a:ext cx="1542959" cy="470602"/>
              </a:xfrm>
              <a:custGeom>
                <a:avLst/>
                <a:gdLst>
                  <a:gd name="connsiteX0" fmla="*/ 0 w 1542959"/>
                  <a:gd name="connsiteY0" fmla="*/ 0 h 470602"/>
                  <a:gd name="connsiteX1" fmla="*/ 1542959 w 1542959"/>
                  <a:gd name="connsiteY1" fmla="*/ 0 h 470602"/>
                  <a:gd name="connsiteX2" fmla="*/ 1542959 w 1542959"/>
                  <a:gd name="connsiteY2" fmla="*/ 470602 h 470602"/>
                  <a:gd name="connsiteX3" fmla="*/ 0 w 1542959"/>
                  <a:gd name="connsiteY3" fmla="*/ 470602 h 470602"/>
                  <a:gd name="connsiteX4" fmla="*/ 0 w 1542959"/>
                  <a:gd name="connsiteY4" fmla="*/ 0 h 470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42959" h="470602">
                    <a:moveTo>
                      <a:pt x="0" y="0"/>
                    </a:moveTo>
                    <a:lnTo>
                      <a:pt x="1542959" y="0"/>
                    </a:lnTo>
                    <a:lnTo>
                      <a:pt x="1542959" y="470602"/>
                    </a:lnTo>
                    <a:lnTo>
                      <a:pt x="0" y="470602"/>
                    </a:lnTo>
                    <a:lnTo>
                      <a:pt x="0" y="0"/>
                    </a:lnTo>
                    <a:close/>
                  </a:path>
                </a:pathLst>
              </a:cu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Forme libre 58"/>
          <p:cNvSpPr/>
          <p:nvPr/>
        </p:nvSpPr>
        <p:spPr>
          <a:xfrm>
            <a:off x="5574189" y="3037252"/>
            <a:ext cx="1542959" cy="470602"/>
          </a:xfrm>
          <a:custGeom>
            <a:avLst/>
            <a:gdLst>
              <a:gd name="connsiteX0" fmla="*/ 0 w 1542959"/>
              <a:gd name="connsiteY0" fmla="*/ 0 h 470602"/>
              <a:gd name="connsiteX1" fmla="*/ 1542959 w 1542959"/>
              <a:gd name="connsiteY1" fmla="*/ 0 h 470602"/>
              <a:gd name="connsiteX2" fmla="*/ 1542959 w 1542959"/>
              <a:gd name="connsiteY2" fmla="*/ 470602 h 470602"/>
              <a:gd name="connsiteX3" fmla="*/ 0 w 1542959"/>
              <a:gd name="connsiteY3" fmla="*/ 470602 h 470602"/>
              <a:gd name="connsiteX4" fmla="*/ 0 w 1542959"/>
              <a:gd name="connsiteY4" fmla="*/ 0 h 470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2959" h="470602">
                <a:moveTo>
                  <a:pt x="0" y="0"/>
                </a:moveTo>
                <a:lnTo>
                  <a:pt x="1542959" y="0"/>
                </a:lnTo>
                <a:lnTo>
                  <a:pt x="1542959" y="470602"/>
                </a:lnTo>
                <a:lnTo>
                  <a:pt x="0" y="47060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spcFirstLastPara="0" vert="horz" wrap="square" lIns="6985" tIns="6985" rIns="6985" bIns="6985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600" b="1" kern="1200" dirty="0">
                <a:solidFill>
                  <a:schemeClr val="bg1">
                    <a:lumMod val="75000"/>
                  </a:schemeClr>
                </a:solidFill>
                <a:latin typeface="Righteous"/>
                <a:cs typeface="Times New Roman" pitchFamily="18" charset="0"/>
              </a:rPr>
              <a:t>Condition vérifiée</a:t>
            </a:r>
          </a:p>
        </p:txBody>
      </p:sp>
      <p:sp>
        <p:nvSpPr>
          <p:cNvPr id="60" name="Classe I"/>
          <p:cNvSpPr/>
          <p:nvPr/>
        </p:nvSpPr>
        <p:spPr>
          <a:xfrm flipV="1">
            <a:off x="7117149" y="1728005"/>
            <a:ext cx="1190883" cy="207476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1087732" y="0"/>
                </a:lnTo>
                <a:lnTo>
                  <a:pt x="1087732" y="130762"/>
                </a:lnTo>
              </a:path>
            </a:pathLst>
          </a:cu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sp>
      <p:sp>
        <p:nvSpPr>
          <p:cNvPr id="2" name="Espace réservé du numéro de diapositive 4">
            <a:extLst>
              <a:ext uri="{FF2B5EF4-FFF2-40B4-BE49-F238E27FC236}">
                <a16:creationId xmlns="" xmlns:a16="http://schemas.microsoft.com/office/drawing/2014/main" id="{4A3839EC-1F60-7748-F290-4E4B17F917B1}"/>
              </a:ext>
            </a:extLst>
          </p:cNvPr>
          <p:cNvSpPr txBox="1">
            <a:spLocks/>
          </p:cNvSpPr>
          <p:nvPr/>
        </p:nvSpPr>
        <p:spPr>
          <a:xfrm>
            <a:off x="4112009" y="4865059"/>
            <a:ext cx="764215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fld id="{810E7F54-2C80-4AEC-92A2-35241EC92D6D}" type="slidenum">
              <a:rPr lang="fr-DZ" sz="1800" b="1" smtClean="0"/>
              <a:pPr algn="ctr"/>
              <a:t>38</a:t>
            </a:fld>
            <a:endParaRPr lang="fr-DZ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ctr">
              <a:buSzPts val="3000"/>
            </a:pPr>
            <a:r>
              <a:rPr lang="fr-FR" sz="3000" b="1" dirty="0">
                <a:solidFill>
                  <a:schemeClr val="accent1">
                    <a:lumMod val="50000"/>
                  </a:schemeClr>
                </a:solidFill>
                <a:latin typeface="Righteous"/>
              </a:rPr>
              <a:t>Dimensionnement des poteaux :</a:t>
            </a:r>
            <a:br>
              <a:rPr lang="fr-FR" sz="3000" b="1" dirty="0">
                <a:solidFill>
                  <a:schemeClr val="accent1">
                    <a:lumMod val="50000"/>
                  </a:schemeClr>
                </a:solidFill>
                <a:latin typeface="Righteous"/>
              </a:rPr>
            </a:br>
            <a:endParaRPr lang="fr-FR" sz="3000" dirty="0">
              <a:solidFill>
                <a:schemeClr val="accent1">
                  <a:lumMod val="50000"/>
                </a:schemeClr>
              </a:solidFill>
              <a:latin typeface="Righteou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au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67135084"/>
                  </p:ext>
                </p:extLst>
              </p:nvPr>
            </p:nvGraphicFramePr>
            <p:xfrm>
              <a:off x="1115616" y="1275607"/>
              <a:ext cx="7200800" cy="2088231"/>
            </p:xfrm>
            <a:graphic>
              <a:graphicData uri="http://schemas.openxmlformats.org/drawingml/2006/table">
                <a:tbl>
                  <a:tblPr firstRow="1" firstCol="1" bandRow="1">
                    <a:tableStyleId>{E8034E78-7F5D-4C2E-B375-FC64B27BC917}</a:tableStyleId>
                  </a:tblPr>
                  <a:tblGrid>
                    <a:gridCol w="4734574">
                      <a:extLst>
                        <a:ext uri="{9D8B030D-6E8A-4147-A177-3AD203B41FA5}">
                          <a16:colId xmlns="" xmlns:a16="http://schemas.microsoft.com/office/drawing/2014/main" val="20000"/>
                        </a:ext>
                      </a:extLst>
                    </a:gridCol>
                    <a:gridCol w="2466226">
                      <a:extLst>
                        <a:ext uri="{9D8B030D-6E8A-4147-A177-3AD203B41FA5}">
                          <a16:colId xmlns="" xmlns:a16="http://schemas.microsoft.com/office/drawing/2014/main" val="20001"/>
                        </a:ext>
                      </a:extLst>
                    </a:gridCol>
                  </a:tblGrid>
                  <a:tr h="69607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80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effectLst/>
                              <a:latin typeface="Righteous"/>
                            </a:rPr>
                            <a:t>Tronçons</a:t>
                          </a:r>
                          <a:endParaRPr lang="fr-FR" sz="160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effectLst/>
                            <a:latin typeface="Righteous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80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effectLst/>
                              <a:latin typeface="Righteous"/>
                            </a:rPr>
                            <a:t>Profilés</a:t>
                          </a:r>
                          <a:endParaRPr lang="fr-FR" sz="160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effectLst/>
                            <a:latin typeface="Righteous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="" xmlns:a16="http://schemas.microsoft.com/office/drawing/2014/main" val="10000"/>
                      </a:ext>
                    </a:extLst>
                  </a:tr>
                  <a:tr h="69607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80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effectLst/>
                              <a:latin typeface="Righteous"/>
                            </a:rPr>
                            <a:t>Du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fr-FR" sz="1800" i="1">
                                      <a:solidFill>
                                        <a:schemeClr val="bg1">
                                          <a:lumMod val="75000"/>
                                        </a:schemeClr>
                                      </a:solidFill>
                                      <a:effectLst/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fr-FR" sz="1800">
                                      <a:solidFill>
                                        <a:schemeClr val="bg1">
                                          <a:lumMod val="75000"/>
                                        </a:schemeClr>
                                      </a:solidFill>
                                      <a:effectLst/>
                                      <a:latin typeface="Cambria Math"/>
                                    </a:rPr>
                                    <m:t>4</m:t>
                                  </m:r>
                                </m:e>
                                <m:sup>
                                  <m:r>
                                    <a:rPr lang="fr-FR" sz="1800">
                                      <a:solidFill>
                                        <a:schemeClr val="bg1">
                                          <a:lumMod val="75000"/>
                                        </a:schemeClr>
                                      </a:solidFill>
                                      <a:effectLst/>
                                      <a:latin typeface="Cambria Math"/>
                                    </a:rPr>
                                    <m:t>è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fr-FR" sz="1800">
                                      <a:solidFill>
                                        <a:schemeClr val="bg1">
                                          <a:lumMod val="75000"/>
                                        </a:schemeClr>
                                      </a:solidFill>
                                      <a:effectLst/>
                                      <a:latin typeface="Cambria Math"/>
                                    </a:rPr>
                                    <m:t>me</m:t>
                                  </m:r>
                                  <m:r>
                                    <a:rPr lang="fr-FR" sz="1800">
                                      <a:solidFill>
                                        <a:schemeClr val="bg1">
                                          <a:lumMod val="75000"/>
                                        </a:schemeClr>
                                      </a:solidFill>
                                      <a:effectLst/>
                                      <a:latin typeface="Cambria Math"/>
                                    </a:rPr>
                                    <m:t> </m:t>
                                  </m:r>
                                </m:sup>
                              </m:sSup>
                            </m:oMath>
                          </a14:m>
                          <a:r>
                            <a:rPr lang="fr-FR" sz="180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effectLst/>
                              <a:latin typeface="Righteous"/>
                            </a:rPr>
                            <a:t>au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fr-FR" sz="1800" i="1">
                                      <a:solidFill>
                                        <a:schemeClr val="bg1">
                                          <a:lumMod val="75000"/>
                                        </a:schemeClr>
                                      </a:solidFill>
                                      <a:effectLst/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fr-FR" sz="1800">
                                      <a:solidFill>
                                        <a:schemeClr val="bg1">
                                          <a:lumMod val="75000"/>
                                        </a:schemeClr>
                                      </a:solidFill>
                                      <a:effectLst/>
                                      <a:latin typeface="Cambria Math"/>
                                    </a:rPr>
                                    <m:t>9</m:t>
                                  </m:r>
                                </m:e>
                                <m:sup>
                                  <m:r>
                                    <a:rPr lang="fr-FR" sz="1800">
                                      <a:solidFill>
                                        <a:schemeClr val="bg1">
                                          <a:lumMod val="75000"/>
                                        </a:schemeClr>
                                      </a:solidFill>
                                      <a:effectLst/>
                                      <a:latin typeface="Cambria Math"/>
                                    </a:rPr>
                                    <m:t>è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fr-FR" sz="1800">
                                      <a:solidFill>
                                        <a:schemeClr val="bg1">
                                          <a:lumMod val="75000"/>
                                        </a:schemeClr>
                                      </a:solidFill>
                                      <a:effectLst/>
                                      <a:latin typeface="Cambria Math"/>
                                    </a:rPr>
                                    <m:t>me</m:t>
                                  </m:r>
                                  <m:r>
                                    <a:rPr lang="fr-FR" sz="1800">
                                      <a:solidFill>
                                        <a:schemeClr val="bg1">
                                          <a:lumMod val="75000"/>
                                        </a:schemeClr>
                                      </a:solidFill>
                                      <a:effectLst/>
                                      <a:latin typeface="Cambria Math"/>
                                    </a:rPr>
                                    <m:t> </m:t>
                                  </m:r>
                                </m:sup>
                              </m:sSup>
                            </m:oMath>
                          </a14:m>
                          <a:r>
                            <a:rPr lang="fr-FR" sz="180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effectLst/>
                              <a:latin typeface="Righteous"/>
                            </a:rPr>
                            <a:t>étage</a:t>
                          </a:r>
                          <a:endParaRPr lang="fr-FR" sz="160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effectLst/>
                            <a:latin typeface="Righteous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80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effectLst/>
                              <a:latin typeface="Righteous"/>
                            </a:rPr>
                            <a:t>HEA400</a:t>
                          </a:r>
                          <a:endParaRPr lang="fr-FR" sz="160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effectLst/>
                            <a:latin typeface="Righteous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="" xmlns:a16="http://schemas.microsoft.com/office/drawing/2014/main" val="10001"/>
                      </a:ext>
                    </a:extLst>
                  </a:tr>
                  <a:tr h="69607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80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effectLst/>
                              <a:latin typeface="Righteous"/>
                            </a:rPr>
                            <a:t>Du R.D.C au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fr-FR" sz="1800" i="1">
                                      <a:solidFill>
                                        <a:schemeClr val="bg1">
                                          <a:lumMod val="75000"/>
                                        </a:schemeClr>
                                      </a:solidFill>
                                      <a:effectLst/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fr-FR" sz="1800" b="1" i="0" smtClean="0">
                                      <a:solidFill>
                                        <a:schemeClr val="bg1">
                                          <a:lumMod val="75000"/>
                                        </a:schemeClr>
                                      </a:solidFill>
                                      <a:effectLst/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fr-FR" sz="1800">
                                      <a:solidFill>
                                        <a:schemeClr val="bg1">
                                          <a:lumMod val="75000"/>
                                        </a:schemeClr>
                                      </a:solidFill>
                                      <a:effectLst/>
                                      <a:latin typeface="Cambria Math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fr-FR" sz="1800">
                                      <a:solidFill>
                                        <a:schemeClr val="bg1">
                                          <a:lumMod val="75000"/>
                                        </a:schemeClr>
                                      </a:solidFill>
                                      <a:effectLst/>
                                      <a:latin typeface="Cambria Math"/>
                                    </a:rPr>
                                    <m:t>è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fr-FR" sz="1800">
                                      <a:solidFill>
                                        <a:schemeClr val="bg1">
                                          <a:lumMod val="75000"/>
                                        </a:schemeClr>
                                      </a:solidFill>
                                      <a:effectLst/>
                                      <a:latin typeface="Cambria Math"/>
                                    </a:rPr>
                                    <m:t>me</m:t>
                                  </m:r>
                                </m:sup>
                              </m:sSup>
                            </m:oMath>
                          </a14:m>
                          <a:r>
                            <a:rPr lang="fr-FR" sz="180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effectLst/>
                              <a:latin typeface="Righteous"/>
                            </a:rPr>
                            <a:t>étage</a:t>
                          </a:r>
                          <a:endParaRPr lang="fr-FR" sz="160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effectLst/>
                            <a:latin typeface="Righteous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80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effectLst/>
                              <a:latin typeface="Righteous"/>
                            </a:rPr>
                            <a:t>HEB400</a:t>
                          </a:r>
                          <a:endParaRPr lang="fr-FR" sz="160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effectLst/>
                            <a:latin typeface="Righteous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=""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au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67135084"/>
                  </p:ext>
                </p:extLst>
              </p:nvPr>
            </p:nvGraphicFramePr>
            <p:xfrm>
              <a:off x="1115616" y="1275607"/>
              <a:ext cx="7200800" cy="2088231"/>
            </p:xfrm>
            <a:graphic>
              <a:graphicData uri="http://schemas.openxmlformats.org/drawingml/2006/table">
                <a:tbl>
                  <a:tblPr firstRow="1" firstCol="1" bandRow="1">
                    <a:tableStyleId>{E8034E78-7F5D-4C2E-B375-FC64B27BC917}</a:tableStyleId>
                  </a:tblPr>
                  <a:tblGrid>
                    <a:gridCol w="4734574"/>
                    <a:gridCol w="2466226"/>
                  </a:tblGrid>
                  <a:tr h="69607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80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effectLst/>
                              <a:latin typeface="Righteous"/>
                            </a:rPr>
                            <a:t>Tronçons</a:t>
                          </a:r>
                          <a:endParaRPr lang="fr-FR" sz="160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effectLst/>
                            <a:latin typeface="Righteous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80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effectLst/>
                              <a:latin typeface="Righteous"/>
                            </a:rPr>
                            <a:t>Profilés</a:t>
                          </a:r>
                          <a:endParaRPr lang="fr-FR" sz="160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effectLst/>
                            <a:latin typeface="Righteous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696077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t="-99130" r="-52124" b="-991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80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effectLst/>
                              <a:latin typeface="Righteous"/>
                            </a:rPr>
                            <a:t>HEA400</a:t>
                          </a:r>
                          <a:endParaRPr lang="fr-FR" sz="160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effectLst/>
                            <a:latin typeface="Righteous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696077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t="-200877" r="-521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80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effectLst/>
                              <a:latin typeface="Righteous"/>
                            </a:rPr>
                            <a:t>HEB400</a:t>
                          </a:r>
                          <a:endParaRPr lang="fr-FR" sz="160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effectLst/>
                            <a:latin typeface="Righteous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</a:tr>
                </a:tbl>
              </a:graphicData>
            </a:graphic>
          </p:graphicFrame>
        </mc:Fallback>
      </mc:AlternateContent>
      <p:sp>
        <p:nvSpPr>
          <p:cNvPr id="4" name="Espace réservé du numéro de diapositive 4">
            <a:extLst>
              <a:ext uri="{FF2B5EF4-FFF2-40B4-BE49-F238E27FC236}">
                <a16:creationId xmlns="" xmlns:a16="http://schemas.microsoft.com/office/drawing/2014/main" id="{83225234-CCE4-2C16-8ED1-71E53C56F93F}"/>
              </a:ext>
            </a:extLst>
          </p:cNvPr>
          <p:cNvSpPr txBox="1">
            <a:spLocks/>
          </p:cNvSpPr>
          <p:nvPr/>
        </p:nvSpPr>
        <p:spPr>
          <a:xfrm>
            <a:off x="4067944" y="4793145"/>
            <a:ext cx="764215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fld id="{810E7F54-2C80-4AEC-92A2-35241EC92D6D}" type="slidenum">
              <a:rPr lang="fr-DZ" sz="1800" b="1" smtClean="0"/>
              <a:pPr algn="ctr"/>
              <a:t>39</a:t>
            </a:fld>
            <a:endParaRPr lang="fr-DZ" sz="1800" b="1" dirty="0"/>
          </a:p>
        </p:txBody>
      </p:sp>
    </p:spTree>
    <p:extLst>
      <p:ext uri="{BB962C8B-B14F-4D97-AF65-F5344CB8AC3E}">
        <p14:creationId xmlns:p14="http://schemas.microsoft.com/office/powerpoint/2010/main" val="41708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41"/>
          <p:cNvSpPr/>
          <p:nvPr/>
        </p:nvSpPr>
        <p:spPr>
          <a:xfrm>
            <a:off x="2753075" y="928150"/>
            <a:ext cx="4571704" cy="3287141"/>
          </a:xfrm>
          <a:custGeom>
            <a:avLst/>
            <a:gdLst/>
            <a:ahLst/>
            <a:cxnLst/>
            <a:rect l="l" t="t" r="r" b="b"/>
            <a:pathLst>
              <a:path w="176004" h="153336" extrusionOk="0">
                <a:moveTo>
                  <a:pt x="0" y="2030"/>
                </a:moveTo>
                <a:lnTo>
                  <a:pt x="174618" y="0"/>
                </a:lnTo>
                <a:lnTo>
                  <a:pt x="176004" y="152872"/>
                </a:lnTo>
                <a:lnTo>
                  <a:pt x="2671" y="153336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445" name="Google Shape;445;p41"/>
          <p:cNvSpPr/>
          <p:nvPr/>
        </p:nvSpPr>
        <p:spPr>
          <a:xfrm flipH="1">
            <a:off x="4059277" y="1440150"/>
            <a:ext cx="1959300" cy="929700"/>
          </a:xfrm>
          <a:prstGeom prst="trapezoid">
            <a:avLst>
              <a:gd name="adj" fmla="val 6197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46" name="Google Shape;446;p41"/>
          <p:cNvSpPr txBox="1">
            <a:spLocks noGrp="1"/>
          </p:cNvSpPr>
          <p:nvPr>
            <p:ph type="title" idx="2"/>
          </p:nvPr>
        </p:nvSpPr>
        <p:spPr>
          <a:xfrm flipH="1">
            <a:off x="3211325" y="2532650"/>
            <a:ext cx="3655200" cy="678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fr-FR" dirty="0"/>
              <a:t>Présentation du projet </a:t>
            </a:r>
            <a:br>
              <a:rPr lang="fr-FR" dirty="0"/>
            </a:br>
            <a:endParaRPr dirty="0"/>
          </a:p>
        </p:txBody>
      </p:sp>
      <p:sp>
        <p:nvSpPr>
          <p:cNvPr id="447" name="Google Shape;447;p41"/>
          <p:cNvSpPr txBox="1">
            <a:spLocks noGrp="1"/>
          </p:cNvSpPr>
          <p:nvPr>
            <p:ph type="title"/>
          </p:nvPr>
        </p:nvSpPr>
        <p:spPr>
          <a:xfrm>
            <a:off x="4282627" y="1471600"/>
            <a:ext cx="1512600" cy="866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2" name="Espace réservé du numéro de diapositive 4">
            <a:extLst>
              <a:ext uri="{FF2B5EF4-FFF2-40B4-BE49-F238E27FC236}">
                <a16:creationId xmlns="" xmlns:a16="http://schemas.microsoft.com/office/drawing/2014/main" id="{0F1E68A0-546D-1CE1-B623-DCCCCCF4B2D9}"/>
              </a:ext>
            </a:extLst>
          </p:cNvPr>
          <p:cNvSpPr txBox="1">
            <a:spLocks/>
          </p:cNvSpPr>
          <p:nvPr/>
        </p:nvSpPr>
        <p:spPr>
          <a:xfrm>
            <a:off x="4189892" y="4815750"/>
            <a:ext cx="764215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fld id="{810E7F54-2C80-4AEC-92A2-35241EC92D6D}" type="slidenum">
              <a:rPr lang="fr-DZ" sz="1800" b="1" smtClean="0"/>
              <a:pPr algn="ctr"/>
              <a:t>4</a:t>
            </a:fld>
            <a:endParaRPr lang="fr-DZ" sz="1800" b="1" dirty="0"/>
          </a:p>
        </p:txBody>
      </p:sp>
    </p:spTree>
    <p:extLst>
      <p:ext uri="{BB962C8B-B14F-4D97-AF65-F5344CB8AC3E}">
        <p14:creationId xmlns:p14="http://schemas.microsoft.com/office/powerpoint/2010/main" val="2250043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gallery dir="l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5" grpId="0" animBg="1"/>
      <p:bldP spid="446" grpId="0"/>
      <p:bldP spid="44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/>
          <p:cNvGrpSpPr/>
          <p:nvPr/>
        </p:nvGrpSpPr>
        <p:grpSpPr>
          <a:xfrm>
            <a:off x="112574" y="208680"/>
            <a:ext cx="8413596" cy="4523310"/>
            <a:chOff x="401205" y="444561"/>
            <a:chExt cx="8413596" cy="4523310"/>
          </a:xfrm>
        </p:grpSpPr>
        <p:sp>
          <p:nvSpPr>
            <p:cNvPr id="7" name="Forme libre 6"/>
            <p:cNvSpPr/>
            <p:nvPr/>
          </p:nvSpPr>
          <p:spPr>
            <a:xfrm>
              <a:off x="401205" y="2514834"/>
              <a:ext cx="1441651" cy="608063"/>
            </a:xfrm>
            <a:custGeom>
              <a:avLst/>
              <a:gdLst>
                <a:gd name="connsiteX0" fmla="*/ 0 w 1441651"/>
                <a:gd name="connsiteY0" fmla="*/ 60806 h 608063"/>
                <a:gd name="connsiteX1" fmla="*/ 60806 w 1441651"/>
                <a:gd name="connsiteY1" fmla="*/ 0 h 608063"/>
                <a:gd name="connsiteX2" fmla="*/ 1380845 w 1441651"/>
                <a:gd name="connsiteY2" fmla="*/ 0 h 608063"/>
                <a:gd name="connsiteX3" fmla="*/ 1441651 w 1441651"/>
                <a:gd name="connsiteY3" fmla="*/ 60806 h 608063"/>
                <a:gd name="connsiteX4" fmla="*/ 1441651 w 1441651"/>
                <a:gd name="connsiteY4" fmla="*/ 547257 h 608063"/>
                <a:gd name="connsiteX5" fmla="*/ 1380845 w 1441651"/>
                <a:gd name="connsiteY5" fmla="*/ 608063 h 608063"/>
                <a:gd name="connsiteX6" fmla="*/ 60806 w 1441651"/>
                <a:gd name="connsiteY6" fmla="*/ 608063 h 608063"/>
                <a:gd name="connsiteX7" fmla="*/ 0 w 1441651"/>
                <a:gd name="connsiteY7" fmla="*/ 547257 h 608063"/>
                <a:gd name="connsiteX8" fmla="*/ 0 w 1441651"/>
                <a:gd name="connsiteY8" fmla="*/ 60806 h 608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41651" h="608063">
                  <a:moveTo>
                    <a:pt x="0" y="60806"/>
                  </a:moveTo>
                  <a:cubicBezTo>
                    <a:pt x="0" y="27224"/>
                    <a:pt x="27224" y="0"/>
                    <a:pt x="60806" y="0"/>
                  </a:cubicBezTo>
                  <a:lnTo>
                    <a:pt x="1380845" y="0"/>
                  </a:lnTo>
                  <a:cubicBezTo>
                    <a:pt x="1414427" y="0"/>
                    <a:pt x="1441651" y="27224"/>
                    <a:pt x="1441651" y="60806"/>
                  </a:cubicBezTo>
                  <a:lnTo>
                    <a:pt x="1441651" y="547257"/>
                  </a:lnTo>
                  <a:cubicBezTo>
                    <a:pt x="1441651" y="580839"/>
                    <a:pt x="1414427" y="608063"/>
                    <a:pt x="1380845" y="608063"/>
                  </a:cubicBezTo>
                  <a:lnTo>
                    <a:pt x="60806" y="608063"/>
                  </a:lnTo>
                  <a:cubicBezTo>
                    <a:pt x="27224" y="608063"/>
                    <a:pt x="0" y="580839"/>
                    <a:pt x="0" y="547257"/>
                  </a:cubicBezTo>
                  <a:lnTo>
                    <a:pt x="0" y="60806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spcFirstLastPara="0" vert="horz" wrap="square" lIns="29240" tIns="29240" rIns="29240" bIns="2924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400" kern="1200" dirty="0">
                  <a:solidFill>
                    <a:schemeClr val="tx2">
                      <a:lumMod val="50000"/>
                    </a:schemeClr>
                  </a:solidFill>
                  <a:latin typeface="Righteous"/>
                </a:rPr>
                <a:t>Poteaux</a:t>
              </a:r>
              <a:endParaRPr lang="fr-FR" sz="2000" kern="1200" dirty="0">
                <a:solidFill>
                  <a:schemeClr val="tx2">
                    <a:lumMod val="50000"/>
                  </a:schemeClr>
                </a:solidFill>
                <a:latin typeface="Righteous"/>
              </a:endParaRPr>
            </a:p>
          </p:txBody>
        </p:sp>
        <p:sp>
          <p:nvSpPr>
            <p:cNvPr id="8" name="Forme libre 7"/>
            <p:cNvSpPr/>
            <p:nvPr/>
          </p:nvSpPr>
          <p:spPr>
            <a:xfrm rot="17113047">
              <a:off x="1228773" y="2005382"/>
              <a:ext cx="1665271" cy="20085"/>
            </a:xfrm>
            <a:custGeom>
              <a:avLst/>
              <a:gdLst>
                <a:gd name="connsiteX0" fmla="*/ 0 w 1665271"/>
                <a:gd name="connsiteY0" fmla="*/ 10042 h 20085"/>
                <a:gd name="connsiteX1" fmla="*/ 1665271 w 1665271"/>
                <a:gd name="connsiteY1" fmla="*/ 10042 h 20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65271" h="20085">
                  <a:moveTo>
                    <a:pt x="0" y="10042"/>
                  </a:moveTo>
                  <a:lnTo>
                    <a:pt x="1665271" y="10042"/>
                  </a:lnTo>
                </a:path>
              </a:pathLst>
            </a:cu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spcFirstLastPara="0" vert="horz" wrap="square" lIns="803704" tIns="-31590" rIns="803703" bIns="-31589" numCol="1" spcCol="1270" anchor="ctr" anchorCtr="0">
              <a:noAutofit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600" kern="1200" dirty="0"/>
            </a:p>
          </p:txBody>
        </p:sp>
        <p:sp>
          <p:nvSpPr>
            <p:cNvPr id="9" name="Forme libre 8"/>
            <p:cNvSpPr/>
            <p:nvPr/>
          </p:nvSpPr>
          <p:spPr>
            <a:xfrm>
              <a:off x="2279962" y="938792"/>
              <a:ext cx="1092764" cy="546382"/>
            </a:xfrm>
            <a:custGeom>
              <a:avLst/>
              <a:gdLst>
                <a:gd name="connsiteX0" fmla="*/ 0 w 1092764"/>
                <a:gd name="connsiteY0" fmla="*/ 54638 h 546382"/>
                <a:gd name="connsiteX1" fmla="*/ 54638 w 1092764"/>
                <a:gd name="connsiteY1" fmla="*/ 0 h 546382"/>
                <a:gd name="connsiteX2" fmla="*/ 1038126 w 1092764"/>
                <a:gd name="connsiteY2" fmla="*/ 0 h 546382"/>
                <a:gd name="connsiteX3" fmla="*/ 1092764 w 1092764"/>
                <a:gd name="connsiteY3" fmla="*/ 54638 h 546382"/>
                <a:gd name="connsiteX4" fmla="*/ 1092764 w 1092764"/>
                <a:gd name="connsiteY4" fmla="*/ 491744 h 546382"/>
                <a:gd name="connsiteX5" fmla="*/ 1038126 w 1092764"/>
                <a:gd name="connsiteY5" fmla="*/ 546382 h 546382"/>
                <a:gd name="connsiteX6" fmla="*/ 54638 w 1092764"/>
                <a:gd name="connsiteY6" fmla="*/ 546382 h 546382"/>
                <a:gd name="connsiteX7" fmla="*/ 0 w 1092764"/>
                <a:gd name="connsiteY7" fmla="*/ 491744 h 546382"/>
                <a:gd name="connsiteX8" fmla="*/ 0 w 1092764"/>
                <a:gd name="connsiteY8" fmla="*/ 54638 h 546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92764" h="546382">
                  <a:moveTo>
                    <a:pt x="0" y="54638"/>
                  </a:moveTo>
                  <a:cubicBezTo>
                    <a:pt x="0" y="24462"/>
                    <a:pt x="24462" y="0"/>
                    <a:pt x="54638" y="0"/>
                  </a:cubicBezTo>
                  <a:lnTo>
                    <a:pt x="1038126" y="0"/>
                  </a:lnTo>
                  <a:cubicBezTo>
                    <a:pt x="1068302" y="0"/>
                    <a:pt x="1092764" y="24462"/>
                    <a:pt x="1092764" y="54638"/>
                  </a:cubicBezTo>
                  <a:lnTo>
                    <a:pt x="1092764" y="491744"/>
                  </a:lnTo>
                  <a:cubicBezTo>
                    <a:pt x="1092764" y="521920"/>
                    <a:pt x="1068302" y="546382"/>
                    <a:pt x="1038126" y="546382"/>
                  </a:cubicBezTo>
                  <a:lnTo>
                    <a:pt x="54638" y="546382"/>
                  </a:lnTo>
                  <a:cubicBezTo>
                    <a:pt x="24462" y="546382"/>
                    <a:pt x="0" y="521920"/>
                    <a:pt x="0" y="491744"/>
                  </a:cubicBezTo>
                  <a:lnTo>
                    <a:pt x="0" y="54638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spcFirstLastPara="0" vert="horz" wrap="square" lIns="26163" tIns="26163" rIns="26163" bIns="26163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600" kern="1200" dirty="0">
                  <a:solidFill>
                    <a:srgbClr val="002060"/>
                  </a:solidFill>
                  <a:latin typeface="Righteous"/>
                </a:rPr>
                <a:t>Classe</a:t>
              </a:r>
            </a:p>
          </p:txBody>
        </p:sp>
        <p:sp>
          <p:nvSpPr>
            <p:cNvPr id="10" name="Forme libre 9"/>
            <p:cNvSpPr/>
            <p:nvPr/>
          </p:nvSpPr>
          <p:spPr>
            <a:xfrm rot="19037632">
              <a:off x="3293864" y="1000223"/>
              <a:ext cx="594829" cy="20085"/>
            </a:xfrm>
            <a:custGeom>
              <a:avLst/>
              <a:gdLst>
                <a:gd name="connsiteX0" fmla="*/ 0 w 594829"/>
                <a:gd name="connsiteY0" fmla="*/ 10042 h 20085"/>
                <a:gd name="connsiteX1" fmla="*/ 594829 w 594829"/>
                <a:gd name="connsiteY1" fmla="*/ 10042 h 20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4829" h="20085">
                  <a:moveTo>
                    <a:pt x="0" y="10042"/>
                  </a:moveTo>
                  <a:lnTo>
                    <a:pt x="594829" y="10042"/>
                  </a:lnTo>
                </a:path>
              </a:pathLst>
            </a:cu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spcFirstLastPara="0" vert="horz" wrap="square" lIns="295244" tIns="-4829" rIns="295243" bIns="-4828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500" kern="1200" dirty="0"/>
            </a:p>
          </p:txBody>
        </p:sp>
        <p:sp>
          <p:nvSpPr>
            <p:cNvPr id="11" name="Forme libre 10"/>
            <p:cNvSpPr/>
            <p:nvPr/>
          </p:nvSpPr>
          <p:spPr>
            <a:xfrm>
              <a:off x="3809832" y="535356"/>
              <a:ext cx="1092764" cy="546382"/>
            </a:xfrm>
            <a:custGeom>
              <a:avLst/>
              <a:gdLst>
                <a:gd name="connsiteX0" fmla="*/ 0 w 1092764"/>
                <a:gd name="connsiteY0" fmla="*/ 54638 h 546382"/>
                <a:gd name="connsiteX1" fmla="*/ 54638 w 1092764"/>
                <a:gd name="connsiteY1" fmla="*/ 0 h 546382"/>
                <a:gd name="connsiteX2" fmla="*/ 1038126 w 1092764"/>
                <a:gd name="connsiteY2" fmla="*/ 0 h 546382"/>
                <a:gd name="connsiteX3" fmla="*/ 1092764 w 1092764"/>
                <a:gd name="connsiteY3" fmla="*/ 54638 h 546382"/>
                <a:gd name="connsiteX4" fmla="*/ 1092764 w 1092764"/>
                <a:gd name="connsiteY4" fmla="*/ 491744 h 546382"/>
                <a:gd name="connsiteX5" fmla="*/ 1038126 w 1092764"/>
                <a:gd name="connsiteY5" fmla="*/ 546382 h 546382"/>
                <a:gd name="connsiteX6" fmla="*/ 54638 w 1092764"/>
                <a:gd name="connsiteY6" fmla="*/ 546382 h 546382"/>
                <a:gd name="connsiteX7" fmla="*/ 0 w 1092764"/>
                <a:gd name="connsiteY7" fmla="*/ 491744 h 546382"/>
                <a:gd name="connsiteX8" fmla="*/ 0 w 1092764"/>
                <a:gd name="connsiteY8" fmla="*/ 54638 h 546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92764" h="546382">
                  <a:moveTo>
                    <a:pt x="0" y="54638"/>
                  </a:moveTo>
                  <a:cubicBezTo>
                    <a:pt x="0" y="24462"/>
                    <a:pt x="24462" y="0"/>
                    <a:pt x="54638" y="0"/>
                  </a:cubicBezTo>
                  <a:lnTo>
                    <a:pt x="1038126" y="0"/>
                  </a:lnTo>
                  <a:cubicBezTo>
                    <a:pt x="1068302" y="0"/>
                    <a:pt x="1092764" y="24462"/>
                    <a:pt x="1092764" y="54638"/>
                  </a:cubicBezTo>
                  <a:lnTo>
                    <a:pt x="1092764" y="491744"/>
                  </a:lnTo>
                  <a:cubicBezTo>
                    <a:pt x="1092764" y="521920"/>
                    <a:pt x="1068302" y="546382"/>
                    <a:pt x="1038126" y="546382"/>
                  </a:cubicBezTo>
                  <a:lnTo>
                    <a:pt x="54638" y="546382"/>
                  </a:lnTo>
                  <a:cubicBezTo>
                    <a:pt x="24462" y="546382"/>
                    <a:pt x="0" y="521920"/>
                    <a:pt x="0" y="491744"/>
                  </a:cubicBezTo>
                  <a:lnTo>
                    <a:pt x="0" y="54638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spcFirstLastPara="0" vert="horz" wrap="square" lIns="26163" tIns="26163" rIns="26163" bIns="26163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600" kern="1200" dirty="0">
                  <a:solidFill>
                    <a:srgbClr val="002060"/>
                  </a:solidFill>
                  <a:latin typeface="Righteous"/>
                  <a:cs typeface="Times New Roman" pitchFamily="18" charset="0"/>
                </a:rPr>
                <a:t>Ame </a:t>
              </a:r>
              <a:endParaRPr lang="fr-FR" sz="1600" kern="1200" dirty="0">
                <a:solidFill>
                  <a:srgbClr val="002060"/>
                </a:solidFill>
                <a:latin typeface="Righteous"/>
              </a:endParaRPr>
            </a:p>
          </p:txBody>
        </p:sp>
        <p:sp>
          <p:nvSpPr>
            <p:cNvPr id="12" name="Forme libre 11"/>
            <p:cNvSpPr/>
            <p:nvPr/>
          </p:nvSpPr>
          <p:spPr>
            <a:xfrm>
              <a:off x="4902596" y="798504"/>
              <a:ext cx="437105" cy="20085"/>
            </a:xfrm>
            <a:custGeom>
              <a:avLst/>
              <a:gdLst>
                <a:gd name="connsiteX0" fmla="*/ 0 w 437105"/>
                <a:gd name="connsiteY0" fmla="*/ 10042 h 20085"/>
                <a:gd name="connsiteX1" fmla="*/ 437105 w 437105"/>
                <a:gd name="connsiteY1" fmla="*/ 10042 h 20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7105" h="20085">
                  <a:moveTo>
                    <a:pt x="0" y="10042"/>
                  </a:moveTo>
                  <a:lnTo>
                    <a:pt x="437105" y="10042"/>
                  </a:lnTo>
                </a:path>
              </a:pathLst>
            </a:cu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spcFirstLastPara="0" vert="horz" wrap="square" lIns="220326" tIns="-885" rIns="220324" bIns="-885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500" kern="12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Forme libre 12"/>
                <p:cNvSpPr/>
                <p:nvPr/>
              </p:nvSpPr>
              <p:spPr>
                <a:xfrm>
                  <a:off x="5339702" y="444561"/>
                  <a:ext cx="1381374" cy="727972"/>
                </a:xfrm>
                <a:custGeom>
                  <a:avLst/>
                  <a:gdLst>
                    <a:gd name="connsiteX0" fmla="*/ 0 w 1381374"/>
                    <a:gd name="connsiteY0" fmla="*/ 72797 h 727972"/>
                    <a:gd name="connsiteX1" fmla="*/ 72797 w 1381374"/>
                    <a:gd name="connsiteY1" fmla="*/ 0 h 727972"/>
                    <a:gd name="connsiteX2" fmla="*/ 1308577 w 1381374"/>
                    <a:gd name="connsiteY2" fmla="*/ 0 h 727972"/>
                    <a:gd name="connsiteX3" fmla="*/ 1381374 w 1381374"/>
                    <a:gd name="connsiteY3" fmla="*/ 72797 h 727972"/>
                    <a:gd name="connsiteX4" fmla="*/ 1381374 w 1381374"/>
                    <a:gd name="connsiteY4" fmla="*/ 655175 h 727972"/>
                    <a:gd name="connsiteX5" fmla="*/ 1308577 w 1381374"/>
                    <a:gd name="connsiteY5" fmla="*/ 727972 h 727972"/>
                    <a:gd name="connsiteX6" fmla="*/ 72797 w 1381374"/>
                    <a:gd name="connsiteY6" fmla="*/ 727972 h 727972"/>
                    <a:gd name="connsiteX7" fmla="*/ 0 w 1381374"/>
                    <a:gd name="connsiteY7" fmla="*/ 655175 h 727972"/>
                    <a:gd name="connsiteX8" fmla="*/ 0 w 1381374"/>
                    <a:gd name="connsiteY8" fmla="*/ 72797 h 7279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381374" h="727972">
                      <a:moveTo>
                        <a:pt x="0" y="72797"/>
                      </a:moveTo>
                      <a:cubicBezTo>
                        <a:pt x="0" y="32592"/>
                        <a:pt x="32592" y="0"/>
                        <a:pt x="72797" y="0"/>
                      </a:cubicBezTo>
                      <a:lnTo>
                        <a:pt x="1308577" y="0"/>
                      </a:lnTo>
                      <a:cubicBezTo>
                        <a:pt x="1348782" y="0"/>
                        <a:pt x="1381374" y="32592"/>
                        <a:pt x="1381374" y="72797"/>
                      </a:cubicBezTo>
                      <a:lnTo>
                        <a:pt x="1381374" y="655175"/>
                      </a:lnTo>
                      <a:cubicBezTo>
                        <a:pt x="1381374" y="695380"/>
                        <a:pt x="1348782" y="727972"/>
                        <a:pt x="1308577" y="727972"/>
                      </a:cubicBezTo>
                      <a:lnTo>
                        <a:pt x="72797" y="727972"/>
                      </a:lnTo>
                      <a:cubicBezTo>
                        <a:pt x="32592" y="727972"/>
                        <a:pt x="0" y="695380"/>
                        <a:pt x="0" y="655175"/>
                      </a:cubicBezTo>
                      <a:lnTo>
                        <a:pt x="0" y="72797"/>
                      </a:lnTo>
                      <a:close/>
                    </a:path>
                  </a:pathLst>
                </a:custGeom>
              </p:spPr>
              <p:style>
                <a:lnRef idx="3">
                  <a:schemeClr val="lt1"/>
                </a:lnRef>
                <a:fillRef idx="1">
                  <a:schemeClr val="dk1"/>
                </a:fillRef>
                <a:effectRef idx="1">
                  <a:schemeClr val="dk1"/>
                </a:effectRef>
                <a:fontRef idx="minor">
                  <a:schemeClr val="lt1"/>
                </a:fontRef>
              </p:style>
              <p:txBody>
                <a:bodyPr spcFirstLastPara="0" vert="horz" wrap="square" lIns="31482" tIns="31482" rIns="31482" bIns="31482" numCol="1" spcCol="1270" anchor="ctr" anchorCtr="0">
                  <a:noAutofit/>
                </a:bodyPr>
                <a:lstStyle/>
                <a:p>
                  <a:pPr lvl="0" algn="ctr" defTabSz="711200" rtl="0">
                    <a:lnSpc>
                      <a:spcPct val="90000"/>
                    </a:lnSpc>
                    <a:spcBef>
                      <a:spcPct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fr-FR" sz="1600" i="1" kern="1200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fr-FR" sz="1600" kern="120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d</m:t>
                            </m:r>
                          </m:num>
                          <m:den>
                            <m:sSub>
                              <m:sSubPr>
                                <m:ctrlPr>
                                  <a:rPr lang="fr-FR" sz="1600" i="1" kern="120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fr-FR" sz="1600" kern="120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t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fr-FR" sz="1600" kern="120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w</m:t>
                                </m:r>
                              </m:sub>
                            </m:sSub>
                          </m:den>
                        </m:f>
                        <m:r>
                          <a:rPr lang="fr-FR" sz="1600" kern="1200">
                            <a:solidFill>
                              <a:srgbClr val="002060"/>
                            </a:solidFill>
                            <a:latin typeface="Cambria Math"/>
                          </a:rPr>
                          <m:t>≤</m:t>
                        </m:r>
                        <m:f>
                          <m:fPr>
                            <m:ctrlPr>
                              <a:rPr lang="fr-FR" sz="1600" i="1" kern="120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fr-FR" sz="1600" kern="120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36</m:t>
                            </m:r>
                            <m:r>
                              <m:rPr>
                                <m:sty m:val="p"/>
                              </m:rPr>
                              <a:rPr lang="fr-FR" sz="1600" kern="120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ε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fr-FR" sz="1600" kern="120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α</m:t>
                            </m:r>
                          </m:den>
                        </m:f>
                      </m:oMath>
                    </m:oMathPara>
                  </a14:m>
                  <a:endParaRPr lang="fr-FR" sz="1600" kern="1200" dirty="0">
                    <a:solidFill>
                      <a:srgbClr val="002060"/>
                    </a:solidFill>
                    <a:latin typeface="Righteous"/>
                  </a:endParaRPr>
                </a:p>
              </p:txBody>
            </p:sp>
          </mc:Choice>
          <mc:Fallback xmlns="">
            <p:sp>
              <p:nvSpPr>
                <p:cNvPr id="13" name="Forme libre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39702" y="444561"/>
                  <a:ext cx="1381374" cy="727972"/>
                </a:xfrm>
                <a:custGeom>
                  <a:avLst/>
                  <a:gdLst>
                    <a:gd name="connsiteX0" fmla="*/ 0 w 1381374"/>
                    <a:gd name="connsiteY0" fmla="*/ 72797 h 727972"/>
                    <a:gd name="connsiteX1" fmla="*/ 72797 w 1381374"/>
                    <a:gd name="connsiteY1" fmla="*/ 0 h 727972"/>
                    <a:gd name="connsiteX2" fmla="*/ 1308577 w 1381374"/>
                    <a:gd name="connsiteY2" fmla="*/ 0 h 727972"/>
                    <a:gd name="connsiteX3" fmla="*/ 1381374 w 1381374"/>
                    <a:gd name="connsiteY3" fmla="*/ 72797 h 727972"/>
                    <a:gd name="connsiteX4" fmla="*/ 1381374 w 1381374"/>
                    <a:gd name="connsiteY4" fmla="*/ 655175 h 727972"/>
                    <a:gd name="connsiteX5" fmla="*/ 1308577 w 1381374"/>
                    <a:gd name="connsiteY5" fmla="*/ 727972 h 727972"/>
                    <a:gd name="connsiteX6" fmla="*/ 72797 w 1381374"/>
                    <a:gd name="connsiteY6" fmla="*/ 727972 h 727972"/>
                    <a:gd name="connsiteX7" fmla="*/ 0 w 1381374"/>
                    <a:gd name="connsiteY7" fmla="*/ 655175 h 727972"/>
                    <a:gd name="connsiteX8" fmla="*/ 0 w 1381374"/>
                    <a:gd name="connsiteY8" fmla="*/ 72797 h 7279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381374" h="727972">
                      <a:moveTo>
                        <a:pt x="0" y="72797"/>
                      </a:moveTo>
                      <a:cubicBezTo>
                        <a:pt x="0" y="32592"/>
                        <a:pt x="32592" y="0"/>
                        <a:pt x="72797" y="0"/>
                      </a:cubicBezTo>
                      <a:lnTo>
                        <a:pt x="1308577" y="0"/>
                      </a:lnTo>
                      <a:cubicBezTo>
                        <a:pt x="1348782" y="0"/>
                        <a:pt x="1381374" y="32592"/>
                        <a:pt x="1381374" y="72797"/>
                      </a:cubicBezTo>
                      <a:lnTo>
                        <a:pt x="1381374" y="655175"/>
                      </a:lnTo>
                      <a:cubicBezTo>
                        <a:pt x="1381374" y="695380"/>
                        <a:pt x="1348782" y="727972"/>
                        <a:pt x="1308577" y="727972"/>
                      </a:cubicBezTo>
                      <a:lnTo>
                        <a:pt x="72797" y="727972"/>
                      </a:lnTo>
                      <a:cubicBezTo>
                        <a:pt x="32592" y="727972"/>
                        <a:pt x="0" y="695380"/>
                        <a:pt x="0" y="655175"/>
                      </a:cubicBezTo>
                      <a:lnTo>
                        <a:pt x="0" y="72797"/>
                      </a:lnTo>
                      <a:close/>
                    </a:path>
                  </a:pathLst>
                </a:cu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Forme libre 13"/>
            <p:cNvSpPr/>
            <p:nvPr/>
          </p:nvSpPr>
          <p:spPr>
            <a:xfrm rot="2516970">
              <a:off x="6658610" y="961449"/>
              <a:ext cx="487511" cy="20085"/>
            </a:xfrm>
            <a:custGeom>
              <a:avLst/>
              <a:gdLst>
                <a:gd name="connsiteX0" fmla="*/ 0 w 487511"/>
                <a:gd name="connsiteY0" fmla="*/ 10042 h 20085"/>
                <a:gd name="connsiteX1" fmla="*/ 487511 w 487511"/>
                <a:gd name="connsiteY1" fmla="*/ 10042 h 20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7511" h="20085">
                  <a:moveTo>
                    <a:pt x="0" y="10042"/>
                  </a:moveTo>
                  <a:lnTo>
                    <a:pt x="487511" y="10042"/>
                  </a:lnTo>
                </a:path>
              </a:pathLst>
            </a:cu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spcFirstLastPara="0" vert="horz" wrap="square" lIns="244268" tIns="-2146" rIns="244267" bIns="-2145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500" kern="1200" dirty="0"/>
            </a:p>
          </p:txBody>
        </p:sp>
        <p:sp>
          <p:nvSpPr>
            <p:cNvPr id="15" name="Forme libre 14"/>
            <p:cNvSpPr/>
            <p:nvPr/>
          </p:nvSpPr>
          <p:spPr>
            <a:xfrm>
              <a:off x="7083655" y="861246"/>
              <a:ext cx="1092764" cy="546382"/>
            </a:xfrm>
            <a:custGeom>
              <a:avLst/>
              <a:gdLst>
                <a:gd name="connsiteX0" fmla="*/ 0 w 1092764"/>
                <a:gd name="connsiteY0" fmla="*/ 54638 h 546382"/>
                <a:gd name="connsiteX1" fmla="*/ 54638 w 1092764"/>
                <a:gd name="connsiteY1" fmla="*/ 0 h 546382"/>
                <a:gd name="connsiteX2" fmla="*/ 1038126 w 1092764"/>
                <a:gd name="connsiteY2" fmla="*/ 0 h 546382"/>
                <a:gd name="connsiteX3" fmla="*/ 1092764 w 1092764"/>
                <a:gd name="connsiteY3" fmla="*/ 54638 h 546382"/>
                <a:gd name="connsiteX4" fmla="*/ 1092764 w 1092764"/>
                <a:gd name="connsiteY4" fmla="*/ 491744 h 546382"/>
                <a:gd name="connsiteX5" fmla="*/ 1038126 w 1092764"/>
                <a:gd name="connsiteY5" fmla="*/ 546382 h 546382"/>
                <a:gd name="connsiteX6" fmla="*/ 54638 w 1092764"/>
                <a:gd name="connsiteY6" fmla="*/ 546382 h 546382"/>
                <a:gd name="connsiteX7" fmla="*/ 0 w 1092764"/>
                <a:gd name="connsiteY7" fmla="*/ 491744 h 546382"/>
                <a:gd name="connsiteX8" fmla="*/ 0 w 1092764"/>
                <a:gd name="connsiteY8" fmla="*/ 54638 h 546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92764" h="546382">
                  <a:moveTo>
                    <a:pt x="0" y="54638"/>
                  </a:moveTo>
                  <a:cubicBezTo>
                    <a:pt x="0" y="24462"/>
                    <a:pt x="24462" y="0"/>
                    <a:pt x="54638" y="0"/>
                  </a:cubicBezTo>
                  <a:lnTo>
                    <a:pt x="1038126" y="0"/>
                  </a:lnTo>
                  <a:cubicBezTo>
                    <a:pt x="1068302" y="0"/>
                    <a:pt x="1092764" y="24462"/>
                    <a:pt x="1092764" y="54638"/>
                  </a:cubicBezTo>
                  <a:lnTo>
                    <a:pt x="1092764" y="491744"/>
                  </a:lnTo>
                  <a:cubicBezTo>
                    <a:pt x="1092764" y="521920"/>
                    <a:pt x="1068302" y="546382"/>
                    <a:pt x="1038126" y="546382"/>
                  </a:cubicBezTo>
                  <a:lnTo>
                    <a:pt x="54638" y="546382"/>
                  </a:lnTo>
                  <a:cubicBezTo>
                    <a:pt x="24462" y="546382"/>
                    <a:pt x="0" y="521920"/>
                    <a:pt x="0" y="491744"/>
                  </a:cubicBezTo>
                  <a:lnTo>
                    <a:pt x="0" y="54638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spcFirstLastPara="0" vert="horz" wrap="square" lIns="26163" tIns="26163" rIns="26163" bIns="26163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600" kern="1200" dirty="0">
                  <a:solidFill>
                    <a:srgbClr val="002060"/>
                  </a:solidFill>
                  <a:latin typeface="Righteous"/>
                  <a:cs typeface="Times New Roman" pitchFamily="18" charset="0"/>
                </a:rPr>
                <a:t>Classe I</a:t>
              </a:r>
              <a:endParaRPr lang="fr-FR" sz="1600" kern="1200" dirty="0">
                <a:solidFill>
                  <a:srgbClr val="002060"/>
                </a:solidFill>
                <a:latin typeface="Righteous"/>
              </a:endParaRPr>
            </a:p>
          </p:txBody>
        </p:sp>
        <p:sp>
          <p:nvSpPr>
            <p:cNvPr id="16" name="Forme libre 15"/>
            <p:cNvSpPr/>
            <p:nvPr/>
          </p:nvSpPr>
          <p:spPr>
            <a:xfrm rot="2562368">
              <a:off x="3293864" y="1403659"/>
              <a:ext cx="594829" cy="20085"/>
            </a:xfrm>
            <a:custGeom>
              <a:avLst/>
              <a:gdLst>
                <a:gd name="connsiteX0" fmla="*/ 0 w 594829"/>
                <a:gd name="connsiteY0" fmla="*/ 10042 h 20085"/>
                <a:gd name="connsiteX1" fmla="*/ 594829 w 594829"/>
                <a:gd name="connsiteY1" fmla="*/ 10042 h 20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4829" h="20085">
                  <a:moveTo>
                    <a:pt x="0" y="10042"/>
                  </a:moveTo>
                  <a:lnTo>
                    <a:pt x="594829" y="10042"/>
                  </a:lnTo>
                </a:path>
              </a:pathLst>
            </a:cu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spcFirstLastPara="0" vert="horz" wrap="square" lIns="295244" tIns="-4829" rIns="295243" bIns="-4828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500" kern="1200" dirty="0"/>
            </a:p>
          </p:txBody>
        </p:sp>
        <p:sp>
          <p:nvSpPr>
            <p:cNvPr id="17" name="Forme libre 16"/>
            <p:cNvSpPr/>
            <p:nvPr/>
          </p:nvSpPr>
          <p:spPr>
            <a:xfrm>
              <a:off x="3809832" y="1342229"/>
              <a:ext cx="1092764" cy="546382"/>
            </a:xfrm>
            <a:custGeom>
              <a:avLst/>
              <a:gdLst>
                <a:gd name="connsiteX0" fmla="*/ 0 w 1092764"/>
                <a:gd name="connsiteY0" fmla="*/ 54638 h 546382"/>
                <a:gd name="connsiteX1" fmla="*/ 54638 w 1092764"/>
                <a:gd name="connsiteY1" fmla="*/ 0 h 546382"/>
                <a:gd name="connsiteX2" fmla="*/ 1038126 w 1092764"/>
                <a:gd name="connsiteY2" fmla="*/ 0 h 546382"/>
                <a:gd name="connsiteX3" fmla="*/ 1092764 w 1092764"/>
                <a:gd name="connsiteY3" fmla="*/ 54638 h 546382"/>
                <a:gd name="connsiteX4" fmla="*/ 1092764 w 1092764"/>
                <a:gd name="connsiteY4" fmla="*/ 491744 h 546382"/>
                <a:gd name="connsiteX5" fmla="*/ 1038126 w 1092764"/>
                <a:gd name="connsiteY5" fmla="*/ 546382 h 546382"/>
                <a:gd name="connsiteX6" fmla="*/ 54638 w 1092764"/>
                <a:gd name="connsiteY6" fmla="*/ 546382 h 546382"/>
                <a:gd name="connsiteX7" fmla="*/ 0 w 1092764"/>
                <a:gd name="connsiteY7" fmla="*/ 491744 h 546382"/>
                <a:gd name="connsiteX8" fmla="*/ 0 w 1092764"/>
                <a:gd name="connsiteY8" fmla="*/ 54638 h 546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92764" h="546382">
                  <a:moveTo>
                    <a:pt x="0" y="54638"/>
                  </a:moveTo>
                  <a:cubicBezTo>
                    <a:pt x="0" y="24462"/>
                    <a:pt x="24462" y="0"/>
                    <a:pt x="54638" y="0"/>
                  </a:cubicBezTo>
                  <a:lnTo>
                    <a:pt x="1038126" y="0"/>
                  </a:lnTo>
                  <a:cubicBezTo>
                    <a:pt x="1068302" y="0"/>
                    <a:pt x="1092764" y="24462"/>
                    <a:pt x="1092764" y="54638"/>
                  </a:cubicBezTo>
                  <a:lnTo>
                    <a:pt x="1092764" y="491744"/>
                  </a:lnTo>
                  <a:cubicBezTo>
                    <a:pt x="1092764" y="521920"/>
                    <a:pt x="1068302" y="546382"/>
                    <a:pt x="1038126" y="546382"/>
                  </a:cubicBezTo>
                  <a:lnTo>
                    <a:pt x="54638" y="546382"/>
                  </a:lnTo>
                  <a:cubicBezTo>
                    <a:pt x="24462" y="546382"/>
                    <a:pt x="0" y="521920"/>
                    <a:pt x="0" y="491744"/>
                  </a:cubicBezTo>
                  <a:lnTo>
                    <a:pt x="0" y="54638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spcFirstLastPara="0" vert="horz" wrap="square" lIns="26163" tIns="26163" rIns="26163" bIns="26163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600" kern="1200" dirty="0">
                  <a:solidFill>
                    <a:srgbClr val="002060"/>
                  </a:solidFill>
                  <a:latin typeface="Righteous"/>
                </a:rPr>
                <a:t>Semelle</a:t>
              </a:r>
            </a:p>
          </p:txBody>
        </p:sp>
        <p:sp>
          <p:nvSpPr>
            <p:cNvPr id="18" name="Forme libre 17"/>
            <p:cNvSpPr/>
            <p:nvPr/>
          </p:nvSpPr>
          <p:spPr>
            <a:xfrm>
              <a:off x="4902596" y="1605377"/>
              <a:ext cx="437105" cy="20085"/>
            </a:xfrm>
            <a:custGeom>
              <a:avLst/>
              <a:gdLst>
                <a:gd name="connsiteX0" fmla="*/ 0 w 437105"/>
                <a:gd name="connsiteY0" fmla="*/ 10042 h 20085"/>
                <a:gd name="connsiteX1" fmla="*/ 437105 w 437105"/>
                <a:gd name="connsiteY1" fmla="*/ 10042 h 20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7105" h="20085">
                  <a:moveTo>
                    <a:pt x="0" y="10042"/>
                  </a:moveTo>
                  <a:lnTo>
                    <a:pt x="437105" y="10042"/>
                  </a:lnTo>
                </a:path>
              </a:pathLst>
            </a:cu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spcFirstLastPara="0" vert="horz" wrap="square" lIns="220326" tIns="-885" rIns="220324" bIns="-885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500" kern="12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Forme libre 18"/>
                <p:cNvSpPr/>
                <p:nvPr/>
              </p:nvSpPr>
              <p:spPr>
                <a:xfrm>
                  <a:off x="5339702" y="1254490"/>
                  <a:ext cx="1402814" cy="721858"/>
                </a:xfrm>
                <a:custGeom>
                  <a:avLst/>
                  <a:gdLst>
                    <a:gd name="connsiteX0" fmla="*/ 0 w 1402814"/>
                    <a:gd name="connsiteY0" fmla="*/ 72186 h 721858"/>
                    <a:gd name="connsiteX1" fmla="*/ 72186 w 1402814"/>
                    <a:gd name="connsiteY1" fmla="*/ 0 h 721858"/>
                    <a:gd name="connsiteX2" fmla="*/ 1330628 w 1402814"/>
                    <a:gd name="connsiteY2" fmla="*/ 0 h 721858"/>
                    <a:gd name="connsiteX3" fmla="*/ 1402814 w 1402814"/>
                    <a:gd name="connsiteY3" fmla="*/ 72186 h 721858"/>
                    <a:gd name="connsiteX4" fmla="*/ 1402814 w 1402814"/>
                    <a:gd name="connsiteY4" fmla="*/ 649672 h 721858"/>
                    <a:gd name="connsiteX5" fmla="*/ 1330628 w 1402814"/>
                    <a:gd name="connsiteY5" fmla="*/ 721858 h 721858"/>
                    <a:gd name="connsiteX6" fmla="*/ 72186 w 1402814"/>
                    <a:gd name="connsiteY6" fmla="*/ 721858 h 721858"/>
                    <a:gd name="connsiteX7" fmla="*/ 0 w 1402814"/>
                    <a:gd name="connsiteY7" fmla="*/ 649672 h 721858"/>
                    <a:gd name="connsiteX8" fmla="*/ 0 w 1402814"/>
                    <a:gd name="connsiteY8" fmla="*/ 72186 h 721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02814" h="721858">
                      <a:moveTo>
                        <a:pt x="0" y="72186"/>
                      </a:moveTo>
                      <a:cubicBezTo>
                        <a:pt x="0" y="32319"/>
                        <a:pt x="32319" y="0"/>
                        <a:pt x="72186" y="0"/>
                      </a:cubicBezTo>
                      <a:lnTo>
                        <a:pt x="1330628" y="0"/>
                      </a:lnTo>
                      <a:cubicBezTo>
                        <a:pt x="1370495" y="0"/>
                        <a:pt x="1402814" y="32319"/>
                        <a:pt x="1402814" y="72186"/>
                      </a:cubicBezTo>
                      <a:lnTo>
                        <a:pt x="1402814" y="649672"/>
                      </a:lnTo>
                      <a:cubicBezTo>
                        <a:pt x="1402814" y="689539"/>
                        <a:pt x="1370495" y="721858"/>
                        <a:pt x="1330628" y="721858"/>
                      </a:cubicBezTo>
                      <a:lnTo>
                        <a:pt x="72186" y="721858"/>
                      </a:lnTo>
                      <a:cubicBezTo>
                        <a:pt x="32319" y="721858"/>
                        <a:pt x="0" y="689539"/>
                        <a:pt x="0" y="649672"/>
                      </a:cubicBezTo>
                      <a:lnTo>
                        <a:pt x="0" y="72186"/>
                      </a:lnTo>
                      <a:close/>
                    </a:path>
                  </a:pathLst>
                </a:custGeom>
              </p:spPr>
              <p:style>
                <a:lnRef idx="3">
                  <a:schemeClr val="lt1"/>
                </a:lnRef>
                <a:fillRef idx="1">
                  <a:schemeClr val="dk1"/>
                </a:fillRef>
                <a:effectRef idx="1">
                  <a:schemeClr val="dk1"/>
                </a:effectRef>
                <a:fontRef idx="minor">
                  <a:schemeClr val="lt1"/>
                </a:fontRef>
              </p:style>
              <p:txBody>
                <a:bodyPr spcFirstLastPara="0" vert="horz" wrap="square" lIns="31302" tIns="31302" rIns="31302" bIns="31302" numCol="1" spcCol="1270" anchor="ctr" anchorCtr="0">
                  <a:noAutofit/>
                </a:bodyPr>
                <a:lstStyle/>
                <a:p>
                  <a:pPr lvl="0" algn="ctr" defTabSz="711200">
                    <a:lnSpc>
                      <a:spcPct val="90000"/>
                    </a:lnSpc>
                    <a:spcBef>
                      <a:spcPct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fr-FR" sz="1600" i="1" kern="1200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fr-FR" sz="1600" i="1" kern="120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𝑐</m:t>
                            </m:r>
                          </m:num>
                          <m:den>
                            <m:sSub>
                              <m:sSubPr>
                                <m:ctrlPr>
                                  <a:rPr lang="fr-FR" sz="1600" i="1" kern="120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fr-FR" sz="1600" i="1" kern="120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fr-FR" sz="1600" i="1" kern="120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𝑓</m:t>
                                </m:r>
                              </m:sub>
                            </m:sSub>
                          </m:den>
                        </m:f>
                        <m:r>
                          <a:rPr lang="fr-FR" sz="1600" i="1" kern="1200">
                            <a:solidFill>
                              <a:srgbClr val="00206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&lt;10</m:t>
                        </m:r>
                        <m:r>
                          <a:rPr lang="fr-FR" sz="1600" i="1" kern="1200">
                            <a:solidFill>
                              <a:srgbClr val="00206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𝜀</m:t>
                        </m:r>
                      </m:oMath>
                    </m:oMathPara>
                  </a14:m>
                  <a:endParaRPr lang="fr-FR" sz="1600" kern="1200" dirty="0">
                    <a:solidFill>
                      <a:srgbClr val="002060"/>
                    </a:solidFill>
                    <a:latin typeface="Righteous"/>
                  </a:endParaRPr>
                </a:p>
              </p:txBody>
            </p:sp>
          </mc:Choice>
          <mc:Fallback xmlns="">
            <p:sp>
              <p:nvSpPr>
                <p:cNvPr id="19" name="Forme libre 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39702" y="1254490"/>
                  <a:ext cx="1402814" cy="721858"/>
                </a:xfrm>
                <a:custGeom>
                  <a:avLst/>
                  <a:gdLst>
                    <a:gd name="connsiteX0" fmla="*/ 0 w 1402814"/>
                    <a:gd name="connsiteY0" fmla="*/ 72186 h 721858"/>
                    <a:gd name="connsiteX1" fmla="*/ 72186 w 1402814"/>
                    <a:gd name="connsiteY1" fmla="*/ 0 h 721858"/>
                    <a:gd name="connsiteX2" fmla="*/ 1330628 w 1402814"/>
                    <a:gd name="connsiteY2" fmla="*/ 0 h 721858"/>
                    <a:gd name="connsiteX3" fmla="*/ 1402814 w 1402814"/>
                    <a:gd name="connsiteY3" fmla="*/ 72186 h 721858"/>
                    <a:gd name="connsiteX4" fmla="*/ 1402814 w 1402814"/>
                    <a:gd name="connsiteY4" fmla="*/ 649672 h 721858"/>
                    <a:gd name="connsiteX5" fmla="*/ 1330628 w 1402814"/>
                    <a:gd name="connsiteY5" fmla="*/ 721858 h 721858"/>
                    <a:gd name="connsiteX6" fmla="*/ 72186 w 1402814"/>
                    <a:gd name="connsiteY6" fmla="*/ 721858 h 721858"/>
                    <a:gd name="connsiteX7" fmla="*/ 0 w 1402814"/>
                    <a:gd name="connsiteY7" fmla="*/ 649672 h 721858"/>
                    <a:gd name="connsiteX8" fmla="*/ 0 w 1402814"/>
                    <a:gd name="connsiteY8" fmla="*/ 72186 h 721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02814" h="721858">
                      <a:moveTo>
                        <a:pt x="0" y="72186"/>
                      </a:moveTo>
                      <a:cubicBezTo>
                        <a:pt x="0" y="32319"/>
                        <a:pt x="32319" y="0"/>
                        <a:pt x="72186" y="0"/>
                      </a:cubicBezTo>
                      <a:lnTo>
                        <a:pt x="1330628" y="0"/>
                      </a:lnTo>
                      <a:cubicBezTo>
                        <a:pt x="1370495" y="0"/>
                        <a:pt x="1402814" y="32319"/>
                        <a:pt x="1402814" y="72186"/>
                      </a:cubicBezTo>
                      <a:lnTo>
                        <a:pt x="1402814" y="649672"/>
                      </a:lnTo>
                      <a:cubicBezTo>
                        <a:pt x="1402814" y="689539"/>
                        <a:pt x="1370495" y="721858"/>
                        <a:pt x="1330628" y="721858"/>
                      </a:cubicBezTo>
                      <a:lnTo>
                        <a:pt x="72186" y="721858"/>
                      </a:lnTo>
                      <a:cubicBezTo>
                        <a:pt x="32319" y="721858"/>
                        <a:pt x="0" y="689539"/>
                        <a:pt x="0" y="649672"/>
                      </a:cubicBezTo>
                      <a:lnTo>
                        <a:pt x="0" y="72186"/>
                      </a:lnTo>
                      <a:close/>
                    </a:path>
                  </a:pathLst>
                </a:cu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Forme libre 19"/>
            <p:cNvSpPr/>
            <p:nvPr/>
          </p:nvSpPr>
          <p:spPr>
            <a:xfrm rot="18693521">
              <a:off x="1731959" y="2562303"/>
              <a:ext cx="658900" cy="20085"/>
            </a:xfrm>
            <a:custGeom>
              <a:avLst/>
              <a:gdLst>
                <a:gd name="connsiteX0" fmla="*/ 0 w 658900"/>
                <a:gd name="connsiteY0" fmla="*/ 10042 h 20085"/>
                <a:gd name="connsiteX1" fmla="*/ 658900 w 658900"/>
                <a:gd name="connsiteY1" fmla="*/ 10042 h 20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8900" h="20085">
                  <a:moveTo>
                    <a:pt x="0" y="10042"/>
                  </a:moveTo>
                  <a:lnTo>
                    <a:pt x="658900" y="10042"/>
                  </a:lnTo>
                </a:path>
              </a:pathLst>
            </a:cu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spcFirstLastPara="0" vert="horz" wrap="square" lIns="325677" tIns="-6430" rIns="325677" bIns="-6431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500" kern="1200" dirty="0"/>
            </a:p>
          </p:txBody>
        </p:sp>
        <p:sp>
          <p:nvSpPr>
            <p:cNvPr id="21" name="Forme libre 20"/>
            <p:cNvSpPr/>
            <p:nvPr/>
          </p:nvSpPr>
          <p:spPr>
            <a:xfrm>
              <a:off x="2279962" y="2017956"/>
              <a:ext cx="2339630" cy="615739"/>
            </a:xfrm>
            <a:custGeom>
              <a:avLst/>
              <a:gdLst>
                <a:gd name="connsiteX0" fmla="*/ 0 w 2339630"/>
                <a:gd name="connsiteY0" fmla="*/ 61574 h 615739"/>
                <a:gd name="connsiteX1" fmla="*/ 61574 w 2339630"/>
                <a:gd name="connsiteY1" fmla="*/ 0 h 615739"/>
                <a:gd name="connsiteX2" fmla="*/ 2278056 w 2339630"/>
                <a:gd name="connsiteY2" fmla="*/ 0 h 615739"/>
                <a:gd name="connsiteX3" fmla="*/ 2339630 w 2339630"/>
                <a:gd name="connsiteY3" fmla="*/ 61574 h 615739"/>
                <a:gd name="connsiteX4" fmla="*/ 2339630 w 2339630"/>
                <a:gd name="connsiteY4" fmla="*/ 554165 h 615739"/>
                <a:gd name="connsiteX5" fmla="*/ 2278056 w 2339630"/>
                <a:gd name="connsiteY5" fmla="*/ 615739 h 615739"/>
                <a:gd name="connsiteX6" fmla="*/ 61574 w 2339630"/>
                <a:gd name="connsiteY6" fmla="*/ 615739 h 615739"/>
                <a:gd name="connsiteX7" fmla="*/ 0 w 2339630"/>
                <a:gd name="connsiteY7" fmla="*/ 554165 h 615739"/>
                <a:gd name="connsiteX8" fmla="*/ 0 w 2339630"/>
                <a:gd name="connsiteY8" fmla="*/ 61574 h 615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39630" h="615739">
                  <a:moveTo>
                    <a:pt x="0" y="61574"/>
                  </a:moveTo>
                  <a:cubicBezTo>
                    <a:pt x="0" y="27568"/>
                    <a:pt x="27568" y="0"/>
                    <a:pt x="61574" y="0"/>
                  </a:cubicBezTo>
                  <a:lnTo>
                    <a:pt x="2278056" y="0"/>
                  </a:lnTo>
                  <a:cubicBezTo>
                    <a:pt x="2312062" y="0"/>
                    <a:pt x="2339630" y="27568"/>
                    <a:pt x="2339630" y="61574"/>
                  </a:cubicBezTo>
                  <a:lnTo>
                    <a:pt x="2339630" y="554165"/>
                  </a:lnTo>
                  <a:cubicBezTo>
                    <a:pt x="2339630" y="588171"/>
                    <a:pt x="2312062" y="615739"/>
                    <a:pt x="2278056" y="615739"/>
                  </a:cubicBezTo>
                  <a:lnTo>
                    <a:pt x="61574" y="615739"/>
                  </a:lnTo>
                  <a:cubicBezTo>
                    <a:pt x="27568" y="615739"/>
                    <a:pt x="0" y="588171"/>
                    <a:pt x="0" y="554165"/>
                  </a:cubicBezTo>
                  <a:lnTo>
                    <a:pt x="0" y="61574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spcFirstLastPara="0" vert="horz" wrap="square" lIns="28194" tIns="28194" rIns="28194" bIns="28194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600" kern="1200" dirty="0">
                  <a:solidFill>
                    <a:srgbClr val="002060"/>
                  </a:solidFill>
                  <a:latin typeface="Righteous"/>
                  <a:cs typeface="Times New Roman" pitchFamily="18" charset="0"/>
                </a:rPr>
                <a:t>Résistance au cisaillement </a:t>
              </a:r>
              <a:endParaRPr lang="fr-FR" sz="1600" kern="1200" dirty="0">
                <a:solidFill>
                  <a:srgbClr val="002060"/>
                </a:solidFill>
                <a:latin typeface="Righteous"/>
              </a:endParaRPr>
            </a:p>
          </p:txBody>
        </p:sp>
        <p:sp>
          <p:nvSpPr>
            <p:cNvPr id="22" name="Forme libre 21"/>
            <p:cNvSpPr/>
            <p:nvPr/>
          </p:nvSpPr>
          <p:spPr>
            <a:xfrm>
              <a:off x="4619592" y="2315783"/>
              <a:ext cx="437105" cy="20085"/>
            </a:xfrm>
            <a:custGeom>
              <a:avLst/>
              <a:gdLst>
                <a:gd name="connsiteX0" fmla="*/ 0 w 437105"/>
                <a:gd name="connsiteY0" fmla="*/ 10042 h 20085"/>
                <a:gd name="connsiteX1" fmla="*/ 437105 w 437105"/>
                <a:gd name="connsiteY1" fmla="*/ 10042 h 20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7105" h="20085">
                  <a:moveTo>
                    <a:pt x="0" y="10042"/>
                  </a:moveTo>
                  <a:lnTo>
                    <a:pt x="437105" y="10042"/>
                  </a:lnTo>
                </a:path>
              </a:pathLst>
            </a:cu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spcFirstLastPara="0" vert="horz" wrap="square" lIns="220325" tIns="-885" rIns="220325" bIns="-885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500" kern="12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Forme libre 22"/>
                <p:cNvSpPr/>
                <p:nvPr/>
              </p:nvSpPr>
              <p:spPr>
                <a:xfrm>
                  <a:off x="5056698" y="2058306"/>
                  <a:ext cx="2215962" cy="535039"/>
                </a:xfrm>
                <a:custGeom>
                  <a:avLst/>
                  <a:gdLst>
                    <a:gd name="connsiteX0" fmla="*/ 0 w 2215962"/>
                    <a:gd name="connsiteY0" fmla="*/ 53504 h 535039"/>
                    <a:gd name="connsiteX1" fmla="*/ 53504 w 2215962"/>
                    <a:gd name="connsiteY1" fmla="*/ 0 h 535039"/>
                    <a:gd name="connsiteX2" fmla="*/ 2162458 w 2215962"/>
                    <a:gd name="connsiteY2" fmla="*/ 0 h 535039"/>
                    <a:gd name="connsiteX3" fmla="*/ 2215962 w 2215962"/>
                    <a:gd name="connsiteY3" fmla="*/ 53504 h 535039"/>
                    <a:gd name="connsiteX4" fmla="*/ 2215962 w 2215962"/>
                    <a:gd name="connsiteY4" fmla="*/ 481535 h 535039"/>
                    <a:gd name="connsiteX5" fmla="*/ 2162458 w 2215962"/>
                    <a:gd name="connsiteY5" fmla="*/ 535039 h 535039"/>
                    <a:gd name="connsiteX6" fmla="*/ 53504 w 2215962"/>
                    <a:gd name="connsiteY6" fmla="*/ 535039 h 535039"/>
                    <a:gd name="connsiteX7" fmla="*/ 0 w 2215962"/>
                    <a:gd name="connsiteY7" fmla="*/ 481535 h 535039"/>
                    <a:gd name="connsiteX8" fmla="*/ 0 w 2215962"/>
                    <a:gd name="connsiteY8" fmla="*/ 53504 h 535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215962" h="535039">
                      <a:moveTo>
                        <a:pt x="0" y="53504"/>
                      </a:moveTo>
                      <a:cubicBezTo>
                        <a:pt x="0" y="23955"/>
                        <a:pt x="23955" y="0"/>
                        <a:pt x="53504" y="0"/>
                      </a:cubicBezTo>
                      <a:lnTo>
                        <a:pt x="2162458" y="0"/>
                      </a:lnTo>
                      <a:cubicBezTo>
                        <a:pt x="2192007" y="0"/>
                        <a:pt x="2215962" y="23955"/>
                        <a:pt x="2215962" y="53504"/>
                      </a:cubicBezTo>
                      <a:lnTo>
                        <a:pt x="2215962" y="481535"/>
                      </a:lnTo>
                      <a:cubicBezTo>
                        <a:pt x="2215962" y="511084"/>
                        <a:pt x="2192007" y="535039"/>
                        <a:pt x="2162458" y="535039"/>
                      </a:cubicBezTo>
                      <a:lnTo>
                        <a:pt x="53504" y="535039"/>
                      </a:lnTo>
                      <a:cubicBezTo>
                        <a:pt x="23955" y="535039"/>
                        <a:pt x="0" y="511084"/>
                        <a:pt x="0" y="481535"/>
                      </a:cubicBezTo>
                      <a:lnTo>
                        <a:pt x="0" y="53504"/>
                      </a:lnTo>
                      <a:close/>
                    </a:path>
                  </a:pathLst>
                </a:custGeom>
              </p:spPr>
              <p:style>
                <a:lnRef idx="3">
                  <a:schemeClr val="lt1"/>
                </a:lnRef>
                <a:fillRef idx="1">
                  <a:schemeClr val="dk1"/>
                </a:fillRef>
                <a:effectRef idx="1">
                  <a:schemeClr val="dk1"/>
                </a:effectRef>
                <a:fontRef idx="minor">
                  <a:schemeClr val="lt1"/>
                </a:fontRef>
              </p:style>
              <p:txBody>
                <a:bodyPr spcFirstLastPara="0" vert="horz" wrap="square" lIns="25831" tIns="25831" rIns="25831" bIns="25831" numCol="1" spcCol="1270" anchor="ctr" anchorCtr="0">
                  <a:noAutofit/>
                </a:bodyPr>
                <a:lstStyle/>
                <a:p>
                  <a:pPr lvl="0" algn="ctr" defTabSz="711200">
                    <a:lnSpc>
                      <a:spcPct val="90000"/>
                    </a:lnSpc>
                    <a:spcBef>
                      <a:spcPct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sz="1600" i="1" kern="1200" smtClean="0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fr-FR" sz="1600" i="1" kern="1200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fr-FR" sz="1600" i="1" kern="1200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𝑠𝑑</m:t>
                            </m:r>
                          </m:sub>
                        </m:sSub>
                        <m:r>
                          <a:rPr lang="fr-FR" sz="1600" i="1" kern="120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≤0</m:t>
                        </m:r>
                        <m:r>
                          <a:rPr lang="fr-FR" sz="1600" b="0" i="1" kern="1200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.</m:t>
                        </m:r>
                        <m:r>
                          <a:rPr lang="fr-FR" sz="1600" i="1" kern="120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5 </m:t>
                        </m:r>
                        <m:sSub>
                          <m:sSubPr>
                            <m:ctrlPr>
                              <a:rPr lang="fr-FR" sz="1600" i="1" kern="1200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fr-FR" sz="1600" i="1" kern="1200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fr-FR" sz="1600" i="1" kern="1200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𝑝𝑙</m:t>
                            </m:r>
                            <m:r>
                              <a:rPr lang="fr-FR" sz="1600" i="1" kern="1200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a:rPr lang="fr-FR" sz="1600" i="1" kern="1200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𝑅𝑑</m:t>
                            </m:r>
                          </m:sub>
                        </m:sSub>
                      </m:oMath>
                    </m:oMathPara>
                  </a14:m>
                  <a:endParaRPr lang="fr-FR" sz="1600" kern="1200" dirty="0">
                    <a:solidFill>
                      <a:srgbClr val="002060"/>
                    </a:solidFill>
                    <a:latin typeface="Righteous"/>
                  </a:endParaRPr>
                </a:p>
              </p:txBody>
            </p:sp>
          </mc:Choice>
          <mc:Fallback xmlns="">
            <p:sp>
              <p:nvSpPr>
                <p:cNvPr id="23" name="Forme libr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56698" y="2058306"/>
                  <a:ext cx="2215962" cy="535039"/>
                </a:xfrm>
                <a:custGeom>
                  <a:avLst/>
                  <a:gdLst>
                    <a:gd name="connsiteX0" fmla="*/ 0 w 2215962"/>
                    <a:gd name="connsiteY0" fmla="*/ 53504 h 535039"/>
                    <a:gd name="connsiteX1" fmla="*/ 53504 w 2215962"/>
                    <a:gd name="connsiteY1" fmla="*/ 0 h 535039"/>
                    <a:gd name="connsiteX2" fmla="*/ 2162458 w 2215962"/>
                    <a:gd name="connsiteY2" fmla="*/ 0 h 535039"/>
                    <a:gd name="connsiteX3" fmla="*/ 2215962 w 2215962"/>
                    <a:gd name="connsiteY3" fmla="*/ 53504 h 535039"/>
                    <a:gd name="connsiteX4" fmla="*/ 2215962 w 2215962"/>
                    <a:gd name="connsiteY4" fmla="*/ 481535 h 535039"/>
                    <a:gd name="connsiteX5" fmla="*/ 2162458 w 2215962"/>
                    <a:gd name="connsiteY5" fmla="*/ 535039 h 535039"/>
                    <a:gd name="connsiteX6" fmla="*/ 53504 w 2215962"/>
                    <a:gd name="connsiteY6" fmla="*/ 535039 h 535039"/>
                    <a:gd name="connsiteX7" fmla="*/ 0 w 2215962"/>
                    <a:gd name="connsiteY7" fmla="*/ 481535 h 535039"/>
                    <a:gd name="connsiteX8" fmla="*/ 0 w 2215962"/>
                    <a:gd name="connsiteY8" fmla="*/ 53504 h 535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215962" h="535039">
                      <a:moveTo>
                        <a:pt x="0" y="53504"/>
                      </a:moveTo>
                      <a:cubicBezTo>
                        <a:pt x="0" y="23955"/>
                        <a:pt x="23955" y="0"/>
                        <a:pt x="53504" y="0"/>
                      </a:cubicBezTo>
                      <a:lnTo>
                        <a:pt x="2162458" y="0"/>
                      </a:lnTo>
                      <a:cubicBezTo>
                        <a:pt x="2192007" y="0"/>
                        <a:pt x="2215962" y="23955"/>
                        <a:pt x="2215962" y="53504"/>
                      </a:cubicBezTo>
                      <a:lnTo>
                        <a:pt x="2215962" y="481535"/>
                      </a:lnTo>
                      <a:cubicBezTo>
                        <a:pt x="2215962" y="511084"/>
                        <a:pt x="2192007" y="535039"/>
                        <a:pt x="2162458" y="535039"/>
                      </a:cubicBezTo>
                      <a:lnTo>
                        <a:pt x="53504" y="535039"/>
                      </a:lnTo>
                      <a:cubicBezTo>
                        <a:pt x="23955" y="535039"/>
                        <a:pt x="0" y="511084"/>
                        <a:pt x="0" y="481535"/>
                      </a:cubicBezTo>
                      <a:lnTo>
                        <a:pt x="0" y="53504"/>
                      </a:lnTo>
                      <a:close/>
                    </a:path>
                  </a:pathLst>
                </a:cu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Forme libre 23"/>
            <p:cNvSpPr/>
            <p:nvPr/>
          </p:nvSpPr>
          <p:spPr>
            <a:xfrm>
              <a:off x="7272660" y="2315783"/>
              <a:ext cx="437105" cy="20085"/>
            </a:xfrm>
            <a:custGeom>
              <a:avLst/>
              <a:gdLst>
                <a:gd name="connsiteX0" fmla="*/ 0 w 437105"/>
                <a:gd name="connsiteY0" fmla="*/ 10042 h 20085"/>
                <a:gd name="connsiteX1" fmla="*/ 437105 w 437105"/>
                <a:gd name="connsiteY1" fmla="*/ 10042 h 20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7105" h="20085">
                  <a:moveTo>
                    <a:pt x="0" y="10042"/>
                  </a:moveTo>
                  <a:lnTo>
                    <a:pt x="437105" y="10042"/>
                  </a:lnTo>
                </a:path>
              </a:pathLst>
            </a:cu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spcFirstLastPara="0" vert="horz" wrap="square" lIns="220325" tIns="-885" rIns="220325" bIns="-885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500" kern="1200" dirty="0"/>
            </a:p>
          </p:txBody>
        </p:sp>
        <p:sp>
          <p:nvSpPr>
            <p:cNvPr id="25" name="Forme libre 24"/>
            <p:cNvSpPr/>
            <p:nvPr/>
          </p:nvSpPr>
          <p:spPr>
            <a:xfrm>
              <a:off x="7709766" y="2052635"/>
              <a:ext cx="752499" cy="546382"/>
            </a:xfrm>
            <a:custGeom>
              <a:avLst/>
              <a:gdLst>
                <a:gd name="connsiteX0" fmla="*/ 0 w 752499"/>
                <a:gd name="connsiteY0" fmla="*/ 54638 h 546382"/>
                <a:gd name="connsiteX1" fmla="*/ 54638 w 752499"/>
                <a:gd name="connsiteY1" fmla="*/ 0 h 546382"/>
                <a:gd name="connsiteX2" fmla="*/ 697861 w 752499"/>
                <a:gd name="connsiteY2" fmla="*/ 0 h 546382"/>
                <a:gd name="connsiteX3" fmla="*/ 752499 w 752499"/>
                <a:gd name="connsiteY3" fmla="*/ 54638 h 546382"/>
                <a:gd name="connsiteX4" fmla="*/ 752499 w 752499"/>
                <a:gd name="connsiteY4" fmla="*/ 491744 h 546382"/>
                <a:gd name="connsiteX5" fmla="*/ 697861 w 752499"/>
                <a:gd name="connsiteY5" fmla="*/ 546382 h 546382"/>
                <a:gd name="connsiteX6" fmla="*/ 54638 w 752499"/>
                <a:gd name="connsiteY6" fmla="*/ 546382 h 546382"/>
                <a:gd name="connsiteX7" fmla="*/ 0 w 752499"/>
                <a:gd name="connsiteY7" fmla="*/ 491744 h 546382"/>
                <a:gd name="connsiteX8" fmla="*/ 0 w 752499"/>
                <a:gd name="connsiteY8" fmla="*/ 54638 h 546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2499" h="546382">
                  <a:moveTo>
                    <a:pt x="0" y="54638"/>
                  </a:moveTo>
                  <a:cubicBezTo>
                    <a:pt x="0" y="24462"/>
                    <a:pt x="24462" y="0"/>
                    <a:pt x="54638" y="0"/>
                  </a:cubicBezTo>
                  <a:lnTo>
                    <a:pt x="697861" y="0"/>
                  </a:lnTo>
                  <a:cubicBezTo>
                    <a:pt x="728037" y="0"/>
                    <a:pt x="752499" y="24462"/>
                    <a:pt x="752499" y="54638"/>
                  </a:cubicBezTo>
                  <a:lnTo>
                    <a:pt x="752499" y="491744"/>
                  </a:lnTo>
                  <a:cubicBezTo>
                    <a:pt x="752499" y="521920"/>
                    <a:pt x="728037" y="546382"/>
                    <a:pt x="697861" y="546382"/>
                  </a:cubicBezTo>
                  <a:lnTo>
                    <a:pt x="54638" y="546382"/>
                  </a:lnTo>
                  <a:cubicBezTo>
                    <a:pt x="24462" y="546382"/>
                    <a:pt x="0" y="521920"/>
                    <a:pt x="0" y="491744"/>
                  </a:cubicBezTo>
                  <a:lnTo>
                    <a:pt x="0" y="54638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spcFirstLastPara="0" vert="horz" wrap="square" lIns="26163" tIns="26163" rIns="26163" bIns="26163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kern="1200" dirty="0">
                  <a:solidFill>
                    <a:srgbClr val="002060"/>
                  </a:solidFill>
                  <a:latin typeface="Righteous"/>
                </a:rPr>
                <a:t>C.V</a:t>
              </a:r>
              <a:endParaRPr lang="fr-FR" sz="1600" kern="1200" dirty="0">
                <a:solidFill>
                  <a:srgbClr val="002060"/>
                </a:solidFill>
                <a:latin typeface="Righteous"/>
              </a:endParaRPr>
            </a:p>
          </p:txBody>
        </p:sp>
        <p:sp>
          <p:nvSpPr>
            <p:cNvPr id="26" name="Forme libre 25"/>
            <p:cNvSpPr/>
            <p:nvPr/>
          </p:nvSpPr>
          <p:spPr>
            <a:xfrm rot="1781001">
              <a:off x="1809845" y="2933399"/>
              <a:ext cx="503128" cy="20085"/>
            </a:xfrm>
            <a:custGeom>
              <a:avLst/>
              <a:gdLst>
                <a:gd name="connsiteX0" fmla="*/ 0 w 503128"/>
                <a:gd name="connsiteY0" fmla="*/ 10042 h 20085"/>
                <a:gd name="connsiteX1" fmla="*/ 503128 w 503128"/>
                <a:gd name="connsiteY1" fmla="*/ 10042 h 20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3128" h="20085">
                  <a:moveTo>
                    <a:pt x="0" y="10042"/>
                  </a:moveTo>
                  <a:lnTo>
                    <a:pt x="503128" y="10042"/>
                  </a:lnTo>
                </a:path>
              </a:pathLst>
            </a:cu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spcFirstLastPara="0" vert="horz" wrap="square" lIns="251686" tIns="-2536" rIns="251686" bIns="-2535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500" kern="1200" dirty="0"/>
            </a:p>
          </p:txBody>
        </p:sp>
        <p:sp>
          <p:nvSpPr>
            <p:cNvPr id="27" name="Forme libre 26"/>
            <p:cNvSpPr/>
            <p:nvPr/>
          </p:nvSpPr>
          <p:spPr>
            <a:xfrm>
              <a:off x="2279962" y="2715653"/>
              <a:ext cx="2324965" cy="704729"/>
            </a:xfrm>
            <a:custGeom>
              <a:avLst/>
              <a:gdLst>
                <a:gd name="connsiteX0" fmla="*/ 0 w 2324965"/>
                <a:gd name="connsiteY0" fmla="*/ 70473 h 704729"/>
                <a:gd name="connsiteX1" fmla="*/ 70473 w 2324965"/>
                <a:gd name="connsiteY1" fmla="*/ 0 h 704729"/>
                <a:gd name="connsiteX2" fmla="*/ 2254492 w 2324965"/>
                <a:gd name="connsiteY2" fmla="*/ 0 h 704729"/>
                <a:gd name="connsiteX3" fmla="*/ 2324965 w 2324965"/>
                <a:gd name="connsiteY3" fmla="*/ 70473 h 704729"/>
                <a:gd name="connsiteX4" fmla="*/ 2324965 w 2324965"/>
                <a:gd name="connsiteY4" fmla="*/ 634256 h 704729"/>
                <a:gd name="connsiteX5" fmla="*/ 2254492 w 2324965"/>
                <a:gd name="connsiteY5" fmla="*/ 704729 h 704729"/>
                <a:gd name="connsiteX6" fmla="*/ 70473 w 2324965"/>
                <a:gd name="connsiteY6" fmla="*/ 704729 h 704729"/>
                <a:gd name="connsiteX7" fmla="*/ 0 w 2324965"/>
                <a:gd name="connsiteY7" fmla="*/ 634256 h 704729"/>
                <a:gd name="connsiteX8" fmla="*/ 0 w 2324965"/>
                <a:gd name="connsiteY8" fmla="*/ 70473 h 704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24965" h="704729">
                  <a:moveTo>
                    <a:pt x="0" y="70473"/>
                  </a:moveTo>
                  <a:cubicBezTo>
                    <a:pt x="0" y="31552"/>
                    <a:pt x="31552" y="0"/>
                    <a:pt x="70473" y="0"/>
                  </a:cubicBezTo>
                  <a:lnTo>
                    <a:pt x="2254492" y="0"/>
                  </a:lnTo>
                  <a:cubicBezTo>
                    <a:pt x="2293413" y="0"/>
                    <a:pt x="2324965" y="31552"/>
                    <a:pt x="2324965" y="70473"/>
                  </a:cubicBezTo>
                  <a:lnTo>
                    <a:pt x="2324965" y="634256"/>
                  </a:lnTo>
                  <a:cubicBezTo>
                    <a:pt x="2324965" y="673177"/>
                    <a:pt x="2293413" y="704729"/>
                    <a:pt x="2254492" y="704729"/>
                  </a:cubicBezTo>
                  <a:lnTo>
                    <a:pt x="70473" y="704729"/>
                  </a:lnTo>
                  <a:cubicBezTo>
                    <a:pt x="31552" y="704729"/>
                    <a:pt x="0" y="673177"/>
                    <a:pt x="0" y="634256"/>
                  </a:cubicBezTo>
                  <a:lnTo>
                    <a:pt x="0" y="70473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spcFirstLastPara="0" vert="horz" wrap="square" lIns="30801" tIns="30801" rIns="30801" bIns="30801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600" kern="1200" dirty="0">
                  <a:solidFill>
                    <a:srgbClr val="002060"/>
                  </a:solidFill>
                  <a:latin typeface="Righteous"/>
                  <a:cs typeface="Times New Roman" pitchFamily="18" charset="0"/>
                </a:rPr>
                <a:t>Vérification du risque de déversement </a:t>
              </a:r>
              <a:endParaRPr lang="fr-FR" sz="1600" kern="1200" dirty="0">
                <a:solidFill>
                  <a:srgbClr val="002060"/>
                </a:solidFill>
                <a:latin typeface="Righteous"/>
              </a:endParaRPr>
            </a:p>
          </p:txBody>
        </p:sp>
        <p:sp>
          <p:nvSpPr>
            <p:cNvPr id="28" name="Forme libre 27"/>
            <p:cNvSpPr/>
            <p:nvPr/>
          </p:nvSpPr>
          <p:spPr>
            <a:xfrm>
              <a:off x="4604927" y="3057975"/>
              <a:ext cx="437105" cy="20085"/>
            </a:xfrm>
            <a:custGeom>
              <a:avLst/>
              <a:gdLst>
                <a:gd name="connsiteX0" fmla="*/ 0 w 437105"/>
                <a:gd name="connsiteY0" fmla="*/ 10042 h 20085"/>
                <a:gd name="connsiteX1" fmla="*/ 437105 w 437105"/>
                <a:gd name="connsiteY1" fmla="*/ 10042 h 20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7105" h="20085">
                  <a:moveTo>
                    <a:pt x="0" y="10042"/>
                  </a:moveTo>
                  <a:lnTo>
                    <a:pt x="437105" y="10042"/>
                  </a:lnTo>
                </a:path>
              </a:pathLst>
            </a:cu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spcFirstLastPara="0" vert="horz" wrap="square" lIns="220326" tIns="-885" rIns="220324" bIns="-885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500" kern="12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Forme libre 28"/>
                <p:cNvSpPr/>
                <p:nvPr/>
              </p:nvSpPr>
              <p:spPr>
                <a:xfrm>
                  <a:off x="5042033" y="2750895"/>
                  <a:ext cx="2275036" cy="634245"/>
                </a:xfrm>
                <a:custGeom>
                  <a:avLst/>
                  <a:gdLst>
                    <a:gd name="connsiteX0" fmla="*/ 0 w 2275036"/>
                    <a:gd name="connsiteY0" fmla="*/ 63425 h 634245"/>
                    <a:gd name="connsiteX1" fmla="*/ 63425 w 2275036"/>
                    <a:gd name="connsiteY1" fmla="*/ 0 h 634245"/>
                    <a:gd name="connsiteX2" fmla="*/ 2211612 w 2275036"/>
                    <a:gd name="connsiteY2" fmla="*/ 0 h 634245"/>
                    <a:gd name="connsiteX3" fmla="*/ 2275037 w 2275036"/>
                    <a:gd name="connsiteY3" fmla="*/ 63425 h 634245"/>
                    <a:gd name="connsiteX4" fmla="*/ 2275036 w 2275036"/>
                    <a:gd name="connsiteY4" fmla="*/ 570821 h 634245"/>
                    <a:gd name="connsiteX5" fmla="*/ 2211611 w 2275036"/>
                    <a:gd name="connsiteY5" fmla="*/ 634246 h 634245"/>
                    <a:gd name="connsiteX6" fmla="*/ 63425 w 2275036"/>
                    <a:gd name="connsiteY6" fmla="*/ 634245 h 634245"/>
                    <a:gd name="connsiteX7" fmla="*/ 0 w 2275036"/>
                    <a:gd name="connsiteY7" fmla="*/ 570820 h 634245"/>
                    <a:gd name="connsiteX8" fmla="*/ 0 w 2275036"/>
                    <a:gd name="connsiteY8" fmla="*/ 63425 h 6342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275036" h="634245">
                      <a:moveTo>
                        <a:pt x="0" y="63425"/>
                      </a:moveTo>
                      <a:cubicBezTo>
                        <a:pt x="0" y="28396"/>
                        <a:pt x="28396" y="0"/>
                        <a:pt x="63425" y="0"/>
                      </a:cubicBezTo>
                      <a:lnTo>
                        <a:pt x="2211612" y="0"/>
                      </a:lnTo>
                      <a:cubicBezTo>
                        <a:pt x="2246641" y="0"/>
                        <a:pt x="2275037" y="28396"/>
                        <a:pt x="2275037" y="63425"/>
                      </a:cubicBezTo>
                      <a:cubicBezTo>
                        <a:pt x="2275037" y="232557"/>
                        <a:pt x="2275036" y="401689"/>
                        <a:pt x="2275036" y="570821"/>
                      </a:cubicBezTo>
                      <a:cubicBezTo>
                        <a:pt x="2275036" y="605850"/>
                        <a:pt x="2246640" y="634246"/>
                        <a:pt x="2211611" y="634246"/>
                      </a:cubicBezTo>
                      <a:lnTo>
                        <a:pt x="63425" y="634245"/>
                      </a:lnTo>
                      <a:cubicBezTo>
                        <a:pt x="28396" y="634245"/>
                        <a:pt x="0" y="605849"/>
                        <a:pt x="0" y="570820"/>
                      </a:cubicBezTo>
                      <a:lnTo>
                        <a:pt x="0" y="63425"/>
                      </a:lnTo>
                      <a:close/>
                    </a:path>
                  </a:pathLst>
                </a:custGeom>
              </p:spPr>
              <p:style>
                <a:lnRef idx="3">
                  <a:schemeClr val="lt1"/>
                </a:lnRef>
                <a:fillRef idx="1">
                  <a:schemeClr val="dk1"/>
                </a:fillRef>
                <a:effectRef idx="1">
                  <a:schemeClr val="dk1"/>
                </a:effectRef>
                <a:fontRef idx="minor">
                  <a:schemeClr val="lt1"/>
                </a:fontRef>
              </p:style>
              <p:txBody>
                <a:bodyPr spcFirstLastPara="0" vert="horz" wrap="square" lIns="28736" tIns="28736" rIns="28736" bIns="28736" numCol="1" spcCol="1270" anchor="ctr" anchorCtr="0">
                  <a:noAutofit/>
                </a:bodyPr>
                <a:lstStyle/>
                <a:p>
                  <a:pPr lvl="0" algn="ctr" defTabSz="711200">
                    <a:lnSpc>
                      <a:spcPct val="90000"/>
                    </a:lnSpc>
                    <a:spcBef>
                      <a:spcPct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sz="1600" i="1" kern="1200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fr-FR" sz="1600" i="1" kern="120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fr-FR" sz="1600" kern="120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λ</m:t>
                                </m:r>
                              </m:e>
                            </m:acc>
                          </m:e>
                          <m:sub>
                            <m:r>
                              <m:rPr>
                                <m:sty m:val="p"/>
                              </m:rPr>
                              <a:rPr lang="fr-FR" sz="1600" kern="120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LT</m:t>
                            </m:r>
                          </m:sub>
                        </m:sSub>
                        <m:r>
                          <a:rPr lang="fr-FR" sz="1600" kern="1200">
                            <a:solidFill>
                              <a:srgbClr val="002060"/>
                            </a:solidFill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fr-FR" sz="1600" i="1" kern="120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fr-FR" sz="1600" i="1" kern="120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fr-FR" sz="1600" kern="120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λ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fr-FR" sz="1600" kern="120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LT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fr-FR" sz="1600" i="1" kern="120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fr-FR" sz="1600" kern="120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λ</m:t>
                                </m:r>
                              </m:e>
                              <m:sub>
                                <m:r>
                                  <a:rPr lang="fr-FR" sz="1600" kern="120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  <m:rad>
                          <m:radPr>
                            <m:degHide m:val="on"/>
                            <m:ctrlPr>
                              <a:rPr lang="fr-FR" sz="1600" i="1" kern="120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fr-FR" sz="1600" i="1" kern="120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fr-FR" sz="1600" kern="120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β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fr-FR" sz="1600" kern="120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w</m:t>
                                </m:r>
                              </m:sub>
                            </m:sSub>
                          </m:e>
                        </m:rad>
                        <m:r>
                          <a:rPr lang="fr-FR" sz="1600" i="1" kern="1200">
                            <a:solidFill>
                              <a:srgbClr val="00206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&lt;0</m:t>
                        </m:r>
                        <m:r>
                          <a:rPr lang="fr-FR" sz="1600" b="0" i="1" kern="1200" smtClean="0">
                            <a:solidFill>
                              <a:srgbClr val="00206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fr-FR" sz="1600" i="1" kern="1200">
                            <a:solidFill>
                              <a:srgbClr val="00206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4</m:t>
                        </m:r>
                      </m:oMath>
                    </m:oMathPara>
                  </a14:m>
                  <a:endParaRPr lang="fr-FR" sz="1600" kern="1200" dirty="0">
                    <a:solidFill>
                      <a:srgbClr val="002060"/>
                    </a:solidFill>
                    <a:latin typeface="Righteous"/>
                  </a:endParaRPr>
                </a:p>
              </p:txBody>
            </p:sp>
          </mc:Choice>
          <mc:Fallback xmlns="">
            <p:sp>
              <p:nvSpPr>
                <p:cNvPr id="29" name="Forme libre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42033" y="2750895"/>
                  <a:ext cx="2275036" cy="634245"/>
                </a:xfrm>
                <a:custGeom>
                  <a:avLst/>
                  <a:gdLst>
                    <a:gd name="connsiteX0" fmla="*/ 0 w 2275036"/>
                    <a:gd name="connsiteY0" fmla="*/ 63425 h 634245"/>
                    <a:gd name="connsiteX1" fmla="*/ 63425 w 2275036"/>
                    <a:gd name="connsiteY1" fmla="*/ 0 h 634245"/>
                    <a:gd name="connsiteX2" fmla="*/ 2211612 w 2275036"/>
                    <a:gd name="connsiteY2" fmla="*/ 0 h 634245"/>
                    <a:gd name="connsiteX3" fmla="*/ 2275037 w 2275036"/>
                    <a:gd name="connsiteY3" fmla="*/ 63425 h 634245"/>
                    <a:gd name="connsiteX4" fmla="*/ 2275036 w 2275036"/>
                    <a:gd name="connsiteY4" fmla="*/ 570821 h 634245"/>
                    <a:gd name="connsiteX5" fmla="*/ 2211611 w 2275036"/>
                    <a:gd name="connsiteY5" fmla="*/ 634246 h 634245"/>
                    <a:gd name="connsiteX6" fmla="*/ 63425 w 2275036"/>
                    <a:gd name="connsiteY6" fmla="*/ 634245 h 634245"/>
                    <a:gd name="connsiteX7" fmla="*/ 0 w 2275036"/>
                    <a:gd name="connsiteY7" fmla="*/ 570820 h 634245"/>
                    <a:gd name="connsiteX8" fmla="*/ 0 w 2275036"/>
                    <a:gd name="connsiteY8" fmla="*/ 63425 h 6342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275036" h="634245">
                      <a:moveTo>
                        <a:pt x="0" y="63425"/>
                      </a:moveTo>
                      <a:cubicBezTo>
                        <a:pt x="0" y="28396"/>
                        <a:pt x="28396" y="0"/>
                        <a:pt x="63425" y="0"/>
                      </a:cubicBezTo>
                      <a:lnTo>
                        <a:pt x="2211612" y="0"/>
                      </a:lnTo>
                      <a:cubicBezTo>
                        <a:pt x="2246641" y="0"/>
                        <a:pt x="2275037" y="28396"/>
                        <a:pt x="2275037" y="63425"/>
                      </a:cubicBezTo>
                      <a:cubicBezTo>
                        <a:pt x="2275037" y="232557"/>
                        <a:pt x="2275036" y="401689"/>
                        <a:pt x="2275036" y="570821"/>
                      </a:cubicBezTo>
                      <a:cubicBezTo>
                        <a:pt x="2275036" y="605850"/>
                        <a:pt x="2246640" y="634246"/>
                        <a:pt x="2211611" y="634246"/>
                      </a:cubicBezTo>
                      <a:lnTo>
                        <a:pt x="63425" y="634245"/>
                      </a:lnTo>
                      <a:cubicBezTo>
                        <a:pt x="28396" y="634245"/>
                        <a:pt x="0" y="605849"/>
                        <a:pt x="0" y="570820"/>
                      </a:cubicBezTo>
                      <a:lnTo>
                        <a:pt x="0" y="63425"/>
                      </a:lnTo>
                      <a:close/>
                    </a:path>
                  </a:pathLst>
                </a:cu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Forme libre 29"/>
            <p:cNvSpPr/>
            <p:nvPr/>
          </p:nvSpPr>
          <p:spPr>
            <a:xfrm>
              <a:off x="7317070" y="3057975"/>
              <a:ext cx="437105" cy="20085"/>
            </a:xfrm>
            <a:custGeom>
              <a:avLst/>
              <a:gdLst>
                <a:gd name="connsiteX0" fmla="*/ 0 w 437105"/>
                <a:gd name="connsiteY0" fmla="*/ 10042 h 20085"/>
                <a:gd name="connsiteX1" fmla="*/ 437105 w 437105"/>
                <a:gd name="connsiteY1" fmla="*/ 10042 h 20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7105" h="20085">
                  <a:moveTo>
                    <a:pt x="0" y="10042"/>
                  </a:moveTo>
                  <a:lnTo>
                    <a:pt x="437105" y="10042"/>
                  </a:lnTo>
                </a:path>
              </a:pathLst>
            </a:cu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spcFirstLastPara="0" vert="horz" wrap="square" lIns="220325" tIns="-885" rIns="220325" bIns="-885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500" kern="1200" dirty="0"/>
            </a:p>
          </p:txBody>
        </p:sp>
        <p:sp>
          <p:nvSpPr>
            <p:cNvPr id="31" name="Forme libre 30"/>
            <p:cNvSpPr/>
            <p:nvPr/>
          </p:nvSpPr>
          <p:spPr>
            <a:xfrm>
              <a:off x="7754176" y="2799290"/>
              <a:ext cx="771994" cy="537454"/>
            </a:xfrm>
            <a:custGeom>
              <a:avLst/>
              <a:gdLst>
                <a:gd name="connsiteX0" fmla="*/ 0 w 771994"/>
                <a:gd name="connsiteY0" fmla="*/ 53745 h 537454"/>
                <a:gd name="connsiteX1" fmla="*/ 53745 w 771994"/>
                <a:gd name="connsiteY1" fmla="*/ 0 h 537454"/>
                <a:gd name="connsiteX2" fmla="*/ 718249 w 771994"/>
                <a:gd name="connsiteY2" fmla="*/ 0 h 537454"/>
                <a:gd name="connsiteX3" fmla="*/ 771994 w 771994"/>
                <a:gd name="connsiteY3" fmla="*/ 53745 h 537454"/>
                <a:gd name="connsiteX4" fmla="*/ 771994 w 771994"/>
                <a:gd name="connsiteY4" fmla="*/ 483709 h 537454"/>
                <a:gd name="connsiteX5" fmla="*/ 718249 w 771994"/>
                <a:gd name="connsiteY5" fmla="*/ 537454 h 537454"/>
                <a:gd name="connsiteX6" fmla="*/ 53745 w 771994"/>
                <a:gd name="connsiteY6" fmla="*/ 537454 h 537454"/>
                <a:gd name="connsiteX7" fmla="*/ 0 w 771994"/>
                <a:gd name="connsiteY7" fmla="*/ 483709 h 537454"/>
                <a:gd name="connsiteX8" fmla="*/ 0 w 771994"/>
                <a:gd name="connsiteY8" fmla="*/ 53745 h 537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1994" h="537454">
                  <a:moveTo>
                    <a:pt x="0" y="53745"/>
                  </a:moveTo>
                  <a:cubicBezTo>
                    <a:pt x="0" y="24062"/>
                    <a:pt x="24062" y="0"/>
                    <a:pt x="53745" y="0"/>
                  </a:cubicBezTo>
                  <a:lnTo>
                    <a:pt x="718249" y="0"/>
                  </a:lnTo>
                  <a:cubicBezTo>
                    <a:pt x="747932" y="0"/>
                    <a:pt x="771994" y="24062"/>
                    <a:pt x="771994" y="53745"/>
                  </a:cubicBezTo>
                  <a:lnTo>
                    <a:pt x="771994" y="483709"/>
                  </a:lnTo>
                  <a:cubicBezTo>
                    <a:pt x="771994" y="513392"/>
                    <a:pt x="747932" y="537454"/>
                    <a:pt x="718249" y="537454"/>
                  </a:cubicBezTo>
                  <a:lnTo>
                    <a:pt x="53745" y="537454"/>
                  </a:lnTo>
                  <a:cubicBezTo>
                    <a:pt x="24062" y="537454"/>
                    <a:pt x="0" y="513392"/>
                    <a:pt x="0" y="483709"/>
                  </a:cubicBezTo>
                  <a:lnTo>
                    <a:pt x="0" y="53745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spcFirstLastPara="0" vert="horz" wrap="square" lIns="25901" tIns="25901" rIns="25901" bIns="25901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kern="1200" dirty="0">
                  <a:solidFill>
                    <a:srgbClr val="002060"/>
                  </a:solidFill>
                  <a:latin typeface="Righteous"/>
                </a:rPr>
                <a:t>C.V</a:t>
              </a:r>
              <a:endParaRPr lang="fr-FR" sz="1600" kern="1200" dirty="0">
                <a:solidFill>
                  <a:srgbClr val="002060"/>
                </a:solidFill>
                <a:latin typeface="Righteous"/>
              </a:endParaRPr>
            </a:p>
          </p:txBody>
        </p:sp>
        <p:sp>
          <p:nvSpPr>
            <p:cNvPr id="32" name="Forme libre 31"/>
            <p:cNvSpPr/>
            <p:nvPr/>
          </p:nvSpPr>
          <p:spPr>
            <a:xfrm rot="4270187">
              <a:off x="1384282" y="3449709"/>
              <a:ext cx="1354254" cy="20085"/>
            </a:xfrm>
            <a:custGeom>
              <a:avLst/>
              <a:gdLst>
                <a:gd name="connsiteX0" fmla="*/ 0 w 1354254"/>
                <a:gd name="connsiteY0" fmla="*/ 10042 h 20085"/>
                <a:gd name="connsiteX1" fmla="*/ 1354254 w 1354254"/>
                <a:gd name="connsiteY1" fmla="*/ 10042 h 20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54254" h="20085">
                  <a:moveTo>
                    <a:pt x="0" y="10042"/>
                  </a:moveTo>
                  <a:lnTo>
                    <a:pt x="1354254" y="10042"/>
                  </a:lnTo>
                </a:path>
              </a:pathLst>
            </a:cu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spcFirstLastPara="0" vert="horz" wrap="square" lIns="655971" tIns="-23814" rIns="655970" bIns="-23814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500" kern="1200" dirty="0"/>
            </a:p>
          </p:txBody>
        </p:sp>
        <p:sp>
          <p:nvSpPr>
            <p:cNvPr id="33" name="Forme libre 32"/>
            <p:cNvSpPr/>
            <p:nvPr/>
          </p:nvSpPr>
          <p:spPr>
            <a:xfrm>
              <a:off x="2279962" y="3502339"/>
              <a:ext cx="1356929" cy="1465532"/>
            </a:xfrm>
            <a:custGeom>
              <a:avLst/>
              <a:gdLst>
                <a:gd name="connsiteX0" fmla="*/ 0 w 1356929"/>
                <a:gd name="connsiteY0" fmla="*/ 119660 h 1196598"/>
                <a:gd name="connsiteX1" fmla="*/ 119660 w 1356929"/>
                <a:gd name="connsiteY1" fmla="*/ 0 h 1196598"/>
                <a:gd name="connsiteX2" fmla="*/ 1237269 w 1356929"/>
                <a:gd name="connsiteY2" fmla="*/ 0 h 1196598"/>
                <a:gd name="connsiteX3" fmla="*/ 1356929 w 1356929"/>
                <a:gd name="connsiteY3" fmla="*/ 119660 h 1196598"/>
                <a:gd name="connsiteX4" fmla="*/ 1356929 w 1356929"/>
                <a:gd name="connsiteY4" fmla="*/ 1076938 h 1196598"/>
                <a:gd name="connsiteX5" fmla="*/ 1237269 w 1356929"/>
                <a:gd name="connsiteY5" fmla="*/ 1196598 h 1196598"/>
                <a:gd name="connsiteX6" fmla="*/ 119660 w 1356929"/>
                <a:gd name="connsiteY6" fmla="*/ 1196598 h 1196598"/>
                <a:gd name="connsiteX7" fmla="*/ 0 w 1356929"/>
                <a:gd name="connsiteY7" fmla="*/ 1076938 h 1196598"/>
                <a:gd name="connsiteX8" fmla="*/ 0 w 1356929"/>
                <a:gd name="connsiteY8" fmla="*/ 119660 h 1196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56929" h="1196598">
                  <a:moveTo>
                    <a:pt x="0" y="119660"/>
                  </a:moveTo>
                  <a:cubicBezTo>
                    <a:pt x="0" y="53574"/>
                    <a:pt x="53574" y="0"/>
                    <a:pt x="119660" y="0"/>
                  </a:cubicBezTo>
                  <a:lnTo>
                    <a:pt x="1237269" y="0"/>
                  </a:lnTo>
                  <a:cubicBezTo>
                    <a:pt x="1303355" y="0"/>
                    <a:pt x="1356929" y="53574"/>
                    <a:pt x="1356929" y="119660"/>
                  </a:cubicBezTo>
                  <a:lnTo>
                    <a:pt x="1356929" y="1076938"/>
                  </a:lnTo>
                  <a:cubicBezTo>
                    <a:pt x="1356929" y="1143024"/>
                    <a:pt x="1303355" y="1196598"/>
                    <a:pt x="1237269" y="1196598"/>
                  </a:cubicBezTo>
                  <a:lnTo>
                    <a:pt x="119660" y="1196598"/>
                  </a:lnTo>
                  <a:cubicBezTo>
                    <a:pt x="53574" y="1196598"/>
                    <a:pt x="0" y="1143024"/>
                    <a:pt x="0" y="1076938"/>
                  </a:cubicBezTo>
                  <a:lnTo>
                    <a:pt x="0" y="119660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spcFirstLastPara="0" vert="horz" wrap="square" lIns="45207" tIns="45207" rIns="45207" bIns="45207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600" kern="1200" dirty="0">
                  <a:solidFill>
                    <a:srgbClr val="002060"/>
                  </a:solidFill>
                  <a:latin typeface="Righteous"/>
                  <a:cs typeface="Times New Roman" pitchFamily="18" charset="0"/>
                </a:rPr>
                <a:t>Résistance à 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600" kern="1200" dirty="0">
                  <a:solidFill>
                    <a:srgbClr val="002060"/>
                  </a:solidFill>
                  <a:latin typeface="Righteous"/>
                  <a:cs typeface="Times New Roman" pitchFamily="18" charset="0"/>
                </a:rPr>
                <a:t>la flexion composée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600" kern="1200" dirty="0">
                  <a:solidFill>
                    <a:srgbClr val="002060"/>
                  </a:solidFill>
                  <a:latin typeface="Righteous"/>
                  <a:cs typeface="Times New Roman" pitchFamily="18" charset="0"/>
                </a:rPr>
                <a:t> avec risque de flambement</a:t>
              </a:r>
              <a:endParaRPr lang="fr-FR" sz="1600" kern="1200" dirty="0">
                <a:solidFill>
                  <a:srgbClr val="002060"/>
                </a:solidFill>
                <a:latin typeface="Righteous"/>
              </a:endParaRPr>
            </a:p>
          </p:txBody>
        </p:sp>
        <p:sp>
          <p:nvSpPr>
            <p:cNvPr id="34" name="Forme libre 33"/>
            <p:cNvSpPr/>
            <p:nvPr/>
          </p:nvSpPr>
          <p:spPr>
            <a:xfrm>
              <a:off x="3636891" y="4090596"/>
              <a:ext cx="437105" cy="20085"/>
            </a:xfrm>
            <a:custGeom>
              <a:avLst/>
              <a:gdLst>
                <a:gd name="connsiteX0" fmla="*/ 0 w 437105"/>
                <a:gd name="connsiteY0" fmla="*/ 10042 h 20085"/>
                <a:gd name="connsiteX1" fmla="*/ 437105 w 437105"/>
                <a:gd name="connsiteY1" fmla="*/ 10042 h 20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7105" h="20085">
                  <a:moveTo>
                    <a:pt x="0" y="10042"/>
                  </a:moveTo>
                  <a:lnTo>
                    <a:pt x="437105" y="10042"/>
                  </a:lnTo>
                </a:path>
              </a:pathLst>
            </a:cu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spcFirstLastPara="0" vert="horz" wrap="square" lIns="220325" tIns="-885" rIns="220325" bIns="-885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500" kern="12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Forme libre 34"/>
                <p:cNvSpPr/>
                <p:nvPr/>
              </p:nvSpPr>
              <p:spPr>
                <a:xfrm>
                  <a:off x="4073997" y="3595935"/>
                  <a:ext cx="3523203" cy="1009408"/>
                </a:xfrm>
                <a:custGeom>
                  <a:avLst/>
                  <a:gdLst>
                    <a:gd name="connsiteX0" fmla="*/ 0 w 3523203"/>
                    <a:gd name="connsiteY0" fmla="*/ 100941 h 1009408"/>
                    <a:gd name="connsiteX1" fmla="*/ 100941 w 3523203"/>
                    <a:gd name="connsiteY1" fmla="*/ 0 h 1009408"/>
                    <a:gd name="connsiteX2" fmla="*/ 3422262 w 3523203"/>
                    <a:gd name="connsiteY2" fmla="*/ 0 h 1009408"/>
                    <a:gd name="connsiteX3" fmla="*/ 3523203 w 3523203"/>
                    <a:gd name="connsiteY3" fmla="*/ 100941 h 1009408"/>
                    <a:gd name="connsiteX4" fmla="*/ 3523203 w 3523203"/>
                    <a:gd name="connsiteY4" fmla="*/ 908467 h 1009408"/>
                    <a:gd name="connsiteX5" fmla="*/ 3422262 w 3523203"/>
                    <a:gd name="connsiteY5" fmla="*/ 1009408 h 1009408"/>
                    <a:gd name="connsiteX6" fmla="*/ 100941 w 3523203"/>
                    <a:gd name="connsiteY6" fmla="*/ 1009408 h 1009408"/>
                    <a:gd name="connsiteX7" fmla="*/ 0 w 3523203"/>
                    <a:gd name="connsiteY7" fmla="*/ 908467 h 1009408"/>
                    <a:gd name="connsiteX8" fmla="*/ 0 w 3523203"/>
                    <a:gd name="connsiteY8" fmla="*/ 100941 h 10094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523203" h="1009408">
                      <a:moveTo>
                        <a:pt x="0" y="100941"/>
                      </a:moveTo>
                      <a:cubicBezTo>
                        <a:pt x="0" y="45193"/>
                        <a:pt x="45193" y="0"/>
                        <a:pt x="100941" y="0"/>
                      </a:cubicBezTo>
                      <a:lnTo>
                        <a:pt x="3422262" y="0"/>
                      </a:lnTo>
                      <a:cubicBezTo>
                        <a:pt x="3478010" y="0"/>
                        <a:pt x="3523203" y="45193"/>
                        <a:pt x="3523203" y="100941"/>
                      </a:cubicBezTo>
                      <a:lnTo>
                        <a:pt x="3523203" y="908467"/>
                      </a:lnTo>
                      <a:cubicBezTo>
                        <a:pt x="3523203" y="964215"/>
                        <a:pt x="3478010" y="1009408"/>
                        <a:pt x="3422262" y="1009408"/>
                      </a:cubicBezTo>
                      <a:lnTo>
                        <a:pt x="100941" y="1009408"/>
                      </a:lnTo>
                      <a:cubicBezTo>
                        <a:pt x="45193" y="1009408"/>
                        <a:pt x="0" y="964215"/>
                        <a:pt x="0" y="908467"/>
                      </a:cubicBezTo>
                      <a:lnTo>
                        <a:pt x="0" y="100941"/>
                      </a:lnTo>
                      <a:close/>
                    </a:path>
                  </a:pathLst>
                </a:custGeom>
              </p:spPr>
              <p:style>
                <a:lnRef idx="3">
                  <a:schemeClr val="lt1"/>
                </a:lnRef>
                <a:fillRef idx="1">
                  <a:schemeClr val="dk1"/>
                </a:fillRef>
                <a:effectRef idx="1">
                  <a:schemeClr val="dk1"/>
                </a:effectRef>
                <a:fontRef idx="minor">
                  <a:schemeClr val="lt1"/>
                </a:fontRef>
              </p:style>
              <p:txBody>
                <a:bodyPr spcFirstLastPara="0" vert="horz" wrap="square" lIns="39725" tIns="39725" rIns="39725" bIns="39725" numCol="1" spcCol="1270" anchor="ctr" anchorCtr="0">
                  <a:noAutofit/>
                </a:bodyPr>
                <a:lstStyle/>
                <a:p>
                  <a:pPr lvl="0" algn="ctr" defTabSz="711200">
                    <a:lnSpc>
                      <a:spcPct val="90000"/>
                    </a:lnSpc>
                    <a:spcBef>
                      <a:spcPct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fr-FR" sz="1600" i="1" kern="1200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fr-FR" sz="1600" i="1" kern="120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fr-FR" sz="1600" kern="120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N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fr-FR" sz="1600" kern="120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sd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fr-FR" sz="1600" i="1" kern="120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fr-FR" sz="1600" kern="120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χ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fr-FR" sz="1600" kern="120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min</m:t>
                                </m:r>
                                <m:r>
                                  <a:rPr lang="fr-FR" sz="1600" kern="120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</m:sub>
                            </m:sSub>
                            <m:r>
                              <m:rPr>
                                <m:sty m:val="p"/>
                              </m:rPr>
                              <a:rPr lang="fr-FR" sz="1600" kern="120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A</m:t>
                            </m:r>
                            <m:f>
                              <m:fPr>
                                <m:ctrlPr>
                                  <a:rPr lang="fr-FR" sz="1600" i="1" kern="120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fr-FR" sz="1600" i="1" kern="1200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fr-FR" sz="1600" kern="1200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  <m:t>f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fr-FR" sz="1600" kern="1200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  <m:t>y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fr-FR" sz="1600" i="1" kern="1200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fr-FR" sz="1600" kern="1200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  <m:t>γ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fr-FR" sz="1600" kern="1200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  <m:t>M</m:t>
                                    </m:r>
                                    <m:r>
                                      <a:rPr lang="fr-FR" sz="1600" kern="1200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den>
                            </m:f>
                          </m:den>
                        </m:f>
                        <m:r>
                          <a:rPr lang="fr-FR" sz="1600" kern="1200">
                            <a:solidFill>
                              <a:srgbClr val="002060"/>
                            </a:solidFill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fr-FR" sz="1600" i="1" kern="120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fr-FR" sz="1600" i="1" kern="120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sSub>
                                  <m:sSubPr>
                                    <m:ctrlPr>
                                      <a:rPr lang="fr-FR" sz="1600" i="1" kern="1200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fr-FR" sz="1600" kern="1200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  <m:t>K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fr-FR" sz="1600" kern="1200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  <m:t>y</m:t>
                                    </m:r>
                                  </m:sub>
                                </m:sSub>
                                <m:r>
                                  <m:rPr>
                                    <m:sty m:val="p"/>
                                  </m:rPr>
                                  <a:rPr lang="fr-FR" sz="1600" kern="120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M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fr-FR" sz="1600" kern="120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ySd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fr-FR" sz="1600" i="1" kern="120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fr-FR" sz="1600" kern="120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W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fr-FR" sz="1600" kern="120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Ply</m:t>
                                </m:r>
                              </m:sub>
                            </m:sSub>
                            <m:f>
                              <m:fPr>
                                <m:ctrlPr>
                                  <a:rPr lang="fr-FR" sz="1600" i="1" kern="120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fr-FR" sz="1600" i="1" kern="1200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fr-FR" sz="1600" kern="1200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  <m:t>f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fr-FR" sz="1600" kern="1200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  <m:t>y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fr-FR" sz="1600" i="1" kern="1200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fr-FR" sz="1600" kern="1200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  <m:t>γ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fr-FR" sz="1600" kern="1200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  <m:t>M</m:t>
                                    </m:r>
                                    <m:r>
                                      <a:rPr lang="fr-FR" sz="1600" kern="1200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den>
                            </m:f>
                          </m:den>
                        </m:f>
                        <m:r>
                          <a:rPr lang="fr-FR" sz="1600" kern="1200">
                            <a:solidFill>
                              <a:srgbClr val="002060"/>
                            </a:solidFill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fr-FR" sz="1600" i="1" kern="120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fr-FR" sz="1600" i="1" kern="120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sSub>
                                  <m:sSubPr>
                                    <m:ctrlPr>
                                      <a:rPr lang="fr-FR" sz="1600" i="1" kern="1200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fr-FR" sz="1600" kern="1200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  <m:t>K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fr-FR" sz="1600" kern="1200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  <m:t>Z</m:t>
                                    </m:r>
                                  </m:sub>
                                </m:sSub>
                                <m:r>
                                  <m:rPr>
                                    <m:sty m:val="p"/>
                                  </m:rPr>
                                  <a:rPr lang="fr-FR" sz="1600" kern="120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M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fr-FR" sz="1600" kern="120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zSd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fr-FR" sz="1600" i="1" kern="120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fr-FR" sz="1600" kern="120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W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fr-FR" sz="1600" kern="120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Plz</m:t>
                                </m:r>
                              </m:sub>
                            </m:sSub>
                            <m:f>
                              <m:fPr>
                                <m:ctrlPr>
                                  <a:rPr lang="fr-FR" sz="1600" i="1" kern="120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fr-FR" sz="1600" i="1" kern="1200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fr-FR" sz="1600" kern="1200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  <m:t>f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fr-FR" sz="1600" kern="1200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  <m:t>y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fr-FR" sz="1600" i="1" kern="1200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fr-FR" sz="1600" kern="1200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  <m:t>γ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fr-FR" sz="1600" kern="1200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  <m:t>M</m:t>
                                    </m:r>
                                    <m:r>
                                      <a:rPr lang="fr-FR" sz="1600" kern="1200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den>
                            </m:f>
                          </m:den>
                        </m:f>
                        <m:r>
                          <a:rPr lang="fr-FR" sz="1600" kern="1200">
                            <a:solidFill>
                              <a:srgbClr val="002060"/>
                            </a:solidFill>
                            <a:latin typeface="Cambria Math"/>
                          </a:rPr>
                          <m:t>≤1</m:t>
                        </m:r>
                      </m:oMath>
                    </m:oMathPara>
                  </a14:m>
                  <a:endParaRPr lang="fr-FR" sz="1600" kern="1200" dirty="0">
                    <a:solidFill>
                      <a:srgbClr val="002060"/>
                    </a:solidFill>
                    <a:latin typeface="Righteous"/>
                  </a:endParaRPr>
                </a:p>
              </p:txBody>
            </p:sp>
          </mc:Choice>
          <mc:Fallback xmlns="">
            <p:sp>
              <p:nvSpPr>
                <p:cNvPr id="35" name="Forme libre 3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73997" y="3595935"/>
                  <a:ext cx="3523203" cy="1009408"/>
                </a:xfrm>
                <a:custGeom>
                  <a:avLst/>
                  <a:gdLst>
                    <a:gd name="connsiteX0" fmla="*/ 0 w 3523203"/>
                    <a:gd name="connsiteY0" fmla="*/ 100941 h 1009408"/>
                    <a:gd name="connsiteX1" fmla="*/ 100941 w 3523203"/>
                    <a:gd name="connsiteY1" fmla="*/ 0 h 1009408"/>
                    <a:gd name="connsiteX2" fmla="*/ 3422262 w 3523203"/>
                    <a:gd name="connsiteY2" fmla="*/ 0 h 1009408"/>
                    <a:gd name="connsiteX3" fmla="*/ 3523203 w 3523203"/>
                    <a:gd name="connsiteY3" fmla="*/ 100941 h 1009408"/>
                    <a:gd name="connsiteX4" fmla="*/ 3523203 w 3523203"/>
                    <a:gd name="connsiteY4" fmla="*/ 908467 h 1009408"/>
                    <a:gd name="connsiteX5" fmla="*/ 3422262 w 3523203"/>
                    <a:gd name="connsiteY5" fmla="*/ 1009408 h 1009408"/>
                    <a:gd name="connsiteX6" fmla="*/ 100941 w 3523203"/>
                    <a:gd name="connsiteY6" fmla="*/ 1009408 h 1009408"/>
                    <a:gd name="connsiteX7" fmla="*/ 0 w 3523203"/>
                    <a:gd name="connsiteY7" fmla="*/ 908467 h 1009408"/>
                    <a:gd name="connsiteX8" fmla="*/ 0 w 3523203"/>
                    <a:gd name="connsiteY8" fmla="*/ 100941 h 10094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523203" h="1009408">
                      <a:moveTo>
                        <a:pt x="0" y="100941"/>
                      </a:moveTo>
                      <a:cubicBezTo>
                        <a:pt x="0" y="45193"/>
                        <a:pt x="45193" y="0"/>
                        <a:pt x="100941" y="0"/>
                      </a:cubicBezTo>
                      <a:lnTo>
                        <a:pt x="3422262" y="0"/>
                      </a:lnTo>
                      <a:cubicBezTo>
                        <a:pt x="3478010" y="0"/>
                        <a:pt x="3523203" y="45193"/>
                        <a:pt x="3523203" y="100941"/>
                      </a:cubicBezTo>
                      <a:lnTo>
                        <a:pt x="3523203" y="908467"/>
                      </a:lnTo>
                      <a:cubicBezTo>
                        <a:pt x="3523203" y="964215"/>
                        <a:pt x="3478010" y="1009408"/>
                        <a:pt x="3422262" y="1009408"/>
                      </a:cubicBezTo>
                      <a:lnTo>
                        <a:pt x="100941" y="1009408"/>
                      </a:lnTo>
                      <a:cubicBezTo>
                        <a:pt x="45193" y="1009408"/>
                        <a:pt x="0" y="964215"/>
                        <a:pt x="0" y="908467"/>
                      </a:cubicBezTo>
                      <a:lnTo>
                        <a:pt x="0" y="100941"/>
                      </a:lnTo>
                      <a:close/>
                    </a:path>
                  </a:pathLst>
                </a:cu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6" name="Forme libre 35"/>
            <p:cNvSpPr/>
            <p:nvPr/>
          </p:nvSpPr>
          <p:spPr>
            <a:xfrm>
              <a:off x="7597200" y="4090596"/>
              <a:ext cx="437105" cy="20085"/>
            </a:xfrm>
            <a:custGeom>
              <a:avLst/>
              <a:gdLst>
                <a:gd name="connsiteX0" fmla="*/ 0 w 437105"/>
                <a:gd name="connsiteY0" fmla="*/ 10042 h 20085"/>
                <a:gd name="connsiteX1" fmla="*/ 437105 w 437105"/>
                <a:gd name="connsiteY1" fmla="*/ 10042 h 20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7105" h="20085">
                  <a:moveTo>
                    <a:pt x="0" y="10042"/>
                  </a:moveTo>
                  <a:lnTo>
                    <a:pt x="437105" y="10042"/>
                  </a:lnTo>
                </a:path>
              </a:pathLst>
            </a:cu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spcFirstLastPara="0" vert="horz" wrap="square" lIns="220325" tIns="-885" rIns="220325" bIns="-885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500" kern="1200" dirty="0"/>
            </a:p>
          </p:txBody>
        </p:sp>
        <p:sp>
          <p:nvSpPr>
            <p:cNvPr id="37" name="Forme libre 36"/>
            <p:cNvSpPr/>
            <p:nvPr/>
          </p:nvSpPr>
          <p:spPr>
            <a:xfrm>
              <a:off x="8034306" y="3808302"/>
              <a:ext cx="780495" cy="584672"/>
            </a:xfrm>
            <a:custGeom>
              <a:avLst/>
              <a:gdLst>
                <a:gd name="connsiteX0" fmla="*/ 0 w 780495"/>
                <a:gd name="connsiteY0" fmla="*/ 58467 h 584672"/>
                <a:gd name="connsiteX1" fmla="*/ 58467 w 780495"/>
                <a:gd name="connsiteY1" fmla="*/ 0 h 584672"/>
                <a:gd name="connsiteX2" fmla="*/ 722028 w 780495"/>
                <a:gd name="connsiteY2" fmla="*/ 0 h 584672"/>
                <a:gd name="connsiteX3" fmla="*/ 780495 w 780495"/>
                <a:gd name="connsiteY3" fmla="*/ 58467 h 584672"/>
                <a:gd name="connsiteX4" fmla="*/ 780495 w 780495"/>
                <a:gd name="connsiteY4" fmla="*/ 526205 h 584672"/>
                <a:gd name="connsiteX5" fmla="*/ 722028 w 780495"/>
                <a:gd name="connsiteY5" fmla="*/ 584672 h 584672"/>
                <a:gd name="connsiteX6" fmla="*/ 58467 w 780495"/>
                <a:gd name="connsiteY6" fmla="*/ 584672 h 584672"/>
                <a:gd name="connsiteX7" fmla="*/ 0 w 780495"/>
                <a:gd name="connsiteY7" fmla="*/ 526205 h 584672"/>
                <a:gd name="connsiteX8" fmla="*/ 0 w 780495"/>
                <a:gd name="connsiteY8" fmla="*/ 58467 h 584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80495" h="584672">
                  <a:moveTo>
                    <a:pt x="0" y="58467"/>
                  </a:moveTo>
                  <a:cubicBezTo>
                    <a:pt x="0" y="26177"/>
                    <a:pt x="26177" y="0"/>
                    <a:pt x="58467" y="0"/>
                  </a:cubicBezTo>
                  <a:lnTo>
                    <a:pt x="722028" y="0"/>
                  </a:lnTo>
                  <a:cubicBezTo>
                    <a:pt x="754318" y="0"/>
                    <a:pt x="780495" y="26177"/>
                    <a:pt x="780495" y="58467"/>
                  </a:cubicBezTo>
                  <a:lnTo>
                    <a:pt x="780495" y="526205"/>
                  </a:lnTo>
                  <a:cubicBezTo>
                    <a:pt x="780495" y="558495"/>
                    <a:pt x="754318" y="584672"/>
                    <a:pt x="722028" y="584672"/>
                  </a:cubicBezTo>
                  <a:lnTo>
                    <a:pt x="58467" y="584672"/>
                  </a:lnTo>
                  <a:cubicBezTo>
                    <a:pt x="26177" y="584672"/>
                    <a:pt x="0" y="558495"/>
                    <a:pt x="0" y="526205"/>
                  </a:cubicBezTo>
                  <a:lnTo>
                    <a:pt x="0" y="58467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spcFirstLastPara="0" vert="horz" wrap="square" lIns="27284" tIns="27284" rIns="27284" bIns="27284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kern="1200" dirty="0">
                  <a:solidFill>
                    <a:srgbClr val="002060"/>
                  </a:solidFill>
                  <a:latin typeface="Righteous"/>
                </a:rPr>
                <a:t>C.V</a:t>
              </a:r>
              <a:endParaRPr lang="fr-FR" sz="1600" kern="1200" dirty="0">
                <a:solidFill>
                  <a:srgbClr val="002060"/>
                </a:solidFill>
                <a:latin typeface="Righteous"/>
              </a:endParaRPr>
            </a:p>
          </p:txBody>
        </p:sp>
      </p:grpSp>
      <p:sp>
        <p:nvSpPr>
          <p:cNvPr id="39" name="Forme libre 38"/>
          <p:cNvSpPr/>
          <p:nvPr/>
        </p:nvSpPr>
        <p:spPr>
          <a:xfrm rot="7746515">
            <a:off x="6389717" y="1138229"/>
            <a:ext cx="487511" cy="20085"/>
          </a:xfrm>
          <a:custGeom>
            <a:avLst/>
            <a:gdLst>
              <a:gd name="connsiteX0" fmla="*/ 0 w 487511"/>
              <a:gd name="connsiteY0" fmla="*/ 10042 h 20085"/>
              <a:gd name="connsiteX1" fmla="*/ 487511 w 487511"/>
              <a:gd name="connsiteY1" fmla="*/ 10042 h 20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87511" h="20085">
                <a:moveTo>
                  <a:pt x="0" y="10042"/>
                </a:moveTo>
                <a:lnTo>
                  <a:pt x="487511" y="10042"/>
                </a:lnTo>
              </a:path>
            </a:pathLst>
          </a:cu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spcFirstLastPara="0" vert="horz" wrap="square" lIns="244268" tIns="-2146" rIns="244267" bIns="-2145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FR" sz="500" kern="1200" dirty="0"/>
          </a:p>
        </p:txBody>
      </p:sp>
      <p:sp>
        <p:nvSpPr>
          <p:cNvPr id="2" name="Espace réservé du numéro de diapositive 4">
            <a:extLst>
              <a:ext uri="{FF2B5EF4-FFF2-40B4-BE49-F238E27FC236}">
                <a16:creationId xmlns="" xmlns:a16="http://schemas.microsoft.com/office/drawing/2014/main" id="{20C454E3-EB0B-E04B-DF9B-C0E0A5BEC290}"/>
              </a:ext>
            </a:extLst>
          </p:cNvPr>
          <p:cNvSpPr txBox="1">
            <a:spLocks/>
          </p:cNvSpPr>
          <p:nvPr/>
        </p:nvSpPr>
        <p:spPr>
          <a:xfrm>
            <a:off x="3989186" y="4844025"/>
            <a:ext cx="764215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fld id="{810E7F54-2C80-4AEC-92A2-35241EC92D6D}" type="slidenum">
              <a:rPr lang="fr-DZ" sz="1800" b="1" smtClean="0"/>
              <a:pPr algn="ctr"/>
              <a:t>40</a:t>
            </a:fld>
            <a:endParaRPr lang="fr-DZ" sz="1800" b="1" dirty="0"/>
          </a:p>
        </p:txBody>
      </p:sp>
    </p:spTree>
    <p:extLst>
      <p:ext uri="{BB962C8B-B14F-4D97-AF65-F5344CB8AC3E}">
        <p14:creationId xmlns:p14="http://schemas.microsoft.com/office/powerpoint/2010/main" val="3141498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30788" y="555526"/>
            <a:ext cx="7855985" cy="572700"/>
          </a:xfrm>
        </p:spPr>
        <p:txBody>
          <a:bodyPr/>
          <a:lstStyle/>
          <a:p>
            <a:pPr lvl="1" algn="ctr">
              <a:buSzPts val="3000"/>
            </a:pPr>
            <a:r>
              <a:rPr lang="fr-FR" sz="3000" b="1" dirty="0">
                <a:solidFill>
                  <a:schemeClr val="accent1">
                    <a:lumMod val="50000"/>
                  </a:schemeClr>
                </a:solidFill>
                <a:latin typeface="Righteous"/>
              </a:rPr>
              <a:t>Dimensionnement des contreventements :</a:t>
            </a:r>
            <a:endParaRPr lang="fr-FR" sz="3000" dirty="0">
              <a:solidFill>
                <a:schemeClr val="accent1">
                  <a:lumMod val="50000"/>
                </a:schemeClr>
              </a:solidFill>
              <a:latin typeface="Righteous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54" y="1247194"/>
            <a:ext cx="2790825" cy="18764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573048" y="1347614"/>
            <a:ext cx="51125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800" dirty="0" smtClean="0">
                <a:solidFill>
                  <a:srgbClr val="002060"/>
                </a:solidFill>
                <a:latin typeface="Righteous"/>
              </a:rPr>
              <a:t>Le système </a:t>
            </a:r>
            <a:r>
              <a:rPr lang="fr-FR" sz="1800" dirty="0">
                <a:solidFill>
                  <a:srgbClr val="002060"/>
                </a:solidFill>
                <a:latin typeface="Righteous"/>
              </a:rPr>
              <a:t>de reprise des charges latérales de ce bâtiment est composé de contreventements en </a:t>
            </a:r>
            <a:r>
              <a:rPr lang="fr-FR" sz="1800" dirty="0" smtClean="0">
                <a:solidFill>
                  <a:srgbClr val="002060"/>
                </a:solidFill>
                <a:latin typeface="Righteous"/>
              </a:rPr>
              <a:t>X , pour </a:t>
            </a:r>
            <a:r>
              <a:rPr lang="fr-FR" sz="1800" dirty="0">
                <a:solidFill>
                  <a:srgbClr val="002060"/>
                </a:solidFill>
                <a:latin typeface="Righteous"/>
              </a:rPr>
              <a:t>ce type de contreventement on a choisi des profilés en 2 UPN </a:t>
            </a:r>
            <a:r>
              <a:rPr lang="fr-FR" sz="1800" dirty="0" smtClean="0">
                <a:solidFill>
                  <a:srgbClr val="002060"/>
                </a:solidFill>
                <a:latin typeface="Righteous"/>
              </a:rPr>
              <a:t>140,</a:t>
            </a:r>
            <a:endParaRPr lang="fr-FR" sz="1800" dirty="0">
              <a:latin typeface="Righteou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Diagramme 3"/>
              <p:cNvGraphicFramePr/>
              <p:nvPr>
                <p:extLst>
                  <p:ext uri="{D42A27DB-BD31-4B8C-83A1-F6EECF244321}">
                    <p14:modId xmlns:p14="http://schemas.microsoft.com/office/powerpoint/2010/main" val="690545823"/>
                  </p:ext>
                </p:extLst>
              </p:nvPr>
            </p:nvGraphicFramePr>
            <p:xfrm>
              <a:off x="755575" y="3003799"/>
              <a:ext cx="7615361" cy="1656183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</mc:Choice>
        <mc:Fallback xmlns="">
          <p:graphicFrame>
            <p:nvGraphicFramePr>
              <p:cNvPr id="4" name="Diagramme 3"/>
              <p:cNvGraphicFramePr/>
              <p:nvPr>
                <p:extLst>
                  <p:ext uri="{D42A27DB-BD31-4B8C-83A1-F6EECF244321}">
                    <p14:modId xmlns:p14="http://schemas.microsoft.com/office/powerpoint/2010/main" val="690545823"/>
                  </p:ext>
                </p:extLst>
              </p:nvPr>
            </p:nvGraphicFramePr>
            <p:xfrm>
              <a:off x="755575" y="3003799"/>
              <a:ext cx="7615361" cy="1656183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8" r:lo="rId9" r:qs="rId10" r:cs="rId11"/>
              </a:graphicData>
            </a:graphic>
          </p:graphicFrame>
        </mc:Fallback>
      </mc:AlternateContent>
      <p:sp>
        <p:nvSpPr>
          <p:cNvPr id="5" name="Espace réservé du numéro de diapositive 4">
            <a:extLst>
              <a:ext uri="{FF2B5EF4-FFF2-40B4-BE49-F238E27FC236}">
                <a16:creationId xmlns="" xmlns:a16="http://schemas.microsoft.com/office/drawing/2014/main" id="{AE56939A-3B0E-8D28-AD1F-41FD1699291F}"/>
              </a:ext>
            </a:extLst>
          </p:cNvPr>
          <p:cNvSpPr txBox="1">
            <a:spLocks/>
          </p:cNvSpPr>
          <p:nvPr/>
        </p:nvSpPr>
        <p:spPr>
          <a:xfrm>
            <a:off x="3995936" y="4790018"/>
            <a:ext cx="764215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fld id="{810E7F54-2C80-4AEC-92A2-35241EC92D6D}" type="slidenum">
              <a:rPr lang="fr-DZ" sz="1800" b="1" smtClean="0"/>
              <a:pPr algn="ctr"/>
              <a:t>41</a:t>
            </a:fld>
            <a:endParaRPr lang="fr-DZ" sz="1800" b="1" dirty="0"/>
          </a:p>
        </p:txBody>
      </p:sp>
    </p:spTree>
    <p:extLst>
      <p:ext uri="{BB962C8B-B14F-4D97-AF65-F5344CB8AC3E}">
        <p14:creationId xmlns:p14="http://schemas.microsoft.com/office/powerpoint/2010/main" val="786287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Graphic spid="4" grpId="0">
        <p:bldAsOne/>
      </p:bldGraphic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ctr">
              <a:buSzPts val="3000"/>
            </a:pPr>
            <a:r>
              <a:rPr lang="fr-FR" sz="3000" b="1" dirty="0">
                <a:solidFill>
                  <a:schemeClr val="accent1">
                    <a:lumMod val="50000"/>
                  </a:schemeClr>
                </a:solidFill>
                <a:latin typeface="Righteous"/>
              </a:rPr>
              <a:t>Escalier :</a:t>
            </a:r>
            <a:br>
              <a:rPr lang="fr-FR" sz="3000" b="1" dirty="0">
                <a:solidFill>
                  <a:schemeClr val="accent1">
                    <a:lumMod val="50000"/>
                  </a:schemeClr>
                </a:solidFill>
                <a:latin typeface="Righteous"/>
              </a:rPr>
            </a:br>
            <a:endParaRPr lang="fr-FR" sz="3000" dirty="0">
              <a:solidFill>
                <a:schemeClr val="accent1">
                  <a:lumMod val="50000"/>
                </a:schemeClr>
              </a:solidFill>
              <a:latin typeface="Righteous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056" y="1251657"/>
            <a:ext cx="4540383" cy="3243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Google Shape;1948;p77"/>
          <p:cNvSpPr/>
          <p:nvPr/>
        </p:nvSpPr>
        <p:spPr>
          <a:xfrm>
            <a:off x="971600" y="2067694"/>
            <a:ext cx="2520280" cy="720000"/>
          </a:xfrm>
          <a:prstGeom prst="roundRect">
            <a:avLst>
              <a:gd name="adj" fmla="val 16667"/>
            </a:avLst>
          </a:prstGeom>
          <a:solidFill>
            <a:srgbClr val="F4E9EA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r-FR" sz="1800" b="1" dirty="0">
                <a:solidFill>
                  <a:schemeClr val="bg1">
                    <a:lumMod val="75000"/>
                  </a:schemeClr>
                </a:solidFill>
                <a:latin typeface="Righteous"/>
                <a:cs typeface="Times New Roman" panose="02020603050405020304" pitchFamily="18" charset="0"/>
              </a:rPr>
              <a:t>Longueur </a:t>
            </a:r>
          </a:p>
          <a:p>
            <a:pPr lvl="0" algn="ctr"/>
            <a:r>
              <a:rPr lang="fr-FR" sz="1800" b="1" dirty="0">
                <a:solidFill>
                  <a:schemeClr val="bg1">
                    <a:lumMod val="75000"/>
                  </a:schemeClr>
                </a:solidFill>
                <a:latin typeface="Righteous"/>
                <a:cs typeface="Times New Roman" panose="02020603050405020304" pitchFamily="18" charset="0"/>
              </a:rPr>
              <a:t>de la volée : 2.85 m</a:t>
            </a:r>
          </a:p>
        </p:txBody>
      </p:sp>
      <p:sp>
        <p:nvSpPr>
          <p:cNvPr id="9" name="Google Shape;1950;p77"/>
          <p:cNvSpPr/>
          <p:nvPr/>
        </p:nvSpPr>
        <p:spPr>
          <a:xfrm>
            <a:off x="1387092" y="2873170"/>
            <a:ext cx="2608843" cy="720000"/>
          </a:xfrm>
          <a:prstGeom prst="roundRect">
            <a:avLst>
              <a:gd name="adj" fmla="val 16667"/>
            </a:avLst>
          </a:prstGeom>
          <a:solidFill>
            <a:srgbClr val="8E7EA9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fr-FR" sz="1800" b="1" dirty="0">
                <a:solidFill>
                  <a:schemeClr val="accent6"/>
                </a:solidFill>
                <a:latin typeface="Righteous"/>
                <a:cs typeface="Times New Roman" panose="02020603050405020304" pitchFamily="18" charset="0"/>
              </a:rPr>
              <a:t>Cornière de marche :</a:t>
            </a:r>
          </a:p>
          <a:p>
            <a:pPr algn="ctr"/>
            <a:r>
              <a:rPr lang="fr-FR" sz="1800" dirty="0">
                <a:solidFill>
                  <a:schemeClr val="accent6"/>
                </a:solidFill>
                <a:latin typeface="Righteous"/>
              </a:rPr>
              <a:t>L 35×35×4 </a:t>
            </a:r>
          </a:p>
        </p:txBody>
      </p:sp>
      <p:sp>
        <p:nvSpPr>
          <p:cNvPr id="15" name="Google Shape;1956;p77"/>
          <p:cNvSpPr/>
          <p:nvPr/>
        </p:nvSpPr>
        <p:spPr>
          <a:xfrm>
            <a:off x="600050" y="1251657"/>
            <a:ext cx="2520000" cy="720000"/>
          </a:xfrm>
          <a:prstGeom prst="roundRect">
            <a:avLst>
              <a:gd name="adj" fmla="val 16667"/>
            </a:avLst>
          </a:prstGeom>
          <a:solidFill>
            <a:srgbClr val="B1DEFC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r-FR" sz="1800" b="1" dirty="0">
                <a:solidFill>
                  <a:srgbClr val="002060"/>
                </a:solidFill>
                <a:latin typeface="Righteous"/>
                <a:cs typeface="Times New Roman" panose="02020603050405020304" pitchFamily="18" charset="0"/>
              </a:rPr>
              <a:t>Le nombre </a:t>
            </a:r>
          </a:p>
          <a:p>
            <a:pPr lvl="0" algn="ctr"/>
            <a:r>
              <a:rPr lang="fr-FR" sz="1800" b="1" dirty="0">
                <a:solidFill>
                  <a:srgbClr val="002060"/>
                </a:solidFill>
                <a:latin typeface="Righteous"/>
                <a:cs typeface="Times New Roman" panose="02020603050405020304" pitchFamily="18" charset="0"/>
              </a:rPr>
              <a:t>de marches : 9</a:t>
            </a:r>
          </a:p>
        </p:txBody>
      </p:sp>
      <p:sp>
        <p:nvSpPr>
          <p:cNvPr id="17" name="Google Shape;1958;p77"/>
          <p:cNvSpPr/>
          <p:nvPr/>
        </p:nvSpPr>
        <p:spPr>
          <a:xfrm>
            <a:off x="1816692" y="3755307"/>
            <a:ext cx="2520000" cy="720000"/>
          </a:xfrm>
          <a:prstGeom prst="roundRect">
            <a:avLst>
              <a:gd name="adj" fmla="val 16667"/>
            </a:avLst>
          </a:prstGeom>
          <a:solidFill>
            <a:srgbClr val="F5D681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r-FR" sz="1800" b="1" dirty="0">
                <a:solidFill>
                  <a:schemeClr val="accent1">
                    <a:lumMod val="50000"/>
                  </a:schemeClr>
                </a:solidFill>
                <a:latin typeface="Righteous"/>
                <a:cs typeface="Times New Roman" panose="02020603050405020304" pitchFamily="18" charset="0"/>
              </a:rPr>
              <a:t>Limon : UPN120</a:t>
            </a:r>
            <a:endParaRPr lang="fr-FR" sz="1800" dirty="0">
              <a:solidFill>
                <a:schemeClr val="accent1">
                  <a:lumMod val="50000"/>
                </a:schemeClr>
              </a:solidFill>
              <a:latin typeface="Righteous"/>
              <a:cs typeface="Times New Roman" panose="02020603050405020304" pitchFamily="18" charset="0"/>
            </a:endParaRPr>
          </a:p>
        </p:txBody>
      </p:sp>
      <p:sp>
        <p:nvSpPr>
          <p:cNvPr id="3" name="Espace réservé du numéro de diapositive 4">
            <a:extLst>
              <a:ext uri="{FF2B5EF4-FFF2-40B4-BE49-F238E27FC236}">
                <a16:creationId xmlns="" xmlns:a16="http://schemas.microsoft.com/office/drawing/2014/main" id="{3E20621F-6276-2FC1-B112-CEE180FF3030}"/>
              </a:ext>
            </a:extLst>
          </p:cNvPr>
          <p:cNvSpPr txBox="1">
            <a:spLocks/>
          </p:cNvSpPr>
          <p:nvPr/>
        </p:nvSpPr>
        <p:spPr>
          <a:xfrm>
            <a:off x="3995935" y="4778375"/>
            <a:ext cx="764215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fld id="{810E7F54-2C80-4AEC-92A2-35241EC92D6D}" type="slidenum">
              <a:rPr lang="fr-DZ" sz="1800" b="1" smtClean="0"/>
              <a:pPr algn="ctr"/>
              <a:t>42</a:t>
            </a:fld>
            <a:endParaRPr lang="fr-DZ" sz="1800" b="1" dirty="0"/>
          </a:p>
        </p:txBody>
      </p:sp>
    </p:spTree>
    <p:extLst>
      <p:ext uri="{BB962C8B-B14F-4D97-AF65-F5344CB8AC3E}">
        <p14:creationId xmlns:p14="http://schemas.microsoft.com/office/powerpoint/2010/main" val="76680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9" grpId="0" animBg="1"/>
      <p:bldP spid="15" grpId="0" animBg="1"/>
      <p:bldP spid="1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Google Shape;867;p59"/>
          <p:cNvSpPr/>
          <p:nvPr/>
        </p:nvSpPr>
        <p:spPr>
          <a:xfrm>
            <a:off x="251520" y="169978"/>
            <a:ext cx="6174814" cy="2859804"/>
          </a:xfrm>
          <a:custGeom>
            <a:avLst/>
            <a:gdLst/>
            <a:ahLst/>
            <a:cxnLst/>
            <a:rect l="l" t="t" r="r" b="b"/>
            <a:pathLst>
              <a:path w="176004" h="153336" extrusionOk="0">
                <a:moveTo>
                  <a:pt x="0" y="2030"/>
                </a:moveTo>
                <a:lnTo>
                  <a:pt x="174618" y="0"/>
                </a:lnTo>
                <a:lnTo>
                  <a:pt x="176004" y="152872"/>
                </a:lnTo>
                <a:lnTo>
                  <a:pt x="2671" y="153336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869" name="Google Shape;869;p59"/>
          <p:cNvSpPr txBox="1">
            <a:spLocks noGrp="1"/>
          </p:cNvSpPr>
          <p:nvPr>
            <p:ph type="subTitle" idx="1"/>
          </p:nvPr>
        </p:nvSpPr>
        <p:spPr>
          <a:xfrm>
            <a:off x="971600" y="339502"/>
            <a:ext cx="4032449" cy="30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fr-FR" sz="2000" dirty="0">
                <a:latin typeface="Righteous"/>
              </a:rPr>
              <a:t>Calcul de l’acrotère </a:t>
            </a:r>
            <a:endParaRPr sz="2000" dirty="0">
              <a:latin typeface="Righteous"/>
            </a:endParaRPr>
          </a:p>
        </p:txBody>
      </p:sp>
      <p:pic>
        <p:nvPicPr>
          <p:cNvPr id="870" name="Google Shape;870;p59"/>
          <p:cNvPicPr preferRelativeResize="0"/>
          <p:nvPr/>
        </p:nvPicPr>
        <p:blipFill rotWithShape="1">
          <a:blip r:embed="rId3">
            <a:alphaModFix/>
          </a:blip>
          <a:srcRect t="9" b="19"/>
          <a:stretch/>
        </p:blipFill>
        <p:spPr>
          <a:xfrm flipH="1">
            <a:off x="4763" y="2859782"/>
            <a:ext cx="1537375" cy="195607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525860" y="771550"/>
            <a:ext cx="538932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Righteous"/>
              </a:rPr>
              <a:t>L'acrotère </a:t>
            </a:r>
            <a:r>
              <a:rPr lang="fr-FR" sz="2000" dirty="0">
                <a:solidFill>
                  <a:srgbClr val="002060"/>
                </a:solidFill>
                <a:latin typeface="Righteous"/>
              </a:rPr>
              <a:t>est assimilé à une console verticale encastrée à sa base (poutre de plancher terrasse). De sorte qu'il est soumis à une force normale due à son propre poids « WP » est un moment dû à une force horizontale (Selon le RPA99).</a:t>
            </a:r>
          </a:p>
        </p:txBody>
      </p:sp>
      <p:pic>
        <p:nvPicPr>
          <p:cNvPr id="9" name="Image 8" descr="Une image contenant texte, diagramme, dessin, croquis&#10;&#10;Description générée automatiquement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69978"/>
            <a:ext cx="2188038" cy="23086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Image 9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028" y="2571750"/>
            <a:ext cx="5190497" cy="27042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Espace réservé du numéro de diapositive 4">
            <a:extLst>
              <a:ext uri="{FF2B5EF4-FFF2-40B4-BE49-F238E27FC236}">
                <a16:creationId xmlns="" xmlns:a16="http://schemas.microsoft.com/office/drawing/2014/main" id="{DC14744B-7755-A5AB-F33C-784DE465E9BE}"/>
              </a:ext>
            </a:extLst>
          </p:cNvPr>
          <p:cNvSpPr txBox="1">
            <a:spLocks/>
          </p:cNvSpPr>
          <p:nvPr/>
        </p:nvSpPr>
        <p:spPr>
          <a:xfrm>
            <a:off x="4004606" y="4849929"/>
            <a:ext cx="764215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fld id="{810E7F54-2C80-4AEC-92A2-35241EC92D6D}" type="slidenum">
              <a:rPr lang="fr-DZ" sz="1800" b="1" smtClean="0"/>
              <a:pPr algn="ctr"/>
              <a:t>43</a:t>
            </a:fld>
            <a:endParaRPr lang="fr-DZ" sz="1800" b="1" dirty="0"/>
          </a:p>
        </p:txBody>
      </p:sp>
    </p:spTree>
    <p:extLst>
      <p:ext uri="{BB962C8B-B14F-4D97-AF65-F5344CB8AC3E}">
        <p14:creationId xmlns:p14="http://schemas.microsoft.com/office/powerpoint/2010/main" val="3724584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6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9" grpId="0" build="p" animBg="1"/>
      <p:bldP spid="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" name="Google Shape;998;p63"/>
          <p:cNvSpPr/>
          <p:nvPr/>
        </p:nvSpPr>
        <p:spPr>
          <a:xfrm>
            <a:off x="2195736" y="928150"/>
            <a:ext cx="5688632" cy="3083760"/>
          </a:xfrm>
          <a:custGeom>
            <a:avLst/>
            <a:gdLst/>
            <a:ahLst/>
            <a:cxnLst/>
            <a:rect l="l" t="t" r="r" b="b"/>
            <a:pathLst>
              <a:path w="176004" h="153336" extrusionOk="0">
                <a:moveTo>
                  <a:pt x="0" y="2030"/>
                </a:moveTo>
                <a:lnTo>
                  <a:pt x="174618" y="0"/>
                </a:lnTo>
                <a:lnTo>
                  <a:pt x="176004" y="152872"/>
                </a:lnTo>
                <a:lnTo>
                  <a:pt x="2671" y="153336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/>
          <a:lstStyle/>
          <a:p>
            <a:endParaRPr lang="fr-DZ" dirty="0"/>
          </a:p>
        </p:txBody>
      </p:sp>
      <p:sp>
        <p:nvSpPr>
          <p:cNvPr id="999" name="Google Shape;999;p63"/>
          <p:cNvSpPr/>
          <p:nvPr/>
        </p:nvSpPr>
        <p:spPr>
          <a:xfrm flipH="1">
            <a:off x="4059277" y="1440100"/>
            <a:ext cx="1959300" cy="929700"/>
          </a:xfrm>
          <a:prstGeom prst="trapezoid">
            <a:avLst>
              <a:gd name="adj" fmla="val 6197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0" name="Google Shape;1000;p63"/>
          <p:cNvSpPr txBox="1">
            <a:spLocks noGrp="1"/>
          </p:cNvSpPr>
          <p:nvPr>
            <p:ph type="title" idx="2"/>
          </p:nvPr>
        </p:nvSpPr>
        <p:spPr>
          <a:xfrm flipH="1">
            <a:off x="2483768" y="2715766"/>
            <a:ext cx="5328591" cy="93610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fr-FR" dirty="0">
                <a:solidFill>
                  <a:srgbClr val="3E5E81"/>
                </a:solidFill>
              </a:rPr>
              <a:t>É</a:t>
            </a:r>
            <a:r>
              <a:rPr lang="fr-FR" dirty="0"/>
              <a:t>tude des assemblages </a:t>
            </a:r>
          </a:p>
        </p:txBody>
      </p:sp>
      <p:sp>
        <p:nvSpPr>
          <p:cNvPr id="1001" name="Google Shape;1001;p63"/>
          <p:cNvSpPr txBox="1">
            <a:spLocks noGrp="1"/>
          </p:cNvSpPr>
          <p:nvPr>
            <p:ph type="title"/>
          </p:nvPr>
        </p:nvSpPr>
        <p:spPr>
          <a:xfrm>
            <a:off x="4282627" y="1471600"/>
            <a:ext cx="1512600" cy="866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 dirty="0"/>
              <a:t>07</a:t>
            </a:r>
            <a:endParaRPr b="0" dirty="0"/>
          </a:p>
        </p:txBody>
      </p:sp>
      <p:sp>
        <p:nvSpPr>
          <p:cNvPr id="2" name="Espace réservé du numéro de diapositive 4">
            <a:extLst>
              <a:ext uri="{FF2B5EF4-FFF2-40B4-BE49-F238E27FC236}">
                <a16:creationId xmlns="" xmlns:a16="http://schemas.microsoft.com/office/drawing/2014/main" id="{6150564C-72A4-965F-78AE-2391B8CFB5EE}"/>
              </a:ext>
            </a:extLst>
          </p:cNvPr>
          <p:cNvSpPr txBox="1">
            <a:spLocks/>
          </p:cNvSpPr>
          <p:nvPr/>
        </p:nvSpPr>
        <p:spPr>
          <a:xfrm>
            <a:off x="4059277" y="4778375"/>
            <a:ext cx="764215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fld id="{810E7F54-2C80-4AEC-92A2-35241EC92D6D}" type="slidenum">
              <a:rPr lang="fr-DZ" sz="1800" b="1" smtClean="0"/>
              <a:pPr algn="ctr"/>
              <a:t>44</a:t>
            </a:fld>
            <a:endParaRPr lang="fr-DZ" sz="1800" b="1" dirty="0"/>
          </a:p>
        </p:txBody>
      </p:sp>
    </p:spTree>
    <p:extLst>
      <p:ext uri="{BB962C8B-B14F-4D97-AF65-F5344CB8AC3E}">
        <p14:creationId xmlns:p14="http://schemas.microsoft.com/office/powerpoint/2010/main" val="3865136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9" grpId="0" animBg="1"/>
      <p:bldP spid="1000" grpId="0"/>
      <p:bldP spid="1001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p55"/>
          <p:cNvSpPr txBox="1">
            <a:spLocks noGrp="1"/>
          </p:cNvSpPr>
          <p:nvPr>
            <p:ph type="title"/>
          </p:nvPr>
        </p:nvSpPr>
        <p:spPr>
          <a:xfrm>
            <a:off x="792523" y="483518"/>
            <a:ext cx="76470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Assemblage poteau – poutre </a:t>
            </a:r>
            <a:endParaRPr dirty="0">
              <a:solidFill>
                <a:schemeClr val="accent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0" name="Google Shape;780;p55"/>
              <p:cNvSpPr txBox="1"/>
              <p:nvPr/>
            </p:nvSpPr>
            <p:spPr>
              <a:xfrm>
                <a:off x="6665373" y="3506790"/>
                <a:ext cx="1753013" cy="7794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lvl="0"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800" b="0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/>
                        </a:rPr>
                        <m:t>𝑒𝑝</m:t>
                      </m:r>
                      <m:r>
                        <a:rPr lang="fr-FR" sz="1800" b="0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/>
                        </a:rPr>
                        <m:t>=</m:t>
                      </m:r>
                      <m:r>
                        <a:rPr lang="fr-FR" sz="1800" b="0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/>
                        </a:rPr>
                        <m:t>20</m:t>
                      </m:r>
                      <m:r>
                        <a:rPr lang="fr-FR" sz="1800" b="0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/>
                        </a:rPr>
                        <m:t> </m:t>
                      </m:r>
                      <m:r>
                        <a:rPr lang="fr-FR" sz="1800" b="0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/>
                        </a:rPr>
                        <m:t>𝑚𝑚</m:t>
                      </m:r>
                    </m:oMath>
                  </m:oMathPara>
                </a14:m>
                <a:endParaRPr lang="fr-FR" sz="1800" b="0" dirty="0">
                  <a:solidFill>
                    <a:schemeClr val="tx2">
                      <a:lumMod val="50000"/>
                    </a:schemeClr>
                  </a:solidFill>
                  <a:latin typeface="Righteous"/>
                </a:endParaRPr>
              </a:p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800" b="0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/>
                        </a:rPr>
                        <m:t>𝑎</m:t>
                      </m:r>
                      <m:r>
                        <a:rPr lang="fr-FR" sz="1800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/>
                        </a:rPr>
                        <m:t>=</m:t>
                      </m:r>
                      <m:r>
                        <a:rPr lang="fr-FR" sz="1800" b="0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/>
                        </a:rPr>
                        <m:t>5</m:t>
                      </m:r>
                      <m:r>
                        <a:rPr lang="fr-FR" sz="1800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/>
                        </a:rPr>
                        <m:t> </m:t>
                      </m:r>
                      <m:r>
                        <a:rPr lang="fr-FR" sz="1800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/>
                        </a:rPr>
                        <m:t>𝑚𝑚</m:t>
                      </m:r>
                    </m:oMath>
                  </m:oMathPara>
                </a14:m>
                <a:endParaRPr lang="fr-FR" sz="1800" dirty="0">
                  <a:solidFill>
                    <a:schemeClr val="tx2">
                      <a:lumMod val="50000"/>
                    </a:schemeClr>
                  </a:solidFill>
                  <a:latin typeface="Righteous"/>
                </a:endParaRPr>
              </a:p>
              <a:p>
                <a:pPr lvl="0" algn="r"/>
                <a:endParaRPr lang="fr-FR" sz="2000" b="0" dirty="0">
                  <a:solidFill>
                    <a:schemeClr val="tx2">
                      <a:lumMod val="50000"/>
                    </a:schemeClr>
                  </a:solidFill>
                  <a:latin typeface="Righteous"/>
                </a:endParaRPr>
              </a:p>
            </p:txBody>
          </p:sp>
        </mc:Choice>
        <mc:Fallback xmlns="">
          <p:sp>
            <p:nvSpPr>
              <p:cNvPr id="780" name="Google Shape;780;p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5373" y="3506790"/>
                <a:ext cx="1753013" cy="77948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1" name="Google Shape;781;p55"/>
          <p:cNvSpPr/>
          <p:nvPr/>
        </p:nvSpPr>
        <p:spPr>
          <a:xfrm flipH="1">
            <a:off x="6773684" y="2696552"/>
            <a:ext cx="1536393" cy="585166"/>
          </a:xfrm>
          <a:prstGeom prst="trapezoid">
            <a:avLst>
              <a:gd name="adj" fmla="val 4339"/>
            </a:avLst>
          </a:prstGeom>
          <a:solidFill>
            <a:srgbClr val="28E8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r-FR" sz="2000" dirty="0">
                <a:solidFill>
                  <a:schemeClr val="accent6"/>
                </a:solidFill>
                <a:latin typeface="Righteous"/>
                <a:cs typeface="Times New Roman" pitchFamily="18" charset="0"/>
              </a:rPr>
              <a:t>Platine</a:t>
            </a:r>
            <a:endParaRPr sz="2000" dirty="0">
              <a:solidFill>
                <a:schemeClr val="accent6"/>
              </a:solidFill>
              <a:latin typeface="Righteous"/>
              <a:ea typeface="Righteous"/>
              <a:cs typeface="Righteous"/>
              <a:sym typeface="Righteous"/>
            </a:endParaRPr>
          </a:p>
        </p:txBody>
      </p:sp>
      <p:sp>
        <p:nvSpPr>
          <p:cNvPr id="784" name="Google Shape;784;p55"/>
          <p:cNvSpPr txBox="1"/>
          <p:nvPr/>
        </p:nvSpPr>
        <p:spPr>
          <a:xfrm>
            <a:off x="1095390" y="1925238"/>
            <a:ext cx="1604402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accent3"/>
                </a:solidFill>
                <a:latin typeface="Righteous"/>
                <a:ea typeface="Righteous"/>
                <a:cs typeface="Righteous"/>
                <a:sym typeface="Righteous"/>
              </a:rPr>
              <a:t>HEB 400</a:t>
            </a:r>
            <a:endParaRPr sz="1800" dirty="0">
              <a:solidFill>
                <a:schemeClr val="accent3"/>
              </a:solidFill>
              <a:latin typeface="Righteous"/>
              <a:ea typeface="Righteous"/>
              <a:cs typeface="Righteous"/>
              <a:sym typeface="Righteous"/>
            </a:endParaRPr>
          </a:p>
        </p:txBody>
      </p:sp>
      <p:sp>
        <p:nvSpPr>
          <p:cNvPr id="785" name="Google Shape;785;p55"/>
          <p:cNvSpPr/>
          <p:nvPr/>
        </p:nvSpPr>
        <p:spPr>
          <a:xfrm flipH="1">
            <a:off x="1095390" y="1450486"/>
            <a:ext cx="1453500" cy="357900"/>
          </a:xfrm>
          <a:prstGeom prst="trapezoid">
            <a:avLst>
              <a:gd name="adj" fmla="val 4339"/>
            </a:avLst>
          </a:prstGeom>
          <a:solidFill>
            <a:srgbClr val="0E5D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accent6"/>
                </a:solidFill>
                <a:latin typeface="Righteous"/>
                <a:ea typeface="Righteous"/>
                <a:cs typeface="Righteous"/>
                <a:sym typeface="Righteous"/>
              </a:rPr>
              <a:t>Poteau</a:t>
            </a:r>
            <a:endParaRPr sz="2000" dirty="0">
              <a:solidFill>
                <a:schemeClr val="accent6"/>
              </a:solidFill>
              <a:latin typeface="Righteous"/>
              <a:ea typeface="Righteous"/>
              <a:cs typeface="Righteous"/>
              <a:sym typeface="Righteous"/>
            </a:endParaRPr>
          </a:p>
        </p:txBody>
      </p:sp>
      <p:sp>
        <p:nvSpPr>
          <p:cNvPr id="787" name="Google Shape;787;p55"/>
          <p:cNvSpPr txBox="1"/>
          <p:nvPr/>
        </p:nvSpPr>
        <p:spPr>
          <a:xfrm>
            <a:off x="988042" y="3208859"/>
            <a:ext cx="1927774" cy="926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fr-FR" sz="1800" dirty="0">
                <a:solidFill>
                  <a:schemeClr val="tx2">
                    <a:lumMod val="50000"/>
                  </a:schemeClr>
                </a:solidFill>
                <a:latin typeface="Righteous"/>
              </a:rPr>
              <a:t>2 files de 3 boulons ∅20 classes 10.9 HR</a:t>
            </a:r>
            <a:endParaRPr sz="1800" dirty="0">
              <a:solidFill>
                <a:schemeClr val="tx2">
                  <a:lumMod val="50000"/>
                </a:schemeClr>
              </a:solidFill>
              <a:latin typeface="Righteous"/>
              <a:ea typeface="Righteous"/>
              <a:cs typeface="Righteous"/>
              <a:sym typeface="Righteous"/>
            </a:endParaRPr>
          </a:p>
        </p:txBody>
      </p:sp>
      <p:sp>
        <p:nvSpPr>
          <p:cNvPr id="788" name="Google Shape;788;p55"/>
          <p:cNvSpPr/>
          <p:nvPr/>
        </p:nvSpPr>
        <p:spPr>
          <a:xfrm flipH="1">
            <a:off x="988042" y="2665672"/>
            <a:ext cx="1536368" cy="464319"/>
          </a:xfrm>
          <a:prstGeom prst="trapezoid">
            <a:avLst>
              <a:gd name="adj" fmla="val 4339"/>
            </a:avLst>
          </a:prstGeom>
          <a:solidFill>
            <a:schemeClr val="accent6">
              <a:lumMod val="8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r-FR" sz="2000" dirty="0">
                <a:solidFill>
                  <a:srgbClr val="002060"/>
                </a:solidFill>
                <a:latin typeface="Righteous"/>
                <a:cs typeface="Times New Roman" pitchFamily="18" charset="0"/>
              </a:rPr>
              <a:t>Boulons</a:t>
            </a:r>
            <a:endParaRPr sz="2000" dirty="0">
              <a:solidFill>
                <a:srgbClr val="002060"/>
              </a:solidFill>
              <a:latin typeface="Righteous"/>
              <a:ea typeface="Righteous"/>
              <a:cs typeface="Righteous"/>
              <a:sym typeface="Righteous"/>
            </a:endParaRPr>
          </a:p>
        </p:txBody>
      </p:sp>
      <p:pic>
        <p:nvPicPr>
          <p:cNvPr id="11" name="Image 10" descr="Une image contenant conception&#10;&#10;Description générée automatiquement"/>
          <p:cNvPicPr/>
          <p:nvPr/>
        </p:nvPicPr>
        <p:blipFill>
          <a:blip r:embed="rId4"/>
          <a:stretch>
            <a:fillRect/>
          </a:stretch>
        </p:blipFill>
        <p:spPr>
          <a:xfrm>
            <a:off x="2987824" y="1245715"/>
            <a:ext cx="3024336" cy="30594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Google Shape;785;p55"/>
          <p:cNvSpPr/>
          <p:nvPr/>
        </p:nvSpPr>
        <p:spPr>
          <a:xfrm flipH="1">
            <a:off x="6815131" y="1477719"/>
            <a:ext cx="1453500" cy="357900"/>
          </a:xfrm>
          <a:prstGeom prst="trapezoid">
            <a:avLst>
              <a:gd name="adj" fmla="val 4339"/>
            </a:avLst>
          </a:prstGeom>
          <a:solidFill>
            <a:srgbClr val="0E5D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accent6"/>
                </a:solidFill>
                <a:latin typeface="Righteous"/>
                <a:ea typeface="Righteous"/>
                <a:cs typeface="Righteous"/>
                <a:sym typeface="Righteous"/>
              </a:rPr>
              <a:t>Poutre</a:t>
            </a:r>
            <a:endParaRPr sz="2000" dirty="0">
              <a:solidFill>
                <a:schemeClr val="accent6"/>
              </a:solidFill>
              <a:latin typeface="Righteous"/>
              <a:ea typeface="Righteous"/>
              <a:cs typeface="Righteous"/>
              <a:sym typeface="Righteous"/>
            </a:endParaRPr>
          </a:p>
        </p:txBody>
      </p:sp>
      <p:sp>
        <p:nvSpPr>
          <p:cNvPr id="16" name="Google Shape;784;p55"/>
          <p:cNvSpPr txBox="1"/>
          <p:nvPr/>
        </p:nvSpPr>
        <p:spPr>
          <a:xfrm>
            <a:off x="6815131" y="1970619"/>
            <a:ext cx="1286429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accent3"/>
                </a:solidFill>
                <a:latin typeface="Righteous"/>
                <a:ea typeface="Righteous"/>
                <a:cs typeface="Righteous"/>
                <a:sym typeface="Righteous"/>
              </a:rPr>
              <a:t>IPE 270</a:t>
            </a:r>
            <a:endParaRPr sz="1800" dirty="0">
              <a:solidFill>
                <a:schemeClr val="accent3"/>
              </a:solidFill>
              <a:latin typeface="Righteous"/>
              <a:ea typeface="Righteous"/>
              <a:cs typeface="Righteous"/>
              <a:sym typeface="Righteous"/>
            </a:endParaRPr>
          </a:p>
        </p:txBody>
      </p:sp>
      <p:sp>
        <p:nvSpPr>
          <p:cNvPr id="2" name="Espace réservé du numéro de diapositive 4">
            <a:extLst>
              <a:ext uri="{FF2B5EF4-FFF2-40B4-BE49-F238E27FC236}">
                <a16:creationId xmlns="" xmlns:a16="http://schemas.microsoft.com/office/drawing/2014/main" id="{64EA60D9-ED6E-C756-1F4D-B4B30602C505}"/>
              </a:ext>
            </a:extLst>
          </p:cNvPr>
          <p:cNvSpPr txBox="1">
            <a:spLocks/>
          </p:cNvSpPr>
          <p:nvPr/>
        </p:nvSpPr>
        <p:spPr>
          <a:xfrm>
            <a:off x="4117884" y="4804433"/>
            <a:ext cx="764215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fld id="{810E7F54-2C80-4AEC-92A2-35241EC92D6D}" type="slidenum">
              <a:rPr lang="fr-DZ" sz="1800" b="1" smtClean="0"/>
              <a:pPr algn="ctr"/>
              <a:t>45</a:t>
            </a:fld>
            <a:endParaRPr lang="fr-DZ" sz="1800" b="1" dirty="0"/>
          </a:p>
        </p:txBody>
      </p:sp>
    </p:spTree>
    <p:extLst>
      <p:ext uri="{BB962C8B-B14F-4D97-AF65-F5344CB8AC3E}">
        <p14:creationId xmlns:p14="http://schemas.microsoft.com/office/powerpoint/2010/main" val="3858389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7" grpId="0"/>
      <p:bldP spid="780" grpId="0"/>
      <p:bldP spid="781" grpId="0" animBg="1"/>
      <p:bldP spid="784" grpId="0"/>
      <p:bldP spid="785" grpId="0" animBg="1"/>
      <p:bldP spid="787" grpId="0"/>
      <p:bldP spid="788" grpId="0" animBg="1"/>
      <p:bldP spid="15" grpId="0" animBg="1"/>
      <p:bldP spid="1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p55"/>
          <p:cNvSpPr txBox="1">
            <a:spLocks noGrp="1"/>
          </p:cNvSpPr>
          <p:nvPr>
            <p:ph type="title"/>
          </p:nvPr>
        </p:nvSpPr>
        <p:spPr>
          <a:xfrm>
            <a:off x="792523" y="483518"/>
            <a:ext cx="76470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Assemblage poteau – poutre secondaire </a:t>
            </a:r>
            <a:endParaRPr dirty="0">
              <a:solidFill>
                <a:schemeClr val="accent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0" name="Google Shape;780;p55"/>
              <p:cNvSpPr txBox="1"/>
              <p:nvPr/>
            </p:nvSpPr>
            <p:spPr>
              <a:xfrm>
                <a:off x="6342067" y="3368340"/>
                <a:ext cx="1732894" cy="27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lvl="0" algn="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180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Righteous"/>
                        </a:rPr>
                        <m:t>L</m:t>
                      </m:r>
                      <m:r>
                        <m:rPr>
                          <m:nor/>
                        </m:rPr>
                        <a:rPr lang="fr-FR" sz="180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Righteous"/>
                        </a:rPr>
                        <m:t>100 </m:t>
                      </m:r>
                      <m:r>
                        <m:rPr>
                          <m:nor/>
                        </m:rPr>
                        <a:rPr lang="fr-FR" sz="180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Righteous"/>
                        </a:rPr>
                        <m:t>×</m:t>
                      </m:r>
                      <m:r>
                        <m:rPr>
                          <m:nor/>
                        </m:rPr>
                        <a:rPr lang="fr-FR" sz="180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Righteous"/>
                        </a:rPr>
                        <m:t> 10</m:t>
                      </m:r>
                    </m:oMath>
                  </m:oMathPara>
                </a14:m>
                <a:endParaRPr lang="fr-FR" sz="1800" dirty="0">
                  <a:solidFill>
                    <a:schemeClr val="tx2">
                      <a:lumMod val="50000"/>
                    </a:schemeClr>
                  </a:solidFill>
                  <a:latin typeface="Righteous"/>
                  <a:ea typeface="Righteous"/>
                  <a:cs typeface="Righteous"/>
                  <a:sym typeface="Righteous"/>
                </a:endParaRPr>
              </a:p>
            </p:txBody>
          </p:sp>
        </mc:Choice>
        <mc:Fallback xmlns="">
          <p:sp>
            <p:nvSpPr>
              <p:cNvPr id="780" name="Google Shape;780;p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2067" y="3368340"/>
                <a:ext cx="1732894" cy="270000"/>
              </a:xfrm>
              <a:prstGeom prst="rect">
                <a:avLst/>
              </a:prstGeom>
              <a:blipFill rotWithShape="1">
                <a:blip r:embed="rId3"/>
                <a:stretch>
                  <a:fillRect l="-4561" b="-1136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1" name="Google Shape;781;p55"/>
          <p:cNvSpPr/>
          <p:nvPr/>
        </p:nvSpPr>
        <p:spPr>
          <a:xfrm flipH="1">
            <a:off x="6342065" y="2643759"/>
            <a:ext cx="1603425" cy="504056"/>
          </a:xfrm>
          <a:prstGeom prst="trapezoid">
            <a:avLst>
              <a:gd name="adj" fmla="val 4339"/>
            </a:avLst>
          </a:prstGeom>
          <a:solidFill>
            <a:srgbClr val="A794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r-FR" sz="2000" dirty="0">
                <a:solidFill>
                  <a:schemeClr val="tx1"/>
                </a:solidFill>
                <a:latin typeface="Righteous"/>
                <a:cs typeface="Times New Roman" pitchFamily="18" charset="0"/>
              </a:rPr>
              <a:t>Cornière</a:t>
            </a:r>
            <a:endParaRPr sz="2000" dirty="0">
              <a:solidFill>
                <a:schemeClr val="accent6"/>
              </a:solidFill>
              <a:latin typeface="Righteous"/>
              <a:ea typeface="Righteous"/>
              <a:cs typeface="Righteous"/>
              <a:sym typeface="Righteous"/>
            </a:endParaRPr>
          </a:p>
        </p:txBody>
      </p:sp>
      <p:sp>
        <p:nvSpPr>
          <p:cNvPr id="784" name="Google Shape;784;p55"/>
          <p:cNvSpPr txBox="1"/>
          <p:nvPr/>
        </p:nvSpPr>
        <p:spPr>
          <a:xfrm>
            <a:off x="881665" y="1912697"/>
            <a:ext cx="1423879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accent3"/>
                </a:solidFill>
                <a:latin typeface="Righteous"/>
                <a:ea typeface="Righteous"/>
                <a:cs typeface="Righteous"/>
                <a:sym typeface="Righteous"/>
              </a:rPr>
              <a:t>HEA 400</a:t>
            </a:r>
            <a:endParaRPr sz="1800" dirty="0">
              <a:solidFill>
                <a:schemeClr val="accent3"/>
              </a:solidFill>
              <a:latin typeface="Righteous"/>
              <a:ea typeface="Righteous"/>
              <a:cs typeface="Righteous"/>
              <a:sym typeface="Righteous"/>
            </a:endParaRPr>
          </a:p>
        </p:txBody>
      </p:sp>
      <p:sp>
        <p:nvSpPr>
          <p:cNvPr id="785" name="Google Shape;785;p55"/>
          <p:cNvSpPr/>
          <p:nvPr/>
        </p:nvSpPr>
        <p:spPr>
          <a:xfrm flipH="1">
            <a:off x="857962" y="1419622"/>
            <a:ext cx="1453500" cy="357900"/>
          </a:xfrm>
          <a:prstGeom prst="trapezoid">
            <a:avLst>
              <a:gd name="adj" fmla="val 4339"/>
            </a:avLst>
          </a:prstGeom>
          <a:solidFill>
            <a:srgbClr val="0E5D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accent6"/>
                </a:solidFill>
                <a:latin typeface="Righteous"/>
                <a:ea typeface="Righteous"/>
                <a:cs typeface="Righteous"/>
                <a:sym typeface="Righteous"/>
              </a:rPr>
              <a:t>Poteau</a:t>
            </a:r>
            <a:endParaRPr sz="2000" dirty="0">
              <a:solidFill>
                <a:schemeClr val="accent6"/>
              </a:solidFill>
              <a:latin typeface="Righteous"/>
              <a:ea typeface="Righteous"/>
              <a:cs typeface="Righteous"/>
              <a:sym typeface="Righteous"/>
            </a:endParaRPr>
          </a:p>
        </p:txBody>
      </p:sp>
      <p:sp>
        <p:nvSpPr>
          <p:cNvPr id="787" name="Google Shape;787;p55"/>
          <p:cNvSpPr txBox="1"/>
          <p:nvPr/>
        </p:nvSpPr>
        <p:spPr>
          <a:xfrm>
            <a:off x="803396" y="3503340"/>
            <a:ext cx="2031900" cy="5948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fr-FR" sz="1800" dirty="0">
                <a:solidFill>
                  <a:schemeClr val="tx2">
                    <a:lumMod val="50000"/>
                  </a:schemeClr>
                </a:solidFill>
                <a:latin typeface="Righteous"/>
              </a:rPr>
              <a:t>6 boulons ∅16 (classes 8.8) </a:t>
            </a:r>
            <a:endParaRPr sz="1800" dirty="0">
              <a:solidFill>
                <a:schemeClr val="tx2">
                  <a:lumMod val="50000"/>
                </a:schemeClr>
              </a:solidFill>
              <a:latin typeface="Righteous"/>
              <a:ea typeface="Righteous"/>
              <a:cs typeface="Righteous"/>
              <a:sym typeface="Righteous"/>
            </a:endParaRPr>
          </a:p>
        </p:txBody>
      </p:sp>
      <p:sp>
        <p:nvSpPr>
          <p:cNvPr id="788" name="Google Shape;788;p55"/>
          <p:cNvSpPr/>
          <p:nvPr/>
        </p:nvSpPr>
        <p:spPr>
          <a:xfrm flipH="1">
            <a:off x="792523" y="2731278"/>
            <a:ext cx="1619236" cy="569084"/>
          </a:xfrm>
          <a:prstGeom prst="trapezoid">
            <a:avLst>
              <a:gd name="adj" fmla="val 4339"/>
            </a:avLst>
          </a:prstGeom>
          <a:solidFill>
            <a:schemeClr val="accent6">
              <a:lumMod val="8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r-FR" sz="2000" dirty="0">
                <a:solidFill>
                  <a:srgbClr val="002060"/>
                </a:solidFill>
                <a:latin typeface="Righteous"/>
                <a:cs typeface="Times New Roman" pitchFamily="18" charset="0"/>
              </a:rPr>
              <a:t>Boulons</a:t>
            </a:r>
            <a:endParaRPr sz="2800" dirty="0">
              <a:solidFill>
                <a:srgbClr val="002060"/>
              </a:solidFill>
              <a:latin typeface="Righteous"/>
              <a:ea typeface="Righteous"/>
              <a:cs typeface="Righteous"/>
              <a:sym typeface="Righteous"/>
            </a:endParaRPr>
          </a:p>
        </p:txBody>
      </p:sp>
      <p:pic>
        <p:nvPicPr>
          <p:cNvPr id="13" name="Image 12" descr="Une image contenant Rectangle, capture d’écran, Bleu Majorelle, conception&#10;&#10;Description générée automatiquement"/>
          <p:cNvPicPr/>
          <p:nvPr/>
        </p:nvPicPr>
        <p:blipFill>
          <a:blip r:embed="rId4"/>
          <a:stretch>
            <a:fillRect/>
          </a:stretch>
        </p:blipFill>
        <p:spPr>
          <a:xfrm>
            <a:off x="2874630" y="1075094"/>
            <a:ext cx="3024336" cy="3312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Google Shape;785;p55"/>
          <p:cNvSpPr/>
          <p:nvPr/>
        </p:nvSpPr>
        <p:spPr>
          <a:xfrm flipH="1">
            <a:off x="6342067" y="1314411"/>
            <a:ext cx="1861325" cy="739213"/>
          </a:xfrm>
          <a:prstGeom prst="trapezoid">
            <a:avLst>
              <a:gd name="adj" fmla="val 4339"/>
            </a:avLst>
          </a:prstGeom>
          <a:solidFill>
            <a:srgbClr val="0E5D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r-FR" sz="2000" dirty="0">
                <a:solidFill>
                  <a:schemeClr val="accent6"/>
                </a:solidFill>
              </a:rPr>
              <a:t>Poutre secondaire</a:t>
            </a:r>
            <a:endParaRPr sz="2000" dirty="0">
              <a:solidFill>
                <a:schemeClr val="accent6"/>
              </a:solidFill>
              <a:latin typeface="Righteous"/>
              <a:ea typeface="Righteous"/>
              <a:cs typeface="Righteous"/>
              <a:sym typeface="Righteous"/>
            </a:endParaRPr>
          </a:p>
        </p:txBody>
      </p:sp>
      <p:sp>
        <p:nvSpPr>
          <p:cNvPr id="16" name="Google Shape;784;p55"/>
          <p:cNvSpPr txBox="1"/>
          <p:nvPr/>
        </p:nvSpPr>
        <p:spPr>
          <a:xfrm>
            <a:off x="6342067" y="2182697"/>
            <a:ext cx="2031900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accent3"/>
                </a:solidFill>
                <a:latin typeface="Righteous"/>
                <a:ea typeface="Righteous"/>
                <a:cs typeface="Righteous"/>
                <a:sym typeface="Righteous"/>
              </a:rPr>
              <a:t>IPE 220</a:t>
            </a:r>
            <a:endParaRPr sz="1800" dirty="0">
              <a:solidFill>
                <a:schemeClr val="accent3"/>
              </a:solidFill>
              <a:latin typeface="Righteous"/>
              <a:ea typeface="Righteous"/>
              <a:cs typeface="Righteous"/>
              <a:sym typeface="Righteou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eau 16">
                <a:extLst>
                  <a:ext uri="{FF2B5EF4-FFF2-40B4-BE49-F238E27FC236}">
                    <a16:creationId xmlns="" xmlns:a16="http://schemas.microsoft.com/office/drawing/2014/main" id="{D1C68460-26DD-779A-AABA-2498BA851D3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13174960"/>
                  </p:ext>
                </p:extLst>
              </p:nvPr>
            </p:nvGraphicFramePr>
            <p:xfrm>
              <a:off x="3995936" y="3979393"/>
              <a:ext cx="4752529" cy="79147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272948">
                      <a:extLst>
                        <a:ext uri="{9D8B030D-6E8A-4147-A177-3AD203B41FA5}">
                          <a16:colId xmlns="" xmlns:a16="http://schemas.microsoft.com/office/drawing/2014/main" val="3811139814"/>
                        </a:ext>
                      </a:extLst>
                    </a:gridCol>
                    <a:gridCol w="1584176">
                      <a:extLst>
                        <a:ext uri="{9D8B030D-6E8A-4147-A177-3AD203B41FA5}">
                          <a16:colId xmlns="" xmlns:a16="http://schemas.microsoft.com/office/drawing/2014/main" val="1191868978"/>
                        </a:ext>
                      </a:extLst>
                    </a:gridCol>
                    <a:gridCol w="895405">
                      <a:extLst>
                        <a:ext uri="{9D8B030D-6E8A-4147-A177-3AD203B41FA5}">
                          <a16:colId xmlns="" xmlns:a16="http://schemas.microsoft.com/office/drawing/2014/main" val="1049834418"/>
                        </a:ext>
                      </a:extLst>
                    </a:gridCol>
                  </a:tblGrid>
                  <a:tr h="326887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fr-FR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Righteous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Cisaillement</a:t>
                          </a:r>
                        </a:p>
                      </a:txBody>
                      <a:tcPr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DZ" sz="1800" i="1" smtClean="0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fr-FR" sz="1800" kern="0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V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fr-FR" sz="1800" kern="0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T</m:t>
                                    </m:r>
                                    <m:r>
                                      <a:rPr lang="fr-FR" sz="1800" kern="0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.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fr-FR" sz="1800" kern="0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Sd</m:t>
                                    </m:r>
                                  </m:sub>
                                </m:sSub>
                                <m:r>
                                  <a:rPr lang="fr-FR" sz="1800" kern="0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≤</m:t>
                                </m:r>
                                <m:sSub>
                                  <m:sSubPr>
                                    <m:ctrlPr>
                                      <a:rPr lang="fr-DZ" sz="1800" i="1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fr-FR" sz="1800" kern="0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F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fr-FR" sz="1800" kern="0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V</m:t>
                                    </m:r>
                                    <m:r>
                                      <a:rPr lang="fr-FR" sz="1800" kern="0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.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fr-FR" sz="1800" kern="0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Rd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DZ" sz="1800" dirty="0">
                            <a:solidFill>
                              <a:srgbClr val="002060"/>
                            </a:solidFill>
                            <a:latin typeface="Righteous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800" dirty="0">
                              <a:solidFill>
                                <a:srgbClr val="002060"/>
                              </a:solidFill>
                              <a:latin typeface="Righteous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C.V</a:t>
                          </a:r>
                          <a:endParaRPr lang="fr-DZ" sz="1800" dirty="0">
                            <a:solidFill>
                              <a:srgbClr val="002060"/>
                            </a:solidFill>
                            <a:latin typeface="Righteous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accent6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84704728"/>
                      </a:ext>
                    </a:extLst>
                  </a:tr>
                  <a:tr h="42571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fr-FR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Righteous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Pression diamétrale</a:t>
                          </a:r>
                        </a:p>
                      </a:txBody>
                      <a:tcPr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DZ" sz="1800" i="1" smtClean="0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fr-FR" sz="1800" kern="0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V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fr-FR" sz="1800" kern="0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T</m:t>
                                    </m:r>
                                    <m:r>
                                      <a:rPr lang="fr-FR" sz="1800" kern="0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.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fr-FR" sz="1800" kern="0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Sd</m:t>
                                    </m:r>
                                  </m:sub>
                                </m:sSub>
                                <m:r>
                                  <a:rPr lang="fr-FR" sz="1800" kern="0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≤</m:t>
                                </m:r>
                                <m:sSub>
                                  <m:sSubPr>
                                    <m:ctrlPr>
                                      <a:rPr lang="fr-DZ" sz="1800" i="1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fr-FR" sz="1800" kern="0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F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fr-FR" sz="1800" kern="0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b</m:t>
                                    </m:r>
                                    <m:r>
                                      <a:rPr lang="fr-FR" sz="1800" kern="0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.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fr-FR" sz="1800" kern="0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Rd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DZ" sz="1800" dirty="0">
                            <a:solidFill>
                              <a:srgbClr val="002060"/>
                            </a:solidFill>
                            <a:latin typeface="Righteous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800" dirty="0">
                              <a:solidFill>
                                <a:srgbClr val="002060"/>
                              </a:solidFill>
                              <a:latin typeface="Righteous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C.V</a:t>
                          </a:r>
                          <a:endParaRPr lang="fr-DZ" sz="1800" dirty="0">
                            <a:solidFill>
                              <a:srgbClr val="002060"/>
                            </a:solidFill>
                            <a:latin typeface="Righteous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accent6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40811556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eau 1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1C68460-26DD-779A-AABA-2498BA851D3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13174960"/>
                  </p:ext>
                </p:extLst>
              </p:nvPr>
            </p:nvGraphicFramePr>
            <p:xfrm>
              <a:off x="3995936" y="3979393"/>
              <a:ext cx="4752529" cy="79147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272948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3811139814"/>
                        </a:ext>
                      </a:extLst>
                    </a:gridCol>
                    <a:gridCol w="1584176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191868978"/>
                        </a:ext>
                      </a:extLst>
                    </a:gridCol>
                    <a:gridCol w="895405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049834418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fr-FR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Righteous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Cisaillement</a:t>
                          </a:r>
                        </a:p>
                      </a:txBody>
                      <a:tcPr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l="-144402" t="-8333" r="-57143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800" dirty="0">
                              <a:solidFill>
                                <a:srgbClr val="002060"/>
                              </a:solidFill>
                              <a:latin typeface="Righteous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C.V</a:t>
                          </a:r>
                          <a:endParaRPr lang="fr-DZ" sz="1800" dirty="0">
                            <a:solidFill>
                              <a:srgbClr val="002060"/>
                            </a:solidFill>
                            <a:latin typeface="Righteous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accent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284704728"/>
                      </a:ext>
                    </a:extLst>
                  </a:tr>
                  <a:tr h="42571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fr-FR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Righteous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Pression diamétrale</a:t>
                          </a:r>
                        </a:p>
                      </a:txBody>
                      <a:tcPr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l="-144402" t="-92857" r="-57143" b="-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800" dirty="0">
                              <a:solidFill>
                                <a:srgbClr val="002060"/>
                              </a:solidFill>
                              <a:latin typeface="Righteous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C.V</a:t>
                          </a:r>
                          <a:endParaRPr lang="fr-DZ" sz="1800" dirty="0">
                            <a:solidFill>
                              <a:srgbClr val="002060"/>
                            </a:solidFill>
                            <a:latin typeface="Righteous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accent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340811556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Espace réservé du numéro de diapositive 4">
            <a:extLst>
              <a:ext uri="{FF2B5EF4-FFF2-40B4-BE49-F238E27FC236}">
                <a16:creationId xmlns="" xmlns:a16="http://schemas.microsoft.com/office/drawing/2014/main" id="{C6F691FB-7CEC-856C-6F3D-1E456D153B2C}"/>
              </a:ext>
            </a:extLst>
          </p:cNvPr>
          <p:cNvSpPr txBox="1">
            <a:spLocks/>
          </p:cNvSpPr>
          <p:nvPr/>
        </p:nvSpPr>
        <p:spPr>
          <a:xfrm>
            <a:off x="4004690" y="4778375"/>
            <a:ext cx="764215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fld id="{810E7F54-2C80-4AEC-92A2-35241EC92D6D}" type="slidenum">
              <a:rPr lang="fr-DZ" sz="1800" b="1" smtClean="0"/>
              <a:pPr algn="ctr"/>
              <a:t>46</a:t>
            </a:fld>
            <a:endParaRPr lang="fr-DZ" sz="1800" b="1" dirty="0"/>
          </a:p>
        </p:txBody>
      </p:sp>
    </p:spTree>
    <p:extLst>
      <p:ext uri="{BB962C8B-B14F-4D97-AF65-F5344CB8AC3E}">
        <p14:creationId xmlns:p14="http://schemas.microsoft.com/office/powerpoint/2010/main" val="261724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7" grpId="0"/>
      <p:bldP spid="780" grpId="0"/>
      <p:bldP spid="781" grpId="0" animBg="1"/>
      <p:bldP spid="784" grpId="0"/>
      <p:bldP spid="785" grpId="0" animBg="1"/>
      <p:bldP spid="787" grpId="0"/>
      <p:bldP spid="788" grpId="0" animBg="1"/>
      <p:bldP spid="15" grpId="0" animBg="1"/>
      <p:bldP spid="1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p55"/>
          <p:cNvSpPr txBox="1">
            <a:spLocks noGrp="1"/>
          </p:cNvSpPr>
          <p:nvPr>
            <p:ph type="title"/>
          </p:nvPr>
        </p:nvSpPr>
        <p:spPr>
          <a:xfrm>
            <a:off x="792523" y="483518"/>
            <a:ext cx="76470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Assemblage poutre – solive </a:t>
            </a:r>
            <a:endParaRPr dirty="0">
              <a:solidFill>
                <a:schemeClr val="accent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0" name="Google Shape;780;p55"/>
              <p:cNvSpPr txBox="1"/>
              <p:nvPr/>
            </p:nvSpPr>
            <p:spPr>
              <a:xfrm>
                <a:off x="6776140" y="3264829"/>
                <a:ext cx="1909800" cy="27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180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Righteous"/>
                        </a:rPr>
                        <m:t>L</m:t>
                      </m:r>
                      <m:r>
                        <m:rPr>
                          <m:nor/>
                        </m:rPr>
                        <a:rPr lang="fr-FR" sz="180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Righteous"/>
                        </a:rPr>
                        <m:t>80 </m:t>
                      </m:r>
                      <m:r>
                        <m:rPr>
                          <m:nor/>
                        </m:rPr>
                        <a:rPr lang="fr-FR" sz="180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Righteous"/>
                        </a:rPr>
                        <m:t>×</m:t>
                      </m:r>
                      <m:r>
                        <m:rPr>
                          <m:nor/>
                        </m:rPr>
                        <a:rPr lang="fr-FR" sz="180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Righteous"/>
                        </a:rPr>
                        <m:t>80</m:t>
                      </m:r>
                      <m:r>
                        <m:rPr>
                          <m:nor/>
                        </m:rPr>
                        <a:rPr lang="fr-FR" sz="180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Righteous"/>
                        </a:rPr>
                        <m:t>×</m:t>
                      </m:r>
                      <m:r>
                        <m:rPr>
                          <m:nor/>
                        </m:rPr>
                        <a:rPr lang="fr-FR" sz="180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Righteous"/>
                        </a:rPr>
                        <m:t>8</m:t>
                      </m:r>
                    </m:oMath>
                  </m:oMathPara>
                </a14:m>
                <a:endParaRPr lang="fr-FR" sz="1800" dirty="0">
                  <a:solidFill>
                    <a:schemeClr val="tx2">
                      <a:lumMod val="50000"/>
                    </a:schemeClr>
                  </a:solidFill>
                  <a:latin typeface="Righteous"/>
                </a:endParaRPr>
              </a:p>
              <a:p>
                <a:pPr lvl="0"/>
                <a:endParaRPr lang="fr-FR" sz="2000" dirty="0">
                  <a:solidFill>
                    <a:schemeClr val="tx2">
                      <a:lumMod val="50000"/>
                    </a:schemeClr>
                  </a:solidFill>
                  <a:latin typeface="Righteous"/>
                  <a:ea typeface="Righteous"/>
                  <a:cs typeface="Righteous"/>
                  <a:sym typeface="Righteous"/>
                </a:endParaRPr>
              </a:p>
            </p:txBody>
          </p:sp>
        </mc:Choice>
        <mc:Fallback xmlns="">
          <p:sp>
            <p:nvSpPr>
              <p:cNvPr id="780" name="Google Shape;780;p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6140" y="3264829"/>
                <a:ext cx="1909800" cy="270000"/>
              </a:xfrm>
              <a:prstGeom prst="rect">
                <a:avLst/>
              </a:prstGeom>
              <a:blipFill rotWithShape="1">
                <a:blip r:embed="rId3"/>
                <a:stretch>
                  <a:fillRect l="-4473" b="-1136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1" name="Google Shape;781;p55"/>
          <p:cNvSpPr/>
          <p:nvPr/>
        </p:nvSpPr>
        <p:spPr>
          <a:xfrm flipH="1">
            <a:off x="6732238" y="2579807"/>
            <a:ext cx="1588115" cy="539954"/>
          </a:xfrm>
          <a:prstGeom prst="trapezoid">
            <a:avLst>
              <a:gd name="adj" fmla="val 4339"/>
            </a:avLst>
          </a:prstGeom>
          <a:solidFill>
            <a:srgbClr val="A794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r-FR" sz="2000" dirty="0">
                <a:solidFill>
                  <a:schemeClr val="tx1"/>
                </a:solidFill>
                <a:latin typeface="Righteous"/>
                <a:cs typeface="Times New Roman" pitchFamily="18" charset="0"/>
              </a:rPr>
              <a:t>Cornière</a:t>
            </a:r>
            <a:endParaRPr sz="2000" dirty="0">
              <a:solidFill>
                <a:schemeClr val="accent6"/>
              </a:solidFill>
              <a:latin typeface="Righteous"/>
              <a:ea typeface="Righteous"/>
              <a:cs typeface="Righteous"/>
              <a:sym typeface="Righteous"/>
            </a:endParaRPr>
          </a:p>
        </p:txBody>
      </p:sp>
      <p:sp>
        <p:nvSpPr>
          <p:cNvPr id="784" name="Google Shape;784;p55"/>
          <p:cNvSpPr txBox="1"/>
          <p:nvPr/>
        </p:nvSpPr>
        <p:spPr>
          <a:xfrm>
            <a:off x="792525" y="1918625"/>
            <a:ext cx="2031900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accent3"/>
                </a:solidFill>
                <a:latin typeface="Righteous"/>
                <a:ea typeface="Righteous"/>
                <a:cs typeface="Righteous"/>
                <a:sym typeface="Righteous"/>
              </a:rPr>
              <a:t>IPE 270</a:t>
            </a:r>
            <a:endParaRPr sz="1800" dirty="0">
              <a:solidFill>
                <a:schemeClr val="accent3"/>
              </a:solidFill>
              <a:latin typeface="Righteous"/>
              <a:ea typeface="Righteous"/>
              <a:cs typeface="Righteous"/>
              <a:sym typeface="Righteous"/>
            </a:endParaRPr>
          </a:p>
        </p:txBody>
      </p:sp>
      <p:sp>
        <p:nvSpPr>
          <p:cNvPr id="785" name="Google Shape;785;p55"/>
          <p:cNvSpPr/>
          <p:nvPr/>
        </p:nvSpPr>
        <p:spPr>
          <a:xfrm flipH="1">
            <a:off x="792613" y="1476975"/>
            <a:ext cx="1453500" cy="357900"/>
          </a:xfrm>
          <a:prstGeom prst="trapezoid">
            <a:avLst>
              <a:gd name="adj" fmla="val 4339"/>
            </a:avLst>
          </a:prstGeom>
          <a:solidFill>
            <a:srgbClr val="0E5D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accent6"/>
                </a:solidFill>
                <a:latin typeface="Righteous"/>
                <a:ea typeface="Righteous"/>
                <a:cs typeface="Righteous"/>
                <a:sym typeface="Righteous"/>
              </a:rPr>
              <a:t>Poutre</a:t>
            </a:r>
            <a:endParaRPr sz="2000" dirty="0">
              <a:solidFill>
                <a:schemeClr val="accent6"/>
              </a:solidFill>
              <a:latin typeface="Righteous"/>
              <a:ea typeface="Righteous"/>
              <a:cs typeface="Righteous"/>
              <a:sym typeface="Righteous"/>
            </a:endParaRPr>
          </a:p>
        </p:txBody>
      </p:sp>
      <p:sp>
        <p:nvSpPr>
          <p:cNvPr id="787" name="Google Shape;787;p55"/>
          <p:cNvSpPr txBox="1"/>
          <p:nvPr/>
        </p:nvSpPr>
        <p:spPr>
          <a:xfrm>
            <a:off x="769553" y="3286355"/>
            <a:ext cx="2031900" cy="5948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fr-FR" sz="1800" dirty="0">
                <a:solidFill>
                  <a:schemeClr val="tx2">
                    <a:lumMod val="50000"/>
                  </a:schemeClr>
                </a:solidFill>
                <a:latin typeface="Righteous"/>
              </a:rPr>
              <a:t>6 boulons ∅12 (classes 8.8) </a:t>
            </a:r>
            <a:endParaRPr sz="1800" dirty="0">
              <a:solidFill>
                <a:schemeClr val="tx2">
                  <a:lumMod val="50000"/>
                </a:schemeClr>
              </a:solidFill>
              <a:latin typeface="Righteous"/>
              <a:ea typeface="Righteous"/>
              <a:cs typeface="Righteous"/>
              <a:sym typeface="Righteous"/>
            </a:endParaRPr>
          </a:p>
        </p:txBody>
      </p:sp>
      <p:sp>
        <p:nvSpPr>
          <p:cNvPr id="788" name="Google Shape;788;p55"/>
          <p:cNvSpPr/>
          <p:nvPr/>
        </p:nvSpPr>
        <p:spPr>
          <a:xfrm flipH="1">
            <a:off x="763279" y="2613921"/>
            <a:ext cx="1512167" cy="519957"/>
          </a:xfrm>
          <a:prstGeom prst="trapezoid">
            <a:avLst>
              <a:gd name="adj" fmla="val 4339"/>
            </a:avLst>
          </a:prstGeom>
          <a:solidFill>
            <a:schemeClr val="accent6">
              <a:lumMod val="8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r-FR" sz="2000" dirty="0">
                <a:solidFill>
                  <a:srgbClr val="002060"/>
                </a:solidFill>
                <a:latin typeface="Righteous"/>
                <a:cs typeface="Times New Roman" pitchFamily="18" charset="0"/>
              </a:rPr>
              <a:t>Boulons</a:t>
            </a:r>
            <a:endParaRPr sz="2800" dirty="0">
              <a:solidFill>
                <a:srgbClr val="002060"/>
              </a:solidFill>
              <a:latin typeface="Righteous"/>
              <a:ea typeface="Righteous"/>
              <a:cs typeface="Righteous"/>
              <a:sym typeface="Righteous"/>
            </a:endParaRPr>
          </a:p>
        </p:txBody>
      </p:sp>
      <p:pic>
        <p:nvPicPr>
          <p:cNvPr id="11" name="Image 10" descr="Une image contenant dessin humoristique, bleu, conception&#10;&#10;Description générée automatiquement"/>
          <p:cNvPicPr/>
          <p:nvPr/>
        </p:nvPicPr>
        <p:blipFill>
          <a:blip r:embed="rId4"/>
          <a:stretch>
            <a:fillRect/>
          </a:stretch>
        </p:blipFill>
        <p:spPr>
          <a:xfrm>
            <a:off x="2824158" y="1131590"/>
            <a:ext cx="3392888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Google Shape;785;p55"/>
          <p:cNvSpPr/>
          <p:nvPr/>
        </p:nvSpPr>
        <p:spPr>
          <a:xfrm flipH="1">
            <a:off x="6732239" y="1450425"/>
            <a:ext cx="1453500" cy="357900"/>
          </a:xfrm>
          <a:prstGeom prst="trapezoid">
            <a:avLst>
              <a:gd name="adj" fmla="val 4339"/>
            </a:avLst>
          </a:prstGeom>
          <a:solidFill>
            <a:srgbClr val="0E5D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accent6"/>
                </a:solidFill>
                <a:latin typeface="Righteous"/>
                <a:ea typeface="Righteous"/>
                <a:cs typeface="Righteous"/>
                <a:sym typeface="Righteous"/>
              </a:rPr>
              <a:t>Solive</a:t>
            </a:r>
            <a:endParaRPr sz="2000" dirty="0">
              <a:solidFill>
                <a:schemeClr val="accent6"/>
              </a:solidFill>
              <a:latin typeface="Righteous"/>
              <a:ea typeface="Righteous"/>
              <a:cs typeface="Righteous"/>
              <a:sym typeface="Righteous"/>
            </a:endParaRPr>
          </a:p>
        </p:txBody>
      </p:sp>
      <p:sp>
        <p:nvSpPr>
          <p:cNvPr id="15" name="Google Shape;784;p55"/>
          <p:cNvSpPr txBox="1"/>
          <p:nvPr/>
        </p:nvSpPr>
        <p:spPr>
          <a:xfrm>
            <a:off x="6752391" y="1918625"/>
            <a:ext cx="2031900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accent3"/>
                </a:solidFill>
                <a:latin typeface="Righteous"/>
                <a:ea typeface="Righteous"/>
                <a:cs typeface="Righteous"/>
                <a:sym typeface="Righteous"/>
              </a:rPr>
              <a:t>IPE 160</a:t>
            </a:r>
            <a:endParaRPr sz="1800" dirty="0">
              <a:solidFill>
                <a:schemeClr val="accent3"/>
              </a:solidFill>
              <a:latin typeface="Righteous"/>
              <a:ea typeface="Righteous"/>
              <a:cs typeface="Righteous"/>
              <a:sym typeface="Righteou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au 16">
                <a:extLst>
                  <a:ext uri="{FF2B5EF4-FFF2-40B4-BE49-F238E27FC236}">
                    <a16:creationId xmlns="" xmlns:a16="http://schemas.microsoft.com/office/drawing/2014/main" id="{D1C68460-26DD-779A-AABA-2498BA851D3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96472875"/>
                  </p:ext>
                </p:extLst>
              </p:nvPr>
            </p:nvGraphicFramePr>
            <p:xfrm>
              <a:off x="3851920" y="3881173"/>
              <a:ext cx="4896545" cy="92282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410606">
                      <a:extLst>
                        <a:ext uri="{9D8B030D-6E8A-4147-A177-3AD203B41FA5}">
                          <a16:colId xmlns="" xmlns:a16="http://schemas.microsoft.com/office/drawing/2014/main" val="3811139814"/>
                        </a:ext>
                      </a:extLst>
                    </a:gridCol>
                    <a:gridCol w="1576580">
                      <a:extLst>
                        <a:ext uri="{9D8B030D-6E8A-4147-A177-3AD203B41FA5}">
                          <a16:colId xmlns="" xmlns:a16="http://schemas.microsoft.com/office/drawing/2014/main" val="1191868978"/>
                        </a:ext>
                      </a:extLst>
                    </a:gridCol>
                    <a:gridCol w="909359">
                      <a:extLst>
                        <a:ext uri="{9D8B030D-6E8A-4147-A177-3AD203B41FA5}">
                          <a16:colId xmlns="" xmlns:a16="http://schemas.microsoft.com/office/drawing/2014/main" val="1049834418"/>
                        </a:ext>
                      </a:extLst>
                    </a:gridCol>
                  </a:tblGrid>
                  <a:tr h="461413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fr-FR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Righteous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Cisaillement</a:t>
                          </a:r>
                        </a:p>
                      </a:txBody>
                      <a:tcPr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DZ" sz="1800" i="1" smtClean="0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fr-FR" sz="1800" kern="0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V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fr-FR" sz="1800" kern="0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T</m:t>
                                    </m:r>
                                    <m:r>
                                      <a:rPr lang="fr-FR" sz="1800" kern="0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.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fr-FR" sz="1800" kern="0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Sd</m:t>
                                    </m:r>
                                  </m:sub>
                                </m:sSub>
                                <m:r>
                                  <a:rPr lang="fr-FR" sz="1800" kern="0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≤</m:t>
                                </m:r>
                                <m:sSub>
                                  <m:sSubPr>
                                    <m:ctrlPr>
                                      <a:rPr lang="fr-DZ" sz="1800" i="1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fr-FR" sz="1800" kern="0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F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fr-FR" sz="1800" kern="0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V</m:t>
                                    </m:r>
                                    <m:r>
                                      <a:rPr lang="fr-FR" sz="1800" kern="0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.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fr-FR" sz="1800" kern="0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Rd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DZ" sz="1800" dirty="0">
                            <a:solidFill>
                              <a:srgbClr val="002060"/>
                            </a:solidFill>
                            <a:latin typeface="Righteous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800" dirty="0">
                              <a:solidFill>
                                <a:srgbClr val="002060"/>
                              </a:solidFill>
                              <a:latin typeface="Righteous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C.V</a:t>
                          </a:r>
                          <a:endParaRPr lang="fr-DZ" sz="1800" dirty="0">
                            <a:solidFill>
                              <a:srgbClr val="002060"/>
                            </a:solidFill>
                            <a:latin typeface="Righteous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accent6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84704728"/>
                      </a:ext>
                    </a:extLst>
                  </a:tr>
                  <a:tr h="461413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fr-FR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Righteous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Pression diamétrale</a:t>
                          </a:r>
                        </a:p>
                      </a:txBody>
                      <a:tcPr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DZ" sz="1800" i="1" smtClean="0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fr-FR" sz="1800" kern="0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V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fr-FR" sz="1800" kern="0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T</m:t>
                                    </m:r>
                                    <m:r>
                                      <a:rPr lang="fr-FR" sz="1800" kern="0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.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fr-FR" sz="1800" kern="0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Sd</m:t>
                                    </m:r>
                                  </m:sub>
                                </m:sSub>
                                <m:r>
                                  <a:rPr lang="fr-FR" sz="1800" kern="0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≤</m:t>
                                </m:r>
                                <m:sSub>
                                  <m:sSubPr>
                                    <m:ctrlPr>
                                      <a:rPr lang="fr-DZ" sz="1800" i="1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fr-FR" sz="1800" kern="0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F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fr-FR" sz="1800" kern="0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b</m:t>
                                    </m:r>
                                    <m:r>
                                      <a:rPr lang="fr-FR" sz="1800" kern="0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.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fr-FR" sz="1800" kern="0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Rd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DZ" sz="1800" dirty="0">
                            <a:solidFill>
                              <a:srgbClr val="002060"/>
                            </a:solidFill>
                            <a:latin typeface="Righteous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800" dirty="0">
                              <a:solidFill>
                                <a:srgbClr val="002060"/>
                              </a:solidFill>
                              <a:latin typeface="Righteous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C.V</a:t>
                          </a:r>
                          <a:endParaRPr lang="fr-DZ" sz="1800" dirty="0">
                            <a:solidFill>
                              <a:srgbClr val="002060"/>
                            </a:solidFill>
                            <a:latin typeface="Righteous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accent6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40811556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au 1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D1C68460-26DD-779A-AABA-2498BA851D3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96472875"/>
                  </p:ext>
                </p:extLst>
              </p:nvPr>
            </p:nvGraphicFramePr>
            <p:xfrm>
              <a:off x="3851920" y="3881173"/>
              <a:ext cx="4896545" cy="92282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410606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3811139814"/>
                        </a:ext>
                      </a:extLst>
                    </a:gridCol>
                    <a:gridCol w="157658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1191868978"/>
                        </a:ext>
                      </a:extLst>
                    </a:gridCol>
                    <a:gridCol w="909359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1049834418"/>
                        </a:ext>
                      </a:extLst>
                    </a:gridCol>
                  </a:tblGrid>
                  <a:tr h="461413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fr-FR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Righteous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Cisaillement</a:t>
                          </a:r>
                        </a:p>
                      </a:txBody>
                      <a:tcPr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l="-152896" t="-6579" r="-57915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800" dirty="0">
                              <a:solidFill>
                                <a:srgbClr val="002060"/>
                              </a:solidFill>
                              <a:latin typeface="Righteous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C.V</a:t>
                          </a:r>
                          <a:endParaRPr lang="fr-DZ" sz="1800" dirty="0">
                            <a:solidFill>
                              <a:srgbClr val="002060"/>
                            </a:solidFill>
                            <a:latin typeface="Righteous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accent6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284704728"/>
                      </a:ext>
                    </a:extLst>
                  </a:tr>
                  <a:tr h="461413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fr-FR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Righteous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Pression diamétrale</a:t>
                          </a:r>
                        </a:p>
                      </a:txBody>
                      <a:tcPr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l="-152896" t="-108000" r="-57915" b="-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800" dirty="0">
                              <a:solidFill>
                                <a:srgbClr val="002060"/>
                              </a:solidFill>
                              <a:latin typeface="Righteous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C.V</a:t>
                          </a:r>
                          <a:endParaRPr lang="fr-DZ" sz="1800" dirty="0">
                            <a:solidFill>
                              <a:srgbClr val="002060"/>
                            </a:solidFill>
                            <a:latin typeface="Righteous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accent6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340811556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Espace réservé du numéro de diapositive 4">
            <a:extLst>
              <a:ext uri="{FF2B5EF4-FFF2-40B4-BE49-F238E27FC236}">
                <a16:creationId xmlns="" xmlns:a16="http://schemas.microsoft.com/office/drawing/2014/main" id="{BC38938B-0B54-D9C4-4BBD-8E5B089D2276}"/>
              </a:ext>
            </a:extLst>
          </p:cNvPr>
          <p:cNvSpPr txBox="1">
            <a:spLocks/>
          </p:cNvSpPr>
          <p:nvPr/>
        </p:nvSpPr>
        <p:spPr>
          <a:xfrm>
            <a:off x="3995936" y="4803999"/>
            <a:ext cx="764215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fld id="{810E7F54-2C80-4AEC-92A2-35241EC92D6D}" type="slidenum">
              <a:rPr lang="fr-DZ" sz="1800" b="1" smtClean="0"/>
              <a:pPr algn="ctr"/>
              <a:t>47</a:t>
            </a:fld>
            <a:endParaRPr lang="fr-DZ" sz="1800" b="1" dirty="0"/>
          </a:p>
        </p:txBody>
      </p:sp>
    </p:spTree>
    <p:extLst>
      <p:ext uri="{BB962C8B-B14F-4D97-AF65-F5344CB8AC3E}">
        <p14:creationId xmlns:p14="http://schemas.microsoft.com/office/powerpoint/2010/main" val="3948064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7" grpId="0"/>
      <p:bldP spid="780" grpId="0"/>
      <p:bldP spid="781" grpId="0" animBg="1"/>
      <p:bldP spid="784" grpId="0"/>
      <p:bldP spid="785" grpId="0" animBg="1"/>
      <p:bldP spid="787" grpId="0"/>
      <p:bldP spid="788" grpId="0" animBg="1"/>
      <p:bldP spid="12" grpId="0" animBg="1"/>
      <p:bldP spid="1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p55"/>
          <p:cNvSpPr txBox="1">
            <a:spLocks noGrp="1"/>
          </p:cNvSpPr>
          <p:nvPr>
            <p:ph type="title"/>
          </p:nvPr>
        </p:nvSpPr>
        <p:spPr>
          <a:xfrm>
            <a:off x="792523" y="483518"/>
            <a:ext cx="76470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Assemblage poteau – poteau </a:t>
            </a:r>
            <a:endParaRPr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80" name="Google Shape;780;p55"/>
          <p:cNvSpPr txBox="1"/>
          <p:nvPr/>
        </p:nvSpPr>
        <p:spPr>
          <a:xfrm>
            <a:off x="6015967" y="2181452"/>
            <a:ext cx="2588481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fr-FR" sz="1800" dirty="0">
                <a:solidFill>
                  <a:srgbClr val="002060"/>
                </a:solidFill>
                <a:latin typeface="Righteous"/>
                <a:cs typeface="Times New Roman" pitchFamily="18" charset="0"/>
              </a:rPr>
              <a:t>500 × 290 mm², t=10 mm</a:t>
            </a:r>
          </a:p>
          <a:p>
            <a:pPr lvl="0" algn="r"/>
            <a:endParaRPr lang="fr-FR" sz="2000" dirty="0">
              <a:solidFill>
                <a:schemeClr val="tx2">
                  <a:lumMod val="50000"/>
                </a:schemeClr>
              </a:solidFill>
              <a:latin typeface="Righteous"/>
              <a:ea typeface="Righteous"/>
              <a:cs typeface="Righteous"/>
              <a:sym typeface="Righteous"/>
            </a:endParaRPr>
          </a:p>
        </p:txBody>
      </p:sp>
      <p:sp>
        <p:nvSpPr>
          <p:cNvPr id="781" name="Google Shape;781;p55"/>
          <p:cNvSpPr/>
          <p:nvPr/>
        </p:nvSpPr>
        <p:spPr>
          <a:xfrm flipH="1">
            <a:off x="5981788" y="1347613"/>
            <a:ext cx="1919076" cy="706012"/>
          </a:xfrm>
          <a:prstGeom prst="trapezoid">
            <a:avLst>
              <a:gd name="adj" fmla="val 4339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fr-FR" sz="2000" dirty="0">
                <a:solidFill>
                  <a:schemeClr val="accent6"/>
                </a:solidFill>
                <a:latin typeface="Righteous"/>
                <a:cs typeface="Times New Roman" panose="02020603050405020304" pitchFamily="18" charset="0"/>
              </a:rPr>
              <a:t>Couvre joints de la semelle</a:t>
            </a:r>
          </a:p>
        </p:txBody>
      </p:sp>
      <p:sp>
        <p:nvSpPr>
          <p:cNvPr id="784" name="Google Shape;784;p55"/>
          <p:cNvSpPr txBox="1"/>
          <p:nvPr/>
        </p:nvSpPr>
        <p:spPr>
          <a:xfrm>
            <a:off x="792525" y="1918625"/>
            <a:ext cx="2031900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accent3"/>
                </a:solidFill>
                <a:latin typeface="Righteous"/>
                <a:ea typeface="Righteous"/>
                <a:cs typeface="Righteous"/>
                <a:sym typeface="Righteous"/>
              </a:rPr>
              <a:t>HEB 400</a:t>
            </a:r>
            <a:endParaRPr sz="1800" dirty="0">
              <a:solidFill>
                <a:schemeClr val="accent3"/>
              </a:solidFill>
              <a:latin typeface="Righteous"/>
              <a:ea typeface="Righteous"/>
              <a:cs typeface="Righteous"/>
              <a:sym typeface="Righteous"/>
            </a:endParaRPr>
          </a:p>
        </p:txBody>
      </p:sp>
      <p:sp>
        <p:nvSpPr>
          <p:cNvPr id="785" name="Google Shape;785;p55"/>
          <p:cNvSpPr/>
          <p:nvPr/>
        </p:nvSpPr>
        <p:spPr>
          <a:xfrm flipH="1">
            <a:off x="792613" y="1476975"/>
            <a:ext cx="1453500" cy="357900"/>
          </a:xfrm>
          <a:prstGeom prst="trapezoid">
            <a:avLst>
              <a:gd name="adj" fmla="val 4339"/>
            </a:avLst>
          </a:prstGeom>
          <a:solidFill>
            <a:srgbClr val="0E5D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accent6"/>
                </a:solidFill>
                <a:latin typeface="Righteous"/>
                <a:ea typeface="Righteous"/>
                <a:cs typeface="Righteous"/>
                <a:sym typeface="Righteous"/>
              </a:rPr>
              <a:t>Poteau</a:t>
            </a:r>
            <a:endParaRPr sz="2000" dirty="0">
              <a:solidFill>
                <a:schemeClr val="accent6"/>
              </a:solidFill>
              <a:latin typeface="Righteous"/>
              <a:ea typeface="Righteous"/>
              <a:cs typeface="Righteous"/>
              <a:sym typeface="Righteous"/>
            </a:endParaRPr>
          </a:p>
        </p:txBody>
      </p:sp>
      <p:sp>
        <p:nvSpPr>
          <p:cNvPr id="787" name="Google Shape;787;p55"/>
          <p:cNvSpPr txBox="1"/>
          <p:nvPr/>
        </p:nvSpPr>
        <p:spPr>
          <a:xfrm>
            <a:off x="803396" y="3627582"/>
            <a:ext cx="2031900" cy="5948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fr-FR" sz="1800" dirty="0">
                <a:solidFill>
                  <a:srgbClr val="78A1CE">
                    <a:lumMod val="50000"/>
                  </a:srgbClr>
                </a:solidFill>
                <a:latin typeface="Righteous"/>
              </a:rPr>
              <a:t>8 boulons ∅16 classes 8.8 HR</a:t>
            </a:r>
            <a:endParaRPr lang="fr-FR" sz="1800" dirty="0">
              <a:solidFill>
                <a:srgbClr val="78A1CE">
                  <a:lumMod val="50000"/>
                </a:srgbClr>
              </a:solidFill>
              <a:latin typeface="Righteous"/>
              <a:ea typeface="Righteous"/>
              <a:cs typeface="Righteous"/>
              <a:sym typeface="Righteous"/>
            </a:endParaRPr>
          </a:p>
        </p:txBody>
      </p:sp>
      <p:sp>
        <p:nvSpPr>
          <p:cNvPr id="788" name="Google Shape;788;p55"/>
          <p:cNvSpPr/>
          <p:nvPr/>
        </p:nvSpPr>
        <p:spPr>
          <a:xfrm flipH="1">
            <a:off x="803395" y="2859782"/>
            <a:ext cx="1608363" cy="549603"/>
          </a:xfrm>
          <a:prstGeom prst="trapezoid">
            <a:avLst>
              <a:gd name="adj" fmla="val 4339"/>
            </a:avLst>
          </a:prstGeom>
          <a:solidFill>
            <a:schemeClr val="accent6">
              <a:lumMod val="6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r-FR" sz="2000" dirty="0">
                <a:solidFill>
                  <a:srgbClr val="002060"/>
                </a:solidFill>
                <a:latin typeface="Righteous"/>
                <a:cs typeface="Times New Roman" pitchFamily="18" charset="0"/>
              </a:rPr>
              <a:t>Boulons</a:t>
            </a:r>
            <a:endParaRPr sz="2000" dirty="0">
              <a:solidFill>
                <a:srgbClr val="002060"/>
              </a:solidFill>
              <a:latin typeface="Righteous"/>
              <a:ea typeface="Righteous"/>
              <a:cs typeface="Righteous"/>
              <a:sym typeface="Righteous"/>
            </a:endParaRPr>
          </a:p>
        </p:txBody>
      </p:sp>
      <p:pic>
        <p:nvPicPr>
          <p:cNvPr id="12" name="Image 11" descr="Une image contenant croquis, conception, art&#10;&#10;Description générée automatiquement"/>
          <p:cNvPicPr/>
          <p:nvPr/>
        </p:nvPicPr>
        <p:blipFill>
          <a:blip r:embed="rId3"/>
          <a:stretch>
            <a:fillRect/>
          </a:stretch>
        </p:blipFill>
        <p:spPr>
          <a:xfrm>
            <a:off x="3182322" y="1356252"/>
            <a:ext cx="1953896" cy="2745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Google Shape;781;p55"/>
          <p:cNvSpPr/>
          <p:nvPr/>
        </p:nvSpPr>
        <p:spPr>
          <a:xfrm flipH="1">
            <a:off x="6015968" y="2571750"/>
            <a:ext cx="1884896" cy="706011"/>
          </a:xfrm>
          <a:prstGeom prst="trapezoid">
            <a:avLst>
              <a:gd name="adj" fmla="val 4339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fr-FR" sz="2000" dirty="0">
                <a:solidFill>
                  <a:schemeClr val="accent6"/>
                </a:solidFill>
                <a:latin typeface="Righteous"/>
                <a:cs typeface="Times New Roman" panose="02020603050405020304" pitchFamily="18" charset="0"/>
              </a:rPr>
              <a:t>Couvre joints de l’âme </a:t>
            </a:r>
          </a:p>
        </p:txBody>
      </p:sp>
      <p:sp>
        <p:nvSpPr>
          <p:cNvPr id="11" name="Google Shape;780;p55"/>
          <p:cNvSpPr txBox="1"/>
          <p:nvPr/>
        </p:nvSpPr>
        <p:spPr>
          <a:xfrm>
            <a:off x="6015967" y="3409385"/>
            <a:ext cx="2697727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fr-FR" sz="1800" dirty="0">
                <a:solidFill>
                  <a:srgbClr val="002060"/>
                </a:solidFill>
                <a:latin typeface="Righteous"/>
                <a:cs typeface="Times New Roman" pitchFamily="18" charset="0"/>
              </a:rPr>
              <a:t>500 × 300 mm² , t=8 mm</a:t>
            </a:r>
          </a:p>
          <a:p>
            <a:pPr lvl="0" algn="r"/>
            <a:endParaRPr lang="fr-FR" sz="2000" dirty="0">
              <a:solidFill>
                <a:schemeClr val="tx2">
                  <a:lumMod val="50000"/>
                </a:schemeClr>
              </a:solidFill>
              <a:latin typeface="Righteous"/>
              <a:ea typeface="Righteous"/>
              <a:cs typeface="Righteous"/>
              <a:sym typeface="Righteous"/>
            </a:endParaRPr>
          </a:p>
        </p:txBody>
      </p:sp>
      <p:graphicFrame>
        <p:nvGraphicFramePr>
          <p:cNvPr id="14" name="Tableau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0705467"/>
              </p:ext>
            </p:extLst>
          </p:nvPr>
        </p:nvGraphicFramePr>
        <p:xfrm>
          <a:off x="4283968" y="4181175"/>
          <a:ext cx="4285710" cy="399468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74409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682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7334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99468">
                <a:tc>
                  <a:txBody>
                    <a:bodyPr/>
                    <a:lstStyle/>
                    <a:p>
                      <a:pPr algn="ctr"/>
                      <a:r>
                        <a:rPr lang="fr-FR" sz="1800" b="0" dirty="0">
                          <a:solidFill>
                            <a:srgbClr val="002060"/>
                          </a:solidFill>
                          <a:latin typeface="Righteous"/>
                          <a:cs typeface="Times New Roman" panose="02020603050405020304" pitchFamily="18" charset="0"/>
                        </a:rPr>
                        <a:t>Glissement </a:t>
                      </a:r>
                    </a:p>
                  </a:txBody>
                  <a:tcPr marT="60960" marB="6096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dirty="0">
                          <a:solidFill>
                            <a:srgbClr val="002060"/>
                          </a:solidFill>
                          <a:latin typeface="Righteous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fr-FR" sz="1800" b="0" baseline="-25000" dirty="0">
                          <a:solidFill>
                            <a:srgbClr val="002060"/>
                          </a:solidFill>
                          <a:latin typeface="Righteous"/>
                          <a:cs typeface="Times New Roman" panose="02020603050405020304" pitchFamily="18" charset="0"/>
                        </a:rPr>
                        <a:t>sd  </a:t>
                      </a:r>
                      <a:r>
                        <a:rPr lang="fr-FR" sz="1800" b="0" kern="1200" dirty="0">
                          <a:solidFill>
                            <a:srgbClr val="002060"/>
                          </a:solidFill>
                          <a:latin typeface="Righteous"/>
                          <a:cs typeface="Times New Roman" panose="02020603050405020304" pitchFamily="18" charset="0"/>
                        </a:rPr>
                        <a:t>≤  F</a:t>
                      </a:r>
                      <a:r>
                        <a:rPr lang="fr-FR" sz="1800" b="0" kern="1200" baseline="-25000" dirty="0">
                          <a:solidFill>
                            <a:srgbClr val="002060"/>
                          </a:solidFill>
                          <a:latin typeface="Righteous"/>
                          <a:cs typeface="Times New Roman" panose="02020603050405020304" pitchFamily="18" charset="0"/>
                        </a:rPr>
                        <a:t>s.rd</a:t>
                      </a:r>
                      <a:endParaRPr lang="fr-FR" sz="1800" b="0" baseline="-25000" dirty="0">
                        <a:solidFill>
                          <a:srgbClr val="002060"/>
                        </a:solidFill>
                        <a:latin typeface="Righteous"/>
                        <a:cs typeface="Times New Roman" pitchFamily="18" charset="0"/>
                      </a:endParaRPr>
                    </a:p>
                  </a:txBody>
                  <a:tcPr marT="60960" marB="6096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dirty="0">
                          <a:solidFill>
                            <a:srgbClr val="002060"/>
                          </a:solidFill>
                          <a:latin typeface="Righteous"/>
                          <a:cs typeface="Times New Roman" panose="02020603050405020304" pitchFamily="18" charset="0"/>
                        </a:rPr>
                        <a:t>C.V</a:t>
                      </a:r>
                    </a:p>
                  </a:txBody>
                  <a:tcPr marT="60960" marB="6096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Espace réservé du numéro de diapositive 4">
            <a:extLst>
              <a:ext uri="{FF2B5EF4-FFF2-40B4-BE49-F238E27FC236}">
                <a16:creationId xmlns="" xmlns:a16="http://schemas.microsoft.com/office/drawing/2014/main" id="{80D797CF-468D-A5DE-20F2-844FC9994E14}"/>
              </a:ext>
            </a:extLst>
          </p:cNvPr>
          <p:cNvSpPr txBox="1">
            <a:spLocks/>
          </p:cNvSpPr>
          <p:nvPr/>
        </p:nvSpPr>
        <p:spPr>
          <a:xfrm>
            <a:off x="3995936" y="4720789"/>
            <a:ext cx="764215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fld id="{810E7F54-2C80-4AEC-92A2-35241EC92D6D}" type="slidenum">
              <a:rPr lang="fr-DZ" sz="1800" b="1" smtClean="0"/>
              <a:pPr algn="ctr"/>
              <a:t>48</a:t>
            </a:fld>
            <a:endParaRPr lang="fr-DZ" sz="1800" b="1" dirty="0"/>
          </a:p>
        </p:txBody>
      </p:sp>
    </p:spTree>
    <p:extLst>
      <p:ext uri="{BB962C8B-B14F-4D97-AF65-F5344CB8AC3E}">
        <p14:creationId xmlns:p14="http://schemas.microsoft.com/office/powerpoint/2010/main" val="3561457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7" grpId="0"/>
      <p:bldP spid="780" grpId="0"/>
      <p:bldP spid="781" grpId="0" animBg="1"/>
      <p:bldP spid="784" grpId="0"/>
      <p:bldP spid="785" grpId="0" animBg="1"/>
      <p:bldP spid="787" grpId="0"/>
      <p:bldP spid="788" grpId="0" animBg="1"/>
      <p:bldP spid="13" grpId="0" animBg="1"/>
      <p:bldP spid="11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p55"/>
          <p:cNvSpPr txBox="1">
            <a:spLocks noGrp="1"/>
          </p:cNvSpPr>
          <p:nvPr>
            <p:ph type="title"/>
          </p:nvPr>
        </p:nvSpPr>
        <p:spPr>
          <a:xfrm>
            <a:off x="792523" y="483518"/>
            <a:ext cx="76470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Assemblage des contreventements </a:t>
            </a:r>
            <a:endParaRPr dirty="0">
              <a:solidFill>
                <a:schemeClr val="accent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0" name="Google Shape;780;p55"/>
              <p:cNvSpPr txBox="1"/>
              <p:nvPr/>
            </p:nvSpPr>
            <p:spPr>
              <a:xfrm>
                <a:off x="6550632" y="2188625"/>
                <a:ext cx="1909800" cy="27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lvl="0"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1800" b="0" i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Righteous"/>
                        </a:rPr>
                        <m:t>t</m:t>
                      </m:r>
                      <m:r>
                        <m:rPr>
                          <m:nor/>
                        </m:rPr>
                        <a:rPr lang="fr-FR" sz="180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Righteous"/>
                        </a:rPr>
                        <m:t>=15</m:t>
                      </m:r>
                      <m:r>
                        <m:rPr>
                          <m:nor/>
                        </m:rPr>
                        <a:rPr lang="fr-FR" sz="1800" b="0" i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Righteous"/>
                        </a:rPr>
                        <m:t>mm</m:t>
                      </m:r>
                    </m:oMath>
                  </m:oMathPara>
                </a14:m>
                <a:endParaRPr lang="fr-FR" sz="1800" dirty="0">
                  <a:solidFill>
                    <a:schemeClr val="tx2">
                      <a:lumMod val="50000"/>
                    </a:schemeClr>
                  </a:solidFill>
                  <a:latin typeface="Righteous"/>
                  <a:ea typeface="Righteous"/>
                  <a:cs typeface="Righteous"/>
                  <a:sym typeface="Righteous"/>
                </a:endParaRPr>
              </a:p>
            </p:txBody>
          </p:sp>
        </mc:Choice>
        <mc:Fallback xmlns="">
          <p:sp>
            <p:nvSpPr>
              <p:cNvPr id="780" name="Google Shape;780;p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0632" y="2188625"/>
                <a:ext cx="1909800" cy="270000"/>
              </a:xfrm>
              <a:prstGeom prst="rect">
                <a:avLst/>
              </a:prstGeom>
              <a:blipFill rotWithShape="1">
                <a:blip r:embed="rId3"/>
                <a:stretch>
                  <a:fillRect b="-1363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1" name="Google Shape;781;p55"/>
          <p:cNvSpPr/>
          <p:nvPr/>
        </p:nvSpPr>
        <p:spPr>
          <a:xfrm flipH="1">
            <a:off x="6804247" y="1347615"/>
            <a:ext cx="1547276" cy="648072"/>
          </a:xfrm>
          <a:prstGeom prst="trapezoid">
            <a:avLst>
              <a:gd name="adj" fmla="val 4339"/>
            </a:avLst>
          </a:prstGeom>
          <a:solidFill>
            <a:srgbClr val="1A83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r-FR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Gousset</a:t>
            </a:r>
            <a:endParaRPr sz="2000" dirty="0">
              <a:solidFill>
                <a:schemeClr val="accent6"/>
              </a:solidFill>
              <a:latin typeface="Righteous"/>
              <a:ea typeface="Righteous"/>
              <a:cs typeface="Righteous"/>
              <a:sym typeface="Righteous"/>
            </a:endParaRPr>
          </a:p>
        </p:txBody>
      </p:sp>
      <p:sp>
        <p:nvSpPr>
          <p:cNvPr id="784" name="Google Shape;784;p55"/>
          <p:cNvSpPr txBox="1"/>
          <p:nvPr/>
        </p:nvSpPr>
        <p:spPr>
          <a:xfrm>
            <a:off x="803396" y="2149194"/>
            <a:ext cx="2031900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accent3"/>
                </a:solidFill>
                <a:latin typeface="Righteous"/>
                <a:ea typeface="Righteous"/>
                <a:cs typeface="Righteous"/>
                <a:sym typeface="Righteous"/>
              </a:rPr>
              <a:t>2UPN 140</a:t>
            </a:r>
            <a:endParaRPr sz="1800" dirty="0">
              <a:solidFill>
                <a:schemeClr val="accent3"/>
              </a:solidFill>
              <a:latin typeface="Righteous"/>
              <a:ea typeface="Righteous"/>
              <a:cs typeface="Righteous"/>
              <a:sym typeface="Righteous"/>
            </a:endParaRPr>
          </a:p>
        </p:txBody>
      </p:sp>
      <p:sp>
        <p:nvSpPr>
          <p:cNvPr id="785" name="Google Shape;785;p55"/>
          <p:cNvSpPr/>
          <p:nvPr/>
        </p:nvSpPr>
        <p:spPr>
          <a:xfrm flipH="1">
            <a:off x="792609" y="1347614"/>
            <a:ext cx="2195211" cy="706011"/>
          </a:xfrm>
          <a:prstGeom prst="trapezoid">
            <a:avLst>
              <a:gd name="adj" fmla="val 4339"/>
            </a:avLst>
          </a:prstGeom>
          <a:solidFill>
            <a:srgbClr val="0E5D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r-FR" sz="2000" dirty="0">
                <a:solidFill>
                  <a:schemeClr val="accent6"/>
                </a:solidFill>
                <a:latin typeface="Righteous"/>
              </a:rPr>
              <a:t>Contreventement en X </a:t>
            </a:r>
            <a:endParaRPr sz="2000" dirty="0">
              <a:solidFill>
                <a:schemeClr val="accent6"/>
              </a:solidFill>
              <a:latin typeface="Righteous"/>
              <a:ea typeface="Righteous"/>
              <a:cs typeface="Righteous"/>
              <a:sym typeface="Righteous"/>
            </a:endParaRPr>
          </a:p>
        </p:txBody>
      </p:sp>
      <p:sp>
        <p:nvSpPr>
          <p:cNvPr id="787" name="Google Shape;787;p55"/>
          <p:cNvSpPr txBox="1"/>
          <p:nvPr/>
        </p:nvSpPr>
        <p:spPr>
          <a:xfrm>
            <a:off x="799061" y="3507854"/>
            <a:ext cx="2031900" cy="5948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fr-FR" sz="1800" dirty="0">
                <a:solidFill>
                  <a:schemeClr val="tx2">
                    <a:lumMod val="50000"/>
                  </a:schemeClr>
                </a:solidFill>
                <a:latin typeface="Righteous"/>
              </a:rPr>
              <a:t>9 boulons ∅16 classes 8.8</a:t>
            </a:r>
            <a:endParaRPr sz="1800" dirty="0">
              <a:solidFill>
                <a:schemeClr val="tx2">
                  <a:lumMod val="50000"/>
                </a:schemeClr>
              </a:solidFill>
              <a:latin typeface="Righteous"/>
              <a:ea typeface="Righteous"/>
              <a:cs typeface="Righteous"/>
              <a:sym typeface="Righteous"/>
            </a:endParaRPr>
          </a:p>
        </p:txBody>
      </p:sp>
      <p:sp>
        <p:nvSpPr>
          <p:cNvPr id="788" name="Google Shape;788;p55"/>
          <p:cNvSpPr/>
          <p:nvPr/>
        </p:nvSpPr>
        <p:spPr>
          <a:xfrm flipH="1">
            <a:off x="792522" y="2752650"/>
            <a:ext cx="1547229" cy="539180"/>
          </a:xfrm>
          <a:prstGeom prst="trapezoid">
            <a:avLst>
              <a:gd name="adj" fmla="val 4339"/>
            </a:avLst>
          </a:prstGeom>
          <a:solidFill>
            <a:schemeClr val="accent6">
              <a:lumMod val="8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r-FR" sz="2000" dirty="0">
                <a:solidFill>
                  <a:srgbClr val="002060"/>
                </a:solidFill>
                <a:latin typeface="Righteous"/>
                <a:cs typeface="Times New Roman" pitchFamily="18" charset="0"/>
              </a:rPr>
              <a:t>Boulons</a:t>
            </a:r>
            <a:endParaRPr sz="2000" dirty="0">
              <a:solidFill>
                <a:srgbClr val="002060"/>
              </a:solidFill>
              <a:latin typeface="Righteous"/>
              <a:ea typeface="Righteous"/>
              <a:cs typeface="Righteous"/>
              <a:sym typeface="Righteous"/>
            </a:endParaRPr>
          </a:p>
        </p:txBody>
      </p:sp>
      <p:pic>
        <p:nvPicPr>
          <p:cNvPr id="12" name="Image 11" descr="Une image contenant symbole, capture d’écran, Graphique, logo&#10;&#10;Description générée automatiquement"/>
          <p:cNvPicPr/>
          <p:nvPr/>
        </p:nvPicPr>
        <p:blipFill>
          <a:blip r:embed="rId4"/>
          <a:stretch>
            <a:fillRect/>
          </a:stretch>
        </p:blipFill>
        <p:spPr>
          <a:xfrm>
            <a:off x="3275856" y="1314288"/>
            <a:ext cx="3029694" cy="28767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au 9">
                <a:extLst>
                  <a:ext uri="{FF2B5EF4-FFF2-40B4-BE49-F238E27FC236}">
                    <a16:creationId xmlns="" xmlns:a16="http://schemas.microsoft.com/office/drawing/2014/main" id="{52E1EF3F-5AE8-22D9-32B4-9AB2A15CBAF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67952655"/>
                  </p:ext>
                </p:extLst>
              </p:nvPr>
            </p:nvGraphicFramePr>
            <p:xfrm>
              <a:off x="3851921" y="3924991"/>
              <a:ext cx="4853472" cy="87930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275005">
                      <a:extLst>
                        <a:ext uri="{9D8B030D-6E8A-4147-A177-3AD203B41FA5}">
                          <a16:colId xmlns="" xmlns:a16="http://schemas.microsoft.com/office/drawing/2014/main" val="556366875"/>
                        </a:ext>
                      </a:extLst>
                    </a:gridCol>
                    <a:gridCol w="1723489">
                      <a:extLst>
                        <a:ext uri="{9D8B030D-6E8A-4147-A177-3AD203B41FA5}">
                          <a16:colId xmlns="" xmlns:a16="http://schemas.microsoft.com/office/drawing/2014/main" val="2705249735"/>
                        </a:ext>
                      </a:extLst>
                    </a:gridCol>
                    <a:gridCol w="854978">
                      <a:extLst>
                        <a:ext uri="{9D8B030D-6E8A-4147-A177-3AD203B41FA5}">
                          <a16:colId xmlns="" xmlns:a16="http://schemas.microsoft.com/office/drawing/2014/main" val="3643816873"/>
                        </a:ext>
                      </a:extLst>
                    </a:gridCol>
                  </a:tblGrid>
                  <a:tr h="29345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fr-FR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Righteous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Cisaillement</a:t>
                          </a:r>
                        </a:p>
                      </a:txBody>
                      <a:tcPr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DZ" sz="1800" i="1" smtClean="0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fr-FR" sz="1800" b="0" i="0" smtClean="0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  <m:t>N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fr-FR" sz="1800" kern="0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Sd</m:t>
                                    </m:r>
                                  </m:sub>
                                </m:sSub>
                                <m:r>
                                  <a:rPr lang="fr-FR" sz="1800" kern="0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≤</m:t>
                                </m:r>
                                <m:sSub>
                                  <m:sSubPr>
                                    <m:ctrlPr>
                                      <a:rPr lang="fr-DZ" sz="1800" i="1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fr-FR" sz="1800" kern="0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F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fr-FR" sz="1800" kern="0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V</m:t>
                                    </m:r>
                                    <m:r>
                                      <a:rPr lang="fr-FR" sz="1800" kern="0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.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fr-FR" sz="1800" kern="0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Rd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DZ" sz="1800" dirty="0">
                            <a:solidFill>
                              <a:srgbClr val="002060"/>
                            </a:solidFill>
                            <a:latin typeface="Righteous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800" dirty="0">
                              <a:solidFill>
                                <a:srgbClr val="002060"/>
                              </a:solidFill>
                              <a:latin typeface="Righteous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C.V</a:t>
                          </a:r>
                          <a:endParaRPr lang="fr-DZ" sz="1800" dirty="0">
                            <a:solidFill>
                              <a:srgbClr val="002060"/>
                            </a:solidFill>
                            <a:latin typeface="Righteous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accent6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803323151"/>
                      </a:ext>
                    </a:extLst>
                  </a:tr>
                  <a:tr h="51354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fr-FR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Righteous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Pression diamétrale</a:t>
                          </a:r>
                        </a:p>
                      </a:txBody>
                      <a:tcPr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DZ" sz="1800" i="1" smtClean="0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fr-FR" sz="1800" b="0" i="0" smtClean="0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  <m:t>N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fr-FR" sz="1800" kern="0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Sd</m:t>
                                    </m:r>
                                  </m:sub>
                                </m:sSub>
                                <m:r>
                                  <a:rPr lang="fr-FR" sz="1800" kern="0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≤</m:t>
                                </m:r>
                                <m:sSub>
                                  <m:sSubPr>
                                    <m:ctrlPr>
                                      <a:rPr lang="fr-DZ" sz="1800" i="1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fr-FR" sz="1800" kern="0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F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fr-FR" sz="1800" kern="0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b</m:t>
                                    </m:r>
                                    <m:r>
                                      <a:rPr lang="fr-FR" sz="1800" kern="0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.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fr-FR" sz="1800" kern="0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Rd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DZ" sz="1800" dirty="0">
                            <a:solidFill>
                              <a:srgbClr val="002060"/>
                            </a:solidFill>
                            <a:latin typeface="Righteous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800" dirty="0">
                              <a:solidFill>
                                <a:srgbClr val="002060"/>
                              </a:solidFill>
                              <a:latin typeface="Righteous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C.V</a:t>
                          </a:r>
                          <a:endParaRPr lang="fr-DZ" sz="1800" dirty="0">
                            <a:solidFill>
                              <a:srgbClr val="002060"/>
                            </a:solidFill>
                            <a:latin typeface="Righteous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accent6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0321429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au 9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2E1EF3F-5AE8-22D9-32B4-9AB2A15CBAF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67952655"/>
                  </p:ext>
                </p:extLst>
              </p:nvPr>
            </p:nvGraphicFramePr>
            <p:xfrm>
              <a:off x="3851921" y="3924991"/>
              <a:ext cx="4853472" cy="87930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275005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556366875"/>
                        </a:ext>
                      </a:extLst>
                    </a:gridCol>
                    <a:gridCol w="1723489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705249735"/>
                        </a:ext>
                      </a:extLst>
                    </a:gridCol>
                    <a:gridCol w="854978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3643816873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fr-FR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Righteous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Cisaillement</a:t>
                          </a:r>
                        </a:p>
                      </a:txBody>
                      <a:tcPr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l="-132155" t="-8333" r="-49823" b="-14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800" dirty="0">
                              <a:solidFill>
                                <a:srgbClr val="002060"/>
                              </a:solidFill>
                              <a:latin typeface="Righteous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C.V</a:t>
                          </a:r>
                          <a:endParaRPr lang="fr-DZ" sz="1800" dirty="0">
                            <a:solidFill>
                              <a:srgbClr val="002060"/>
                            </a:solidFill>
                            <a:latin typeface="Righteous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accent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3803323151"/>
                      </a:ext>
                    </a:extLst>
                  </a:tr>
                  <a:tr h="51354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fr-FR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Righteous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Pression diamétrale</a:t>
                          </a:r>
                        </a:p>
                      </a:txBody>
                      <a:tcPr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l="-132155" t="-77381" r="-49823" b="-11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800" dirty="0">
                              <a:solidFill>
                                <a:srgbClr val="002060"/>
                              </a:solidFill>
                              <a:latin typeface="Righteous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C.V</a:t>
                          </a:r>
                          <a:endParaRPr lang="fr-DZ" sz="1800" dirty="0">
                            <a:solidFill>
                              <a:srgbClr val="002060"/>
                            </a:solidFill>
                            <a:latin typeface="Righteous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accent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303214298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Espace réservé du numéro de diapositive 4">
            <a:extLst>
              <a:ext uri="{FF2B5EF4-FFF2-40B4-BE49-F238E27FC236}">
                <a16:creationId xmlns="" xmlns:a16="http://schemas.microsoft.com/office/drawing/2014/main" id="{8B39E8F8-1439-94B1-FBA0-03A83499841F}"/>
              </a:ext>
            </a:extLst>
          </p:cNvPr>
          <p:cNvSpPr txBox="1">
            <a:spLocks/>
          </p:cNvSpPr>
          <p:nvPr/>
        </p:nvSpPr>
        <p:spPr>
          <a:xfrm>
            <a:off x="4026488" y="4819066"/>
            <a:ext cx="764215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fld id="{810E7F54-2C80-4AEC-92A2-35241EC92D6D}" type="slidenum">
              <a:rPr lang="fr-DZ" sz="1800" b="1" smtClean="0"/>
              <a:pPr algn="ctr"/>
              <a:t>49</a:t>
            </a:fld>
            <a:endParaRPr lang="fr-DZ" sz="1800" b="1" dirty="0"/>
          </a:p>
        </p:txBody>
      </p:sp>
    </p:spTree>
    <p:extLst>
      <p:ext uri="{BB962C8B-B14F-4D97-AF65-F5344CB8AC3E}">
        <p14:creationId xmlns:p14="http://schemas.microsoft.com/office/powerpoint/2010/main" val="746302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7" grpId="0"/>
      <p:bldP spid="780" grpId="0"/>
      <p:bldP spid="781" grpId="0" animBg="1"/>
      <p:bldP spid="784" grpId="0"/>
      <p:bldP spid="785" grpId="0" animBg="1"/>
      <p:bldP spid="787" grpId="0"/>
      <p:bldP spid="78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43"/>
          <p:cNvSpPr/>
          <p:nvPr/>
        </p:nvSpPr>
        <p:spPr>
          <a:xfrm>
            <a:off x="340442" y="843558"/>
            <a:ext cx="5233527" cy="2304256"/>
          </a:xfrm>
          <a:custGeom>
            <a:avLst/>
            <a:gdLst/>
            <a:ahLst/>
            <a:cxnLst/>
            <a:rect l="l" t="t" r="r" b="b"/>
            <a:pathLst>
              <a:path w="175049" h="112478" extrusionOk="0">
                <a:moveTo>
                  <a:pt x="0" y="1489"/>
                </a:moveTo>
                <a:lnTo>
                  <a:pt x="175049" y="0"/>
                </a:lnTo>
                <a:lnTo>
                  <a:pt x="173736" y="111865"/>
                </a:lnTo>
                <a:lnTo>
                  <a:pt x="2678" y="112478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grpSp>
        <p:nvGrpSpPr>
          <p:cNvPr id="477" name="Google Shape;477;p43"/>
          <p:cNvGrpSpPr/>
          <p:nvPr/>
        </p:nvGrpSpPr>
        <p:grpSpPr>
          <a:xfrm>
            <a:off x="4860032" y="2772336"/>
            <a:ext cx="1226100" cy="2119952"/>
            <a:chOff x="5003375" y="3023525"/>
            <a:chExt cx="1226100" cy="2119952"/>
          </a:xfrm>
        </p:grpSpPr>
        <p:sp>
          <p:nvSpPr>
            <p:cNvPr id="478" name="Google Shape;478;p43"/>
            <p:cNvSpPr/>
            <p:nvPr/>
          </p:nvSpPr>
          <p:spPr>
            <a:xfrm>
              <a:off x="5003375" y="4967678"/>
              <a:ext cx="1226100" cy="175800"/>
            </a:xfrm>
            <a:prstGeom prst="ellipse">
              <a:avLst/>
            </a:prstGeom>
            <a:solidFill>
              <a:srgbClr val="6E464B">
                <a:alpha val="55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pic>
          <p:nvPicPr>
            <p:cNvPr id="479" name="Google Shape;479;p4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242473" y="3023525"/>
              <a:ext cx="748008" cy="206009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80" name="Google Shape;480;p43"/>
          <p:cNvSpPr/>
          <p:nvPr/>
        </p:nvSpPr>
        <p:spPr>
          <a:xfrm>
            <a:off x="5990463" y="1159864"/>
            <a:ext cx="585017" cy="211319"/>
          </a:xfrm>
          <a:custGeom>
            <a:avLst/>
            <a:gdLst/>
            <a:ahLst/>
            <a:cxnLst/>
            <a:rect l="l" t="t" r="r" b="b"/>
            <a:pathLst>
              <a:path w="8009" h="2893" extrusionOk="0">
                <a:moveTo>
                  <a:pt x="3684" y="1"/>
                </a:moveTo>
                <a:cubicBezTo>
                  <a:pt x="3484" y="1"/>
                  <a:pt x="3353" y="139"/>
                  <a:pt x="3356" y="508"/>
                </a:cubicBezTo>
                <a:cubicBezTo>
                  <a:pt x="3363" y="1248"/>
                  <a:pt x="3393" y="1535"/>
                  <a:pt x="3421" y="1638"/>
                </a:cubicBezTo>
                <a:lnTo>
                  <a:pt x="3421" y="1638"/>
                </a:lnTo>
                <a:cubicBezTo>
                  <a:pt x="3220" y="1573"/>
                  <a:pt x="2501" y="1359"/>
                  <a:pt x="1763" y="1359"/>
                </a:cubicBezTo>
                <a:cubicBezTo>
                  <a:pt x="1033" y="1359"/>
                  <a:pt x="285" y="1568"/>
                  <a:pt x="0" y="2338"/>
                </a:cubicBezTo>
                <a:lnTo>
                  <a:pt x="8008" y="2892"/>
                </a:lnTo>
                <a:cubicBezTo>
                  <a:pt x="8008" y="2892"/>
                  <a:pt x="6552" y="969"/>
                  <a:pt x="5844" y="969"/>
                </a:cubicBezTo>
                <a:cubicBezTo>
                  <a:pt x="5693" y="969"/>
                  <a:pt x="5576" y="1056"/>
                  <a:pt x="5515" y="1266"/>
                </a:cubicBezTo>
                <a:cubicBezTo>
                  <a:pt x="5515" y="1266"/>
                  <a:pt x="4288" y="1"/>
                  <a:pt x="368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481" name="Google Shape;481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-94500" y="2119750"/>
            <a:ext cx="2841451" cy="3425125"/>
          </a:xfrm>
          <a:prstGeom prst="rect">
            <a:avLst/>
          </a:prstGeom>
          <a:noFill/>
          <a:ln>
            <a:noFill/>
          </a:ln>
        </p:spPr>
      </p:pic>
      <p:sp>
        <p:nvSpPr>
          <p:cNvPr id="482" name="Google Shape;482;p43"/>
          <p:cNvSpPr txBox="1">
            <a:spLocks noGrp="1"/>
          </p:cNvSpPr>
          <p:nvPr>
            <p:ph type="subTitle" idx="1"/>
          </p:nvPr>
        </p:nvSpPr>
        <p:spPr>
          <a:xfrm>
            <a:off x="611561" y="1150322"/>
            <a:ext cx="4752527" cy="162201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285750" indent="-285750" algn="l">
              <a:buSzPct val="100000"/>
              <a:buFont typeface="Wingdings" pitchFamily="2" charset="2"/>
              <a:buChar char="v"/>
            </a:pPr>
            <a:r>
              <a:rPr lang="fr-FR" dirty="0">
                <a:latin typeface="Righteous"/>
              </a:rPr>
              <a:t>Ce projet consiste à étudier un bâtiment R+9 multifonctionnel en charpente métallique situé à la wilaya de TLEMCEN.</a:t>
            </a:r>
          </a:p>
          <a:p>
            <a:pPr marL="285750" indent="-285750" algn="l">
              <a:buSzPct val="100000"/>
              <a:buFont typeface="Wingdings" pitchFamily="2" charset="2"/>
              <a:buChar char="v"/>
            </a:pPr>
            <a:r>
              <a:rPr lang="fr-FR" dirty="0">
                <a:solidFill>
                  <a:schemeClr val="tx2">
                    <a:lumMod val="50000"/>
                  </a:schemeClr>
                </a:solidFill>
                <a:latin typeface="Righteous"/>
              </a:rPr>
              <a:t> L'ossature est en forme rectangulaire. Elle est constituée de poteaux et des poutres avec des planchés mixtes (Acier-Béton).</a:t>
            </a:r>
          </a:p>
          <a:p>
            <a:pPr marL="0" lvl="0" indent="0"/>
            <a:endParaRPr dirty="0"/>
          </a:p>
        </p:txBody>
      </p:sp>
      <p:sp>
        <p:nvSpPr>
          <p:cNvPr id="2" name="Espace réservé du numéro de diapositive 4">
            <a:extLst>
              <a:ext uri="{FF2B5EF4-FFF2-40B4-BE49-F238E27FC236}">
                <a16:creationId xmlns="" xmlns:a16="http://schemas.microsoft.com/office/drawing/2014/main" id="{58F0AAEC-6CA5-4C38-91FA-EC55F31CAD27}"/>
              </a:ext>
            </a:extLst>
          </p:cNvPr>
          <p:cNvSpPr txBox="1">
            <a:spLocks/>
          </p:cNvSpPr>
          <p:nvPr/>
        </p:nvSpPr>
        <p:spPr>
          <a:xfrm>
            <a:off x="4095817" y="4804389"/>
            <a:ext cx="764215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fld id="{810E7F54-2C80-4AEC-92A2-35241EC92D6D}" type="slidenum">
              <a:rPr lang="fr-DZ" sz="1800" b="1" smtClean="0"/>
              <a:pPr algn="ctr"/>
              <a:t>5</a:t>
            </a:fld>
            <a:endParaRPr lang="fr-DZ" sz="1800" b="1" dirty="0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2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" name="Google Shape;998;p63"/>
          <p:cNvSpPr/>
          <p:nvPr/>
        </p:nvSpPr>
        <p:spPr>
          <a:xfrm>
            <a:off x="2267744" y="1131590"/>
            <a:ext cx="5544616" cy="3168352"/>
          </a:xfrm>
          <a:custGeom>
            <a:avLst/>
            <a:gdLst/>
            <a:ahLst/>
            <a:cxnLst/>
            <a:rect l="l" t="t" r="r" b="b"/>
            <a:pathLst>
              <a:path w="176004" h="153336" extrusionOk="0">
                <a:moveTo>
                  <a:pt x="0" y="2030"/>
                </a:moveTo>
                <a:lnTo>
                  <a:pt x="174618" y="0"/>
                </a:lnTo>
                <a:lnTo>
                  <a:pt x="176004" y="152872"/>
                </a:lnTo>
                <a:lnTo>
                  <a:pt x="2671" y="153336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999" name="Google Shape;999;p63"/>
          <p:cNvSpPr/>
          <p:nvPr/>
        </p:nvSpPr>
        <p:spPr>
          <a:xfrm flipH="1">
            <a:off x="4059277" y="1440100"/>
            <a:ext cx="1959300" cy="929700"/>
          </a:xfrm>
          <a:prstGeom prst="trapezoid">
            <a:avLst>
              <a:gd name="adj" fmla="val 6197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0" name="Google Shape;1000;p63"/>
          <p:cNvSpPr txBox="1">
            <a:spLocks noGrp="1"/>
          </p:cNvSpPr>
          <p:nvPr>
            <p:ph type="title" idx="2"/>
          </p:nvPr>
        </p:nvSpPr>
        <p:spPr>
          <a:xfrm flipH="1">
            <a:off x="2374631" y="2715766"/>
            <a:ext cx="5328591" cy="1800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fr-FR" dirty="0">
                <a:solidFill>
                  <a:srgbClr val="3E5E81"/>
                </a:solidFill>
              </a:rPr>
              <a:t>É</a:t>
            </a:r>
            <a:r>
              <a:rPr lang="fr-FR" dirty="0"/>
              <a:t>tude de l’infrastructure</a:t>
            </a:r>
            <a:endParaRPr b="0" dirty="0"/>
          </a:p>
        </p:txBody>
      </p:sp>
      <p:sp>
        <p:nvSpPr>
          <p:cNvPr id="1001" name="Google Shape;1001;p63"/>
          <p:cNvSpPr txBox="1">
            <a:spLocks noGrp="1"/>
          </p:cNvSpPr>
          <p:nvPr>
            <p:ph type="title"/>
          </p:nvPr>
        </p:nvSpPr>
        <p:spPr>
          <a:xfrm>
            <a:off x="4282627" y="1471600"/>
            <a:ext cx="1512600" cy="866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 dirty="0"/>
              <a:t>08</a:t>
            </a:r>
            <a:endParaRPr b="0" dirty="0"/>
          </a:p>
        </p:txBody>
      </p:sp>
      <p:sp>
        <p:nvSpPr>
          <p:cNvPr id="2" name="Espace réservé du numéro de diapositive 4">
            <a:extLst>
              <a:ext uri="{FF2B5EF4-FFF2-40B4-BE49-F238E27FC236}">
                <a16:creationId xmlns="" xmlns:a16="http://schemas.microsoft.com/office/drawing/2014/main" id="{5EC10B9B-EA17-EE4F-39D0-62AFD10EFCF3}"/>
              </a:ext>
            </a:extLst>
          </p:cNvPr>
          <p:cNvSpPr txBox="1">
            <a:spLocks/>
          </p:cNvSpPr>
          <p:nvPr/>
        </p:nvSpPr>
        <p:spPr>
          <a:xfrm>
            <a:off x="4014121" y="4861932"/>
            <a:ext cx="764215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fld id="{810E7F54-2C80-4AEC-92A2-35241EC92D6D}" type="slidenum">
              <a:rPr lang="fr-DZ" sz="1800" b="1" smtClean="0"/>
              <a:pPr algn="ctr"/>
              <a:t>50</a:t>
            </a:fld>
            <a:endParaRPr lang="fr-DZ" sz="1800" b="1" dirty="0"/>
          </a:p>
        </p:txBody>
      </p:sp>
    </p:spTree>
    <p:extLst>
      <p:ext uri="{BB962C8B-B14F-4D97-AF65-F5344CB8AC3E}">
        <p14:creationId xmlns:p14="http://schemas.microsoft.com/office/powerpoint/2010/main" val="3865136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9" grpId="0" animBg="1"/>
      <p:bldP spid="1000" grpId="0"/>
      <p:bldP spid="1001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p55"/>
          <p:cNvSpPr txBox="1">
            <a:spLocks noGrp="1"/>
          </p:cNvSpPr>
          <p:nvPr>
            <p:ph type="title"/>
          </p:nvPr>
        </p:nvSpPr>
        <p:spPr>
          <a:xfrm>
            <a:off x="748537" y="590575"/>
            <a:ext cx="76470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1">
                    <a:lumMod val="50000"/>
                  </a:schemeClr>
                </a:solidFill>
              </a:rPr>
              <a:t>Pied de poteau</a:t>
            </a:r>
            <a:endParaRPr dirty="0">
              <a:solidFill>
                <a:schemeClr val="accent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0" name="Google Shape;780;p55"/>
              <p:cNvSpPr txBox="1"/>
              <p:nvPr/>
            </p:nvSpPr>
            <p:spPr>
              <a:xfrm>
                <a:off x="6745625" y="2188625"/>
                <a:ext cx="1909800" cy="27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lvl="0" algn="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180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/>
                        </a:rPr>
                        <m:t>600×450</m:t>
                      </m:r>
                      <m:r>
                        <a:rPr lang="fr-FR" sz="1800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fr-FR" sz="1800" b="0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30</m:t>
                      </m:r>
                    </m:oMath>
                  </m:oMathPara>
                </a14:m>
                <a:endParaRPr lang="fr-FR" sz="1800" dirty="0">
                  <a:solidFill>
                    <a:schemeClr val="tx2">
                      <a:lumMod val="50000"/>
                    </a:schemeClr>
                  </a:solidFill>
                  <a:latin typeface="Righteous"/>
                  <a:ea typeface="Righteous"/>
                  <a:cs typeface="Righteous"/>
                  <a:sym typeface="Righteous"/>
                </a:endParaRPr>
              </a:p>
            </p:txBody>
          </p:sp>
        </mc:Choice>
        <mc:Fallback xmlns="">
          <p:sp>
            <p:nvSpPr>
              <p:cNvPr id="780" name="Google Shape;780;p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5625" y="2188625"/>
                <a:ext cx="1909800" cy="270000"/>
              </a:xfrm>
              <a:prstGeom prst="rect">
                <a:avLst/>
              </a:prstGeom>
              <a:blipFill rotWithShape="1">
                <a:blip r:embed="rId3"/>
                <a:stretch>
                  <a:fillRect l="-4473" b="-1363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1" name="Google Shape;781;p55"/>
          <p:cNvSpPr/>
          <p:nvPr/>
        </p:nvSpPr>
        <p:spPr>
          <a:xfrm flipH="1">
            <a:off x="6732239" y="1347614"/>
            <a:ext cx="1619285" cy="706011"/>
          </a:xfrm>
          <a:prstGeom prst="trapezoid">
            <a:avLst>
              <a:gd name="adj" fmla="val 4339"/>
            </a:avLst>
          </a:prstGeom>
          <a:solidFill>
            <a:srgbClr val="28E8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accent6"/>
                </a:solidFill>
                <a:latin typeface="Righteous"/>
                <a:ea typeface="Righteous"/>
                <a:cs typeface="Righteous"/>
                <a:sym typeface="Righteous"/>
              </a:rPr>
              <a:t>Plaque d’assise</a:t>
            </a:r>
            <a:endParaRPr sz="2000" dirty="0">
              <a:solidFill>
                <a:schemeClr val="accent6"/>
              </a:solidFill>
              <a:latin typeface="Righteous"/>
              <a:ea typeface="Righteous"/>
              <a:cs typeface="Righteous"/>
              <a:sym typeface="Righteous"/>
            </a:endParaRPr>
          </a:p>
        </p:txBody>
      </p:sp>
      <p:sp>
        <p:nvSpPr>
          <p:cNvPr id="784" name="Google Shape;784;p55"/>
          <p:cNvSpPr txBox="1"/>
          <p:nvPr/>
        </p:nvSpPr>
        <p:spPr>
          <a:xfrm>
            <a:off x="792525" y="1918625"/>
            <a:ext cx="2031900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accent3"/>
                </a:solidFill>
                <a:latin typeface="Righteous"/>
                <a:ea typeface="Righteous"/>
                <a:cs typeface="Righteous"/>
                <a:sym typeface="Righteous"/>
              </a:rPr>
              <a:t>HEB 400</a:t>
            </a:r>
            <a:endParaRPr sz="1800" dirty="0">
              <a:solidFill>
                <a:schemeClr val="accent3"/>
              </a:solidFill>
              <a:latin typeface="Righteous"/>
              <a:ea typeface="Righteous"/>
              <a:cs typeface="Righteous"/>
              <a:sym typeface="Righteous"/>
            </a:endParaRPr>
          </a:p>
        </p:txBody>
      </p:sp>
      <p:sp>
        <p:nvSpPr>
          <p:cNvPr id="785" name="Google Shape;785;p55"/>
          <p:cNvSpPr/>
          <p:nvPr/>
        </p:nvSpPr>
        <p:spPr>
          <a:xfrm flipH="1">
            <a:off x="792613" y="1476975"/>
            <a:ext cx="1453500" cy="357900"/>
          </a:xfrm>
          <a:prstGeom prst="trapezoid">
            <a:avLst>
              <a:gd name="adj" fmla="val 4339"/>
            </a:avLst>
          </a:prstGeom>
          <a:solidFill>
            <a:srgbClr val="0E5D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accent6"/>
                </a:solidFill>
                <a:latin typeface="Righteous"/>
                <a:ea typeface="Righteous"/>
                <a:cs typeface="Righteous"/>
                <a:sym typeface="Righteous"/>
              </a:rPr>
              <a:t>Poteau</a:t>
            </a:r>
            <a:endParaRPr sz="2000" dirty="0">
              <a:solidFill>
                <a:schemeClr val="accent6"/>
              </a:solidFill>
              <a:latin typeface="Righteous"/>
              <a:ea typeface="Righteous"/>
              <a:cs typeface="Righteous"/>
              <a:sym typeface="Righteous"/>
            </a:endParaRPr>
          </a:p>
        </p:txBody>
      </p:sp>
      <p:sp>
        <p:nvSpPr>
          <p:cNvPr id="787" name="Google Shape;787;p55"/>
          <p:cNvSpPr txBox="1"/>
          <p:nvPr/>
        </p:nvSpPr>
        <p:spPr>
          <a:xfrm>
            <a:off x="803396" y="3627582"/>
            <a:ext cx="2031900" cy="5948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fr-FR" sz="1800" dirty="0">
                <a:solidFill>
                  <a:schemeClr val="tx2">
                    <a:lumMod val="50000"/>
                  </a:schemeClr>
                </a:solidFill>
                <a:latin typeface="Righteous"/>
              </a:rPr>
              <a:t>4 tiges d’encrage ∅27 classes 4.6</a:t>
            </a:r>
            <a:endParaRPr sz="1800" dirty="0">
              <a:solidFill>
                <a:schemeClr val="tx2">
                  <a:lumMod val="50000"/>
                </a:schemeClr>
              </a:solidFill>
              <a:latin typeface="Righteous"/>
              <a:ea typeface="Righteous"/>
              <a:cs typeface="Righteous"/>
              <a:sym typeface="Righteous"/>
            </a:endParaRPr>
          </a:p>
        </p:txBody>
      </p:sp>
      <p:sp>
        <p:nvSpPr>
          <p:cNvPr id="788" name="Google Shape;788;p55"/>
          <p:cNvSpPr/>
          <p:nvPr/>
        </p:nvSpPr>
        <p:spPr>
          <a:xfrm flipH="1">
            <a:off x="792523" y="2752650"/>
            <a:ext cx="1619236" cy="736450"/>
          </a:xfrm>
          <a:prstGeom prst="trapezoid">
            <a:avLst>
              <a:gd name="adj" fmla="val 4339"/>
            </a:avLst>
          </a:prstGeom>
          <a:solidFill>
            <a:schemeClr val="accent6">
              <a:lumMod val="6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002060"/>
                </a:solidFill>
                <a:latin typeface="Righteous"/>
                <a:ea typeface="Righteous"/>
                <a:cs typeface="Righteous"/>
                <a:sym typeface="Righteous"/>
              </a:rPr>
              <a:t>Tiges d’ancrage</a:t>
            </a:r>
            <a:endParaRPr sz="2000" dirty="0">
              <a:solidFill>
                <a:srgbClr val="002060"/>
              </a:solidFill>
              <a:latin typeface="Righteous"/>
              <a:ea typeface="Righteous"/>
              <a:cs typeface="Righteous"/>
              <a:sym typeface="Righteous"/>
            </a:endParaRPr>
          </a:p>
        </p:txBody>
      </p:sp>
      <p:pic>
        <p:nvPicPr>
          <p:cNvPr id="14" name="Image 13" descr="Une image contenant ciel, terrain de jeux, conception&#10;&#10;Description générée automatiquement"/>
          <p:cNvPicPr/>
          <p:nvPr/>
        </p:nvPicPr>
        <p:blipFill>
          <a:blip r:embed="rId4"/>
          <a:stretch>
            <a:fillRect/>
          </a:stretch>
        </p:blipFill>
        <p:spPr>
          <a:xfrm>
            <a:off x="2915816" y="1347614"/>
            <a:ext cx="3168352" cy="30243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rapèze 2"/>
          <p:cNvSpPr/>
          <p:nvPr/>
        </p:nvSpPr>
        <p:spPr>
          <a:xfrm>
            <a:off x="6959589" y="3084523"/>
            <a:ext cx="1433101" cy="809153"/>
          </a:xfrm>
          <a:prstGeom prst="trapezoid">
            <a:avLst>
              <a:gd name="adj" fmla="val 10235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>
                <a:solidFill>
                  <a:srgbClr val="002060"/>
                </a:solidFill>
                <a:latin typeface="Righteous"/>
                <a:cs typeface="Times New Roman" panose="02020603050405020304" pitchFamily="18" charset="0"/>
              </a:rPr>
              <a:t>Massif d’ancrage</a:t>
            </a:r>
          </a:p>
        </p:txBody>
      </p:sp>
      <p:sp>
        <p:nvSpPr>
          <p:cNvPr id="2" name="Espace réservé du numéro de diapositive 4">
            <a:extLst>
              <a:ext uri="{FF2B5EF4-FFF2-40B4-BE49-F238E27FC236}">
                <a16:creationId xmlns="" xmlns:a16="http://schemas.microsoft.com/office/drawing/2014/main" id="{E2DAE009-CE74-BEEF-5D32-A48002A0A7FA}"/>
              </a:ext>
            </a:extLst>
          </p:cNvPr>
          <p:cNvSpPr txBox="1">
            <a:spLocks/>
          </p:cNvSpPr>
          <p:nvPr/>
        </p:nvSpPr>
        <p:spPr>
          <a:xfrm>
            <a:off x="4117884" y="4793145"/>
            <a:ext cx="764215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fld id="{810E7F54-2C80-4AEC-92A2-35241EC92D6D}" type="slidenum">
              <a:rPr lang="fr-DZ" sz="1800" b="1" smtClean="0"/>
              <a:pPr algn="ctr"/>
              <a:t>51</a:t>
            </a:fld>
            <a:endParaRPr lang="fr-DZ" sz="1800" b="1" dirty="0"/>
          </a:p>
        </p:txBody>
      </p:sp>
    </p:spTree>
    <p:extLst>
      <p:ext uri="{BB962C8B-B14F-4D97-AF65-F5344CB8AC3E}">
        <p14:creationId xmlns:p14="http://schemas.microsoft.com/office/powerpoint/2010/main" val="3610011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7" grpId="0"/>
      <p:bldP spid="780" grpId="0"/>
      <p:bldP spid="781" grpId="0" animBg="1"/>
      <p:bldP spid="784" grpId="0"/>
      <p:bldP spid="785" grpId="0" animBg="1"/>
      <p:bldP spid="787" grpId="0"/>
      <p:bldP spid="788" grpId="0" animBg="1"/>
      <p:bldP spid="3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Google Shape;454;p42"/>
              <p:cNvGraphicFramePr/>
              <p:nvPr>
                <p:extLst>
                  <p:ext uri="{D42A27DB-BD31-4B8C-83A1-F6EECF244321}">
                    <p14:modId xmlns:p14="http://schemas.microsoft.com/office/powerpoint/2010/main" val="3875109074"/>
                  </p:ext>
                </p:extLst>
              </p:nvPr>
            </p:nvGraphicFramePr>
            <p:xfrm>
              <a:off x="187027" y="94841"/>
              <a:ext cx="8769945" cy="4641818"/>
            </p:xfrm>
            <a:graphic>
              <a:graphicData uri="http://schemas.openxmlformats.org/drawingml/2006/table">
                <a:tbl>
                  <a:tblPr firstRow="1">
                    <a:tableStyleId>{0660B408-B3CF-4A94-85FC-2B1E0A45F4A2}</a:tableStyleId>
                  </a:tblPr>
                  <a:tblGrid>
                    <a:gridCol w="1972462">
                      <a:extLst>
                        <a:ext uri="{9D8B030D-6E8A-4147-A177-3AD203B41FA5}">
                          <a16:colId xmlns="" xmlns:a16="http://schemas.microsoft.com/office/drawing/2014/main" val="20000"/>
                        </a:ext>
                      </a:extLst>
                    </a:gridCol>
                    <a:gridCol w="2674328">
                      <a:extLst>
                        <a:ext uri="{9D8B030D-6E8A-4147-A177-3AD203B41FA5}">
                          <a16:colId xmlns="" xmlns:a16="http://schemas.microsoft.com/office/drawing/2014/main" val="20001"/>
                        </a:ext>
                      </a:extLst>
                    </a:gridCol>
                    <a:gridCol w="2306170">
                      <a:extLst>
                        <a:ext uri="{9D8B030D-6E8A-4147-A177-3AD203B41FA5}">
                          <a16:colId xmlns="" xmlns:a16="http://schemas.microsoft.com/office/drawing/2014/main" val="20002"/>
                        </a:ext>
                      </a:extLst>
                    </a:gridCol>
                    <a:gridCol w="978377">
                      <a:extLst>
                        <a:ext uri="{9D8B030D-6E8A-4147-A177-3AD203B41FA5}">
                          <a16:colId xmlns="" xmlns:a16="http://schemas.microsoft.com/office/drawing/2014/main" val="20003"/>
                        </a:ext>
                      </a:extLst>
                    </a:gridCol>
                    <a:gridCol w="838608">
                      <a:extLst>
                        <a:ext uri="{9D8B030D-6E8A-4147-A177-3AD203B41FA5}">
                          <a16:colId xmlns="" xmlns:a16="http://schemas.microsoft.com/office/drawing/2014/main" val="20004"/>
                        </a:ext>
                      </a:extLst>
                    </a:gridCol>
                  </a:tblGrid>
                  <a:tr h="447742">
                    <a:tc gridSpan="3"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fr-FR" sz="1800" dirty="0">
                              <a:solidFill>
                                <a:srgbClr val="002060"/>
                              </a:solidFill>
                              <a:latin typeface="Righteous"/>
                              <a:sym typeface="Baloo Tammudu 2"/>
                            </a:rPr>
                            <a:t>Les</a:t>
                          </a:r>
                          <a:r>
                            <a:rPr lang="fr-FR" sz="1800" baseline="0" dirty="0">
                              <a:solidFill>
                                <a:srgbClr val="002060"/>
                              </a:solidFill>
                              <a:latin typeface="Righteous"/>
                              <a:sym typeface="Baloo Tammudu 2"/>
                            </a:rPr>
                            <a:t> vérifications </a:t>
                          </a:r>
                          <a:endParaRPr sz="1800" b="1" dirty="0">
                            <a:solidFill>
                              <a:srgbClr val="002060"/>
                            </a:solidFill>
                            <a:latin typeface="Righteous"/>
                            <a:ea typeface="Baloo Tammudu 2"/>
                            <a:cs typeface="Baloo Tammudu 2"/>
                            <a:sym typeface="Baloo Tammudu 2"/>
                          </a:endParaRPr>
                        </a:p>
                      </a:txBody>
                      <a:tcPr marL="91425" marR="91425" marT="91425" marB="91425" anchor="ctr"/>
                    </a:tc>
                    <a:tc h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fr-FR" sz="1800" dirty="0">
                              <a:solidFill>
                                <a:srgbClr val="002060"/>
                              </a:solidFill>
                              <a:latin typeface="Righteous"/>
                              <a:sym typeface="Righteous"/>
                            </a:rPr>
                            <a:t>CV</a:t>
                          </a:r>
                          <a:endParaRPr sz="1800" b="1" dirty="0">
                            <a:solidFill>
                              <a:srgbClr val="002060"/>
                            </a:solidFill>
                            <a:latin typeface="Righteous"/>
                            <a:ea typeface="Righteous"/>
                            <a:cs typeface="Righteous"/>
                            <a:sym typeface="Righteous"/>
                          </a:endParaRPr>
                        </a:p>
                      </a:txBody>
                      <a:tcPr marL="91425" marR="91425" marT="91425" marB="91425" anchor="ctr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fr-FR" sz="1800" dirty="0">
                              <a:solidFill>
                                <a:srgbClr val="002060"/>
                              </a:solidFill>
                              <a:latin typeface="Righteous"/>
                              <a:sym typeface="Righteous"/>
                            </a:rPr>
                            <a:t>CNV</a:t>
                          </a:r>
                          <a:endParaRPr sz="1800" b="1" dirty="0">
                            <a:solidFill>
                              <a:srgbClr val="002060"/>
                            </a:solidFill>
                            <a:latin typeface="Righteous"/>
                            <a:ea typeface="Righteous"/>
                            <a:cs typeface="Righteous"/>
                            <a:sym typeface="Righteous"/>
                          </a:endParaRPr>
                        </a:p>
                      </a:txBody>
                      <a:tcPr marL="91425" marR="91425" marT="91425" marB="91425" anchor="ctr"/>
                    </a:tc>
                    <a:extLst>
                      <a:ext uri="{0D108BD9-81ED-4DB2-BD59-A6C34878D82A}">
                        <a16:rowId xmlns="" xmlns:a16="http://schemas.microsoft.com/office/drawing/2014/main" val="10000"/>
                      </a:ext>
                    </a:extLst>
                  </a:tr>
                  <a:tr h="478290">
                    <a:tc gridSpan="2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fr-FR" sz="1600" u="none" strike="noStrike" cap="none" dirty="0">
                              <a:solidFill>
                                <a:srgbClr val="002060"/>
                              </a:solidFill>
                              <a:effectLst/>
                              <a:latin typeface="Righteous"/>
                              <a:sym typeface="Arial"/>
                            </a:rPr>
                            <a:t>Vérification de la résistance à la compression </a:t>
                          </a:r>
                          <a:endParaRPr lang="fr-FR" sz="1600" b="0" dirty="0">
                            <a:solidFill>
                              <a:srgbClr val="002060"/>
                            </a:solidFill>
                            <a:latin typeface="Righteous"/>
                            <a:ea typeface="Baloo Tammudu 2"/>
                            <a:cs typeface="Baloo Tammudu 2"/>
                            <a:sym typeface="Baloo Tammudu 2"/>
                          </a:endParaRPr>
                        </a:p>
                      </a:txBody>
                      <a:tcPr marL="91425" marR="91425" marT="91425" marB="91425" anchor="ctr"/>
                    </a:tc>
                    <a:tc h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ar-DZ" sz="1400" i="1" u="none" strike="noStrike" cap="none" smtClean="0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/>
                                        <a:sym typeface="Arial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ar-DZ" sz="1400" i="1" u="none" strike="noStrike" cap="none">
                                            <a:solidFill>
                                              <a:srgbClr val="002060"/>
                                            </a:solidFill>
                                            <a:effectLst/>
                                            <a:latin typeface="Cambria Math"/>
                                            <a:sym typeface="Arial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1400" u="none" strike="noStrike" cap="none">
                                            <a:solidFill>
                                              <a:srgbClr val="002060"/>
                                            </a:solidFill>
                                            <a:effectLst/>
                                            <a:latin typeface="Cambria Math"/>
                                            <a:sym typeface="Arial"/>
                                          </a:rPr>
                                          <m:t>𝑁</m:t>
                                        </m:r>
                                      </m:e>
                                      <m:sub>
                                        <m:r>
                                          <a:rPr lang="fr-FR" sz="1400" u="none" strike="noStrike" cap="none">
                                            <a:solidFill>
                                              <a:srgbClr val="002060"/>
                                            </a:solidFill>
                                            <a:effectLst/>
                                            <a:latin typeface="Cambria Math"/>
                                            <a:sym typeface="Arial"/>
                                          </a:rPr>
                                          <m:t>𝑠𝑑</m:t>
                                        </m:r>
                                      </m:sub>
                                    </m:sSub>
                                    <m:r>
                                      <a:rPr lang="ar-DZ" sz="1400" u="none" strike="noStrike" cap="none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/>
                                        <a:sym typeface="Arial"/>
                                      </a:rPr>
                                      <m:t>≤</m:t>
                                    </m:r>
                                    <m:r>
                                      <a:rPr lang="fr-FR" sz="1400" u="none" strike="noStrike" cap="none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/>
                                        <a:sym typeface="Arial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fr-FR" sz="1400" u="none" strike="noStrike" cap="none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/>
                                        <a:sym typeface="Arial"/>
                                      </a:rPr>
                                      <m:t>𝑐</m:t>
                                    </m:r>
                                    <m:r>
                                      <a:rPr lang="fr-FR" sz="1400" u="none" strike="noStrike" cap="none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/>
                                        <a:sym typeface="Arial"/>
                                      </a:rPr>
                                      <m:t>.</m:t>
                                    </m:r>
                                    <m:r>
                                      <a:rPr lang="fr-FR" sz="1400" u="none" strike="noStrike" cap="none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/>
                                        <a:sym typeface="Arial"/>
                                      </a:rPr>
                                      <m:t>𝑅𝑑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ar-DZ" sz="1400" b="0" dirty="0">
                            <a:solidFill>
                              <a:srgbClr val="002060"/>
                            </a:solidFill>
                            <a:latin typeface="Righteous"/>
                            <a:ea typeface="Righteous"/>
                            <a:cs typeface="Righteous"/>
                            <a:sym typeface="Righteous"/>
                          </a:endParaRPr>
                        </a:p>
                      </a:txBody>
                      <a:tcPr marL="91425" marR="91425" marT="91425" marB="91425" anchor="ctr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400" b="0" dirty="0">
                            <a:solidFill>
                              <a:srgbClr val="002060"/>
                            </a:solidFill>
                            <a:latin typeface="Righteous"/>
                            <a:ea typeface="Righteous"/>
                            <a:cs typeface="Righteous"/>
                            <a:sym typeface="Righteous"/>
                          </a:endParaRPr>
                        </a:p>
                      </a:txBody>
                      <a:tcPr marL="91425" marR="91425" marT="91425" marB="91425" anchor="ctr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400" b="0" dirty="0">
                            <a:solidFill>
                              <a:srgbClr val="002060"/>
                            </a:solidFill>
                            <a:latin typeface="Righteous"/>
                            <a:ea typeface="Righteous"/>
                            <a:cs typeface="Righteous"/>
                            <a:sym typeface="Righteous"/>
                          </a:endParaRPr>
                        </a:p>
                      </a:txBody>
                      <a:tcPr marL="91425" marR="91425" marT="91425" marB="91425" anchor="ctr"/>
                    </a:tc>
                    <a:extLst>
                      <a:ext uri="{0D108BD9-81ED-4DB2-BD59-A6C34878D82A}">
                        <a16:rowId xmlns="" xmlns:a16="http://schemas.microsoft.com/office/drawing/2014/main" val="10001"/>
                      </a:ext>
                    </a:extLst>
                  </a:tr>
                  <a:tr h="418500">
                    <a:tc gridSpan="2"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fr-FR" sz="1600" u="none" strike="noStrike" cap="none" dirty="0">
                              <a:solidFill>
                                <a:srgbClr val="002060"/>
                              </a:solidFill>
                              <a:effectLst/>
                              <a:latin typeface="Righteous"/>
                              <a:sym typeface="Arial"/>
                            </a:rPr>
                            <a:t>Vérification de la résistance à la traction </a:t>
                          </a:r>
                          <a:endParaRPr sz="1600" b="0" dirty="0">
                            <a:solidFill>
                              <a:srgbClr val="002060"/>
                            </a:solidFill>
                            <a:latin typeface="Righteous"/>
                            <a:ea typeface="Baloo Tammudu 2"/>
                            <a:cs typeface="Baloo Tammudu 2"/>
                            <a:sym typeface="Baloo Tammudu 2"/>
                          </a:endParaRPr>
                        </a:p>
                      </a:txBody>
                      <a:tcPr marL="91425" marR="91425" marT="91425" marB="91425" anchor="ctr"/>
                    </a:tc>
                    <a:tc h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ar-DZ" sz="1400" i="1" u="none" strike="noStrike" cap="none" smtClean="0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/>
                                        <a:sym typeface="Arial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400" u="none" strike="noStrike" cap="none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/>
                                        <a:sym typeface="Arial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fr-FR" sz="1400" u="none" strike="noStrike" cap="none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/>
                                        <a:sym typeface="Arial"/>
                                      </a:rPr>
                                      <m:t>𝑡</m:t>
                                    </m:r>
                                    <m:r>
                                      <a:rPr lang="fr-FR" sz="1400" u="none" strike="noStrike" cap="none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/>
                                        <a:sym typeface="Arial"/>
                                      </a:rPr>
                                      <m:t>,</m:t>
                                    </m:r>
                                    <m:r>
                                      <a:rPr lang="fr-FR" sz="1400" u="none" strike="noStrike" cap="none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/>
                                        <a:sym typeface="Arial"/>
                                      </a:rPr>
                                      <m:t>𝑠𝑑</m:t>
                                    </m:r>
                                  </m:sub>
                                </m:sSub>
                                <m:r>
                                  <a:rPr lang="ar-DZ" sz="1400" u="none" strike="noStrike" cap="none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/>
                                    <a:sym typeface="Arial"/>
                                  </a:rPr>
                                  <m:t>≤</m:t>
                                </m:r>
                                <m:sSub>
                                  <m:sSubPr>
                                    <m:ctrlPr>
                                      <a:rPr lang="ar-DZ" sz="1400" i="1" u="none" strike="noStrike" cap="none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/>
                                        <a:sym typeface="Arial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400" u="none" strike="noStrike" cap="none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/>
                                        <a:sym typeface="Arial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fr-FR" sz="1400" u="none" strike="noStrike" cap="none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/>
                                        <a:sym typeface="Arial"/>
                                      </a:rPr>
                                      <m:t>𝑇</m:t>
                                    </m:r>
                                    <m:r>
                                      <a:rPr lang="fr-FR" sz="1400" u="none" strike="noStrike" cap="none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/>
                                        <a:sym typeface="Arial"/>
                                      </a:rPr>
                                      <m:t>.</m:t>
                                    </m:r>
                                    <m:r>
                                      <a:rPr lang="fr-FR" sz="1400" u="none" strike="noStrike" cap="none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/>
                                        <a:sym typeface="Arial"/>
                                      </a:rPr>
                                      <m:t>𝑅𝑑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ar-DZ" sz="1400" b="0" dirty="0">
                            <a:solidFill>
                              <a:srgbClr val="002060"/>
                            </a:solidFill>
                            <a:latin typeface="Righteous"/>
                            <a:ea typeface="Baloo Tammudu 2"/>
                            <a:cs typeface="Baloo Tammudu 2"/>
                            <a:sym typeface="Baloo Tammudu 2"/>
                          </a:endParaRPr>
                        </a:p>
                      </a:txBody>
                      <a:tcPr marL="91425" marR="91425" marT="91425" marB="91425" anchor="ctr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400" b="0" dirty="0">
                            <a:solidFill>
                              <a:srgbClr val="002060"/>
                            </a:solidFill>
                            <a:latin typeface="Righteous"/>
                            <a:ea typeface="Baloo Tammudu 2"/>
                            <a:cs typeface="Baloo Tammudu 2"/>
                            <a:sym typeface="Baloo Tammudu 2"/>
                          </a:endParaRPr>
                        </a:p>
                      </a:txBody>
                      <a:tcPr marL="91425" marR="91425" marT="91425" marB="91425" anchor="ctr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400" b="0" dirty="0">
                            <a:solidFill>
                              <a:srgbClr val="002060"/>
                            </a:solidFill>
                            <a:latin typeface="Righteous"/>
                            <a:ea typeface="Baloo Tammudu 2"/>
                            <a:cs typeface="Baloo Tammudu 2"/>
                            <a:sym typeface="Baloo Tammudu 2"/>
                          </a:endParaRPr>
                        </a:p>
                      </a:txBody>
                      <a:tcPr marL="91425" marR="91425" marT="91425" marB="91425" anchor="ctr"/>
                    </a:tc>
                    <a:extLst>
                      <a:ext uri="{0D108BD9-81ED-4DB2-BD59-A6C34878D82A}">
                        <a16:rowId xmlns="" xmlns:a16="http://schemas.microsoft.com/office/drawing/2014/main" val="10002"/>
                      </a:ext>
                    </a:extLst>
                  </a:tr>
                  <a:tr h="426036">
                    <a:tc gridSpan="2"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fr-FR" sz="1600" u="none" strike="noStrike" cap="none" dirty="0">
                              <a:solidFill>
                                <a:srgbClr val="002060"/>
                              </a:solidFill>
                              <a:effectLst/>
                              <a:latin typeface="Righteous"/>
                              <a:sym typeface="Arial"/>
                            </a:rPr>
                            <a:t>Vérification de la soudure</a:t>
                          </a:r>
                          <a:endParaRPr sz="1600" b="0" dirty="0">
                            <a:solidFill>
                              <a:srgbClr val="002060"/>
                            </a:solidFill>
                            <a:latin typeface="Righteous"/>
                            <a:ea typeface="Baloo Tammudu 2"/>
                            <a:cs typeface="Baloo Tammudu 2"/>
                            <a:sym typeface="Baloo Tammudu 2"/>
                          </a:endParaRPr>
                        </a:p>
                      </a:txBody>
                      <a:tcPr marL="91425" marR="91425" marT="91425" marB="91425" anchor="ctr"/>
                    </a:tc>
                    <a:tc h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ar-DZ" sz="1400" i="1" u="none" strike="noStrike" cap="none" smtClean="0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/>
                                        <a:sym typeface="Arial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ar-DZ" sz="1400" i="1" u="none" strike="noStrike" cap="none" smtClean="0">
                                            <a:solidFill>
                                              <a:srgbClr val="002060"/>
                                            </a:solidFill>
                                            <a:effectLst/>
                                            <a:latin typeface="Cambria Math"/>
                                            <a:sym typeface="Arial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1400" u="none" strike="noStrike" cap="none">
                                            <a:solidFill>
                                              <a:srgbClr val="002060"/>
                                            </a:solidFill>
                                            <a:effectLst/>
                                            <a:latin typeface="Cambria Math"/>
                                            <a:sym typeface="Arial"/>
                                          </a:rPr>
                                          <m:t>𝑁</m:t>
                                        </m:r>
                                      </m:e>
                                      <m:sub>
                                        <m:r>
                                          <a:rPr lang="fr-FR" sz="1400" u="none" strike="noStrike" cap="none">
                                            <a:solidFill>
                                              <a:srgbClr val="002060"/>
                                            </a:solidFill>
                                            <a:effectLst/>
                                            <a:latin typeface="Cambria Math"/>
                                            <a:sym typeface="Arial"/>
                                          </a:rPr>
                                          <m:t>𝑡</m:t>
                                        </m:r>
                                        <m:r>
                                          <a:rPr lang="fr-FR" sz="1400" u="none" strike="noStrike" cap="none">
                                            <a:solidFill>
                                              <a:srgbClr val="002060"/>
                                            </a:solidFill>
                                            <a:effectLst/>
                                            <a:latin typeface="Cambria Math"/>
                                            <a:sym typeface="Arial"/>
                                          </a:rPr>
                                          <m:t>,</m:t>
                                        </m:r>
                                        <m:r>
                                          <a:rPr lang="fr-FR" sz="1400" u="none" strike="noStrike" cap="none">
                                            <a:solidFill>
                                              <a:srgbClr val="002060"/>
                                            </a:solidFill>
                                            <a:effectLst/>
                                            <a:latin typeface="Cambria Math"/>
                                            <a:sym typeface="Arial"/>
                                          </a:rPr>
                                          <m:t>𝑠𝑑</m:t>
                                        </m:r>
                                      </m:sub>
                                    </m:sSub>
                                    <m:r>
                                      <a:rPr lang="ar-DZ" sz="1400" u="none" strike="noStrike" cap="none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/>
                                        <a:sym typeface="Arial"/>
                                      </a:rPr>
                                      <m:t>≤</m:t>
                                    </m:r>
                                    <m:r>
                                      <a:rPr lang="fr-FR" sz="1400" u="none" strike="noStrike" cap="none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/>
                                        <a:sym typeface="Arial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fr-FR" sz="1400" u="none" strike="noStrike" cap="none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/>
                                        <a:sym typeface="Arial"/>
                                      </a:rPr>
                                      <m:t>𝑤</m:t>
                                    </m:r>
                                    <m:r>
                                      <a:rPr lang="fr-FR" sz="1400" u="none" strike="noStrike" cap="none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/>
                                        <a:sym typeface="Arial"/>
                                      </a:rPr>
                                      <m:t>.</m:t>
                                    </m:r>
                                    <m:r>
                                      <a:rPr lang="fr-FR" sz="1400" u="none" strike="noStrike" cap="none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/>
                                        <a:sym typeface="Arial"/>
                                      </a:rPr>
                                      <m:t>𝑟𝑑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ar-DZ" sz="1400" b="0" dirty="0">
                            <a:solidFill>
                              <a:srgbClr val="002060"/>
                            </a:solidFill>
                            <a:latin typeface="Righteous"/>
                            <a:ea typeface="Baloo Tammudu 2"/>
                            <a:cs typeface="Baloo Tammudu 2"/>
                            <a:sym typeface="Baloo Tammudu 2"/>
                          </a:endParaRPr>
                        </a:p>
                      </a:txBody>
                      <a:tcPr marL="91425" marR="91425" marT="91425" marB="91425" anchor="ctr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400" b="0" dirty="0">
                            <a:solidFill>
                              <a:srgbClr val="002060"/>
                            </a:solidFill>
                            <a:latin typeface="Righteous"/>
                            <a:ea typeface="Baloo Tammudu 2"/>
                            <a:cs typeface="Baloo Tammudu 2"/>
                            <a:sym typeface="Baloo Tammudu 2"/>
                          </a:endParaRPr>
                        </a:p>
                      </a:txBody>
                      <a:tcPr marL="91425" marR="91425" marT="91425" marB="91425" anchor="ctr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400" b="0" dirty="0">
                            <a:solidFill>
                              <a:srgbClr val="002060"/>
                            </a:solidFill>
                            <a:latin typeface="Righteous"/>
                            <a:ea typeface="Baloo Tammudu 2"/>
                            <a:cs typeface="Baloo Tammudu 2"/>
                            <a:sym typeface="Baloo Tammudu 2"/>
                          </a:endParaRPr>
                        </a:p>
                      </a:txBody>
                      <a:tcPr marL="91425" marR="91425" marT="91425" marB="91425" anchor="ctr"/>
                    </a:tc>
                    <a:extLst>
                      <a:ext uri="{0D108BD9-81ED-4DB2-BD59-A6C34878D82A}">
                        <a16:rowId xmlns="" xmlns:a16="http://schemas.microsoft.com/office/drawing/2014/main" val="10003"/>
                      </a:ext>
                    </a:extLst>
                  </a:tr>
                  <a:tr h="575262">
                    <a:tc gridSpan="2"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fr-FR" sz="1600" u="none" strike="noStrike" cap="none" dirty="0">
                              <a:solidFill>
                                <a:srgbClr val="002060"/>
                              </a:solidFill>
                              <a:effectLst/>
                              <a:latin typeface="Righteous"/>
                              <a:sym typeface="Arial"/>
                            </a:rPr>
                            <a:t>Vérification au poinçonnement de la plaque </a:t>
                          </a:r>
                          <a:endParaRPr sz="1600" b="0" dirty="0">
                            <a:solidFill>
                              <a:srgbClr val="002060"/>
                            </a:solidFill>
                            <a:latin typeface="Righteous"/>
                            <a:ea typeface="Baloo Tammudu 2"/>
                            <a:cs typeface="Baloo Tammudu 2"/>
                            <a:sym typeface="Baloo Tammudu 2"/>
                          </a:endParaRPr>
                        </a:p>
                      </a:txBody>
                      <a:tcPr marL="91425" marR="91425" marT="91425" marB="91425" anchor="ctr"/>
                    </a:tc>
                    <a:tc h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ar-DZ" sz="1400" i="1" u="none" strike="noStrike" cap="none" smtClean="0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/>
                                        <a:sym typeface="Arial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1400" u="none" strike="noStrike" cap="none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/>
                                        <a:sym typeface="Arial"/>
                                      </a:rPr>
                                      <m:t>𝑁𝑡</m:t>
                                    </m:r>
                                    <m:r>
                                      <a:rPr lang="fr-FR" sz="1400" u="none" strike="noStrike" cap="none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/>
                                        <a:sym typeface="Arial"/>
                                      </a:rPr>
                                      <m:t>.</m:t>
                                    </m:r>
                                    <m:r>
                                      <a:rPr lang="fr-FR" sz="1400" u="none" strike="noStrike" cap="none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/>
                                        <a:sym typeface="Arial"/>
                                      </a:rPr>
                                      <m:t>𝑆𝑑</m:t>
                                    </m:r>
                                    <m:r>
                                      <a:rPr lang="fr-FR" sz="1400" u="none" strike="noStrike" cap="none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/>
                                        <a:sym typeface="Arial"/>
                                      </a:rPr>
                                      <m:t> </m:t>
                                    </m:r>
                                  </m:num>
                                  <m:den>
                                    <m:r>
                                      <a:rPr lang="ar-DZ" sz="1400" u="none" strike="noStrike" cap="none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/>
                                        <a:sym typeface="Arial"/>
                                      </a:rPr>
                                      <m:t>4</m:t>
                                    </m:r>
                                  </m:den>
                                </m:f>
                                <m:r>
                                  <a:rPr lang="ar-DZ" sz="1400" u="none" strike="noStrike" cap="none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/>
                                    <a:sym typeface="Arial"/>
                                  </a:rPr>
                                  <m:t>≤</m:t>
                                </m:r>
                                <m:sSub>
                                  <m:sSubPr>
                                    <m:ctrlPr>
                                      <a:rPr lang="ar-DZ" sz="1400" i="1" u="none" strike="noStrike" cap="none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/>
                                        <a:sym typeface="Arial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400" u="none" strike="noStrike" cap="none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/>
                                        <a:sym typeface="Arial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fr-FR" sz="1400" u="none" strike="noStrike" cap="none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/>
                                        <a:sym typeface="Arial"/>
                                      </a:rPr>
                                      <m:t>𝑝</m:t>
                                    </m:r>
                                    <m:r>
                                      <a:rPr lang="fr-FR" sz="1400" u="none" strike="noStrike" cap="none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/>
                                        <a:sym typeface="Arial"/>
                                      </a:rPr>
                                      <m:t>,</m:t>
                                    </m:r>
                                    <m:r>
                                      <a:rPr lang="fr-FR" sz="1400" u="none" strike="noStrike" cap="none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/>
                                        <a:sym typeface="Arial"/>
                                      </a:rPr>
                                      <m:t>𝑅𝑑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ar-DZ" sz="1400" b="0" dirty="0">
                            <a:solidFill>
                              <a:srgbClr val="002060"/>
                            </a:solidFill>
                            <a:latin typeface="Righteous"/>
                            <a:ea typeface="Baloo Tammudu 2"/>
                            <a:cs typeface="Baloo Tammudu 2"/>
                            <a:sym typeface="Baloo Tammudu 2"/>
                          </a:endParaRPr>
                        </a:p>
                      </a:txBody>
                      <a:tcPr marL="91425" marR="91425" marT="91425" marB="91425" anchor="ctr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400" b="0" dirty="0">
                            <a:solidFill>
                              <a:srgbClr val="002060"/>
                            </a:solidFill>
                            <a:latin typeface="Righteous"/>
                            <a:ea typeface="Baloo Tammudu 2"/>
                            <a:cs typeface="Baloo Tammudu 2"/>
                            <a:sym typeface="Baloo Tammudu 2"/>
                          </a:endParaRPr>
                        </a:p>
                      </a:txBody>
                      <a:tcPr marL="91425" marR="91425" marT="91425" marB="91425" anchor="ctr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400" b="0" dirty="0">
                            <a:solidFill>
                              <a:srgbClr val="002060"/>
                            </a:solidFill>
                            <a:latin typeface="Righteous"/>
                            <a:ea typeface="Baloo Tammudu 2"/>
                            <a:cs typeface="Baloo Tammudu 2"/>
                            <a:sym typeface="Baloo Tammudu 2"/>
                          </a:endParaRPr>
                        </a:p>
                      </a:txBody>
                      <a:tcPr marL="91425" marR="91425" marT="91425" marB="91425" anchor="ctr"/>
                    </a:tc>
                    <a:extLst>
                      <a:ext uri="{0D108BD9-81ED-4DB2-BD59-A6C34878D82A}">
                        <a16:rowId xmlns="" xmlns:a16="http://schemas.microsoft.com/office/drawing/2014/main" val="10004"/>
                      </a:ext>
                    </a:extLst>
                  </a:tr>
                  <a:tr h="445563">
                    <a:tc rowSpan="3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fr-FR" sz="1600" u="none" strike="noStrike" cap="none" dirty="0">
                              <a:solidFill>
                                <a:srgbClr val="002060"/>
                              </a:solidFill>
                              <a:effectLst/>
                              <a:latin typeface="Righteous"/>
                              <a:sym typeface="Arial"/>
                            </a:rPr>
                            <a:t>Vérification au cisaillement</a:t>
                          </a:r>
                          <a:endParaRPr lang="fr-FR" sz="1600" b="0" i="0" u="none" strike="noStrike" cap="none" dirty="0">
                            <a:solidFill>
                              <a:srgbClr val="002060"/>
                            </a:solidFill>
                            <a:effectLst/>
                            <a:latin typeface="Righteous"/>
                            <a:ea typeface="Arial"/>
                            <a:cs typeface="Arial"/>
                            <a:sym typeface="Arial"/>
                          </a:endParaRPr>
                        </a:p>
                      </a:txBody>
                      <a:tcPr marL="91425" marR="91425" marT="91425" marB="91425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fr-FR" sz="1400" u="none" strike="noStrike" cap="none" dirty="0">
                              <a:solidFill>
                                <a:srgbClr val="002060"/>
                              </a:solidFill>
                              <a:effectLst/>
                              <a:latin typeface="Righteous"/>
                              <a:sym typeface="Arial"/>
                            </a:rPr>
                            <a:t>Vérification des tiges d’encrage</a:t>
                          </a:r>
                          <a:endParaRPr lang="fr-FR" sz="1400" b="0" i="0" u="none" strike="noStrike" cap="none" dirty="0">
                            <a:solidFill>
                              <a:srgbClr val="002060"/>
                            </a:solidFill>
                            <a:effectLst/>
                            <a:latin typeface="Righteous"/>
                            <a:ea typeface="Arial"/>
                            <a:cs typeface="Arial"/>
                            <a:sym typeface="Arial"/>
                          </a:endParaRPr>
                        </a:p>
                      </a:txBody>
                      <a:tcPr marL="91425" marR="91425" marT="91425" marB="91425" anchor="ctr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ar-DZ" sz="1400" i="1" u="none" strike="noStrike" cap="none" smtClean="0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/>
                                        <a:sym typeface="Arial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400" u="none" strike="noStrike" cap="none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/>
                                        <a:sym typeface="Arial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fr-FR" sz="1400" u="none" strike="noStrike" cap="none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/>
                                        <a:sym typeface="Arial"/>
                                      </a:rPr>
                                      <m:t>𝑠𝑑</m:t>
                                    </m:r>
                                  </m:sub>
                                </m:sSub>
                                <m:r>
                                  <a:rPr lang="ar-DZ" sz="1400" u="none" strike="noStrike" cap="none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/>
                                    <a:sym typeface="Arial"/>
                                  </a:rPr>
                                  <m:t>≤</m:t>
                                </m:r>
                                <m:r>
                                  <a:rPr lang="fr-FR" sz="1400" u="none" strike="noStrike" cap="none" smtClean="0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/>
                                    <a:sym typeface="Arial"/>
                                  </a:rPr>
                                  <m:t>𝑛</m:t>
                                </m:r>
                                <m:r>
                                  <a:rPr lang="fr-FR" sz="1400" u="none" strike="noStrike" cap="none" smtClean="0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/>
                                    <a:sym typeface="Arial"/>
                                  </a:rPr>
                                  <m:t>  </m:t>
                                </m:r>
                                <m:sSub>
                                  <m:sSubPr>
                                    <m:ctrlPr>
                                      <a:rPr lang="ar-DZ" sz="1400" i="1" u="none" strike="noStrike" cap="none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/>
                                        <a:sym typeface="Arial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400" u="none" strike="noStrike" cap="none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/>
                                        <a:sym typeface="Arial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fr-FR" sz="1400" u="none" strike="noStrike" cap="none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/>
                                        <a:sym typeface="Arial"/>
                                      </a:rPr>
                                      <m:t>𝑣</m:t>
                                    </m:r>
                                    <m:r>
                                      <a:rPr lang="fr-FR" sz="1400" u="none" strike="noStrike" cap="none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/>
                                        <a:sym typeface="Arial"/>
                                      </a:rPr>
                                      <m:t>.</m:t>
                                    </m:r>
                                    <m:r>
                                      <a:rPr lang="fr-FR" sz="1400" u="none" strike="noStrike" cap="none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/>
                                        <a:sym typeface="Arial"/>
                                      </a:rPr>
                                      <m:t>𝑅𝑑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ar-DZ" sz="1400" b="0" dirty="0">
                            <a:solidFill>
                              <a:srgbClr val="002060"/>
                            </a:solidFill>
                            <a:latin typeface="Righteous"/>
                            <a:ea typeface="Baloo Tammudu 2"/>
                            <a:cs typeface="Baloo Tammudu 2"/>
                            <a:sym typeface="Baloo Tammudu 2"/>
                          </a:endParaRPr>
                        </a:p>
                      </a:txBody>
                      <a:tcPr marL="91425" marR="91425" marT="91425" marB="91425" anchor="ctr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400" b="0" dirty="0">
                            <a:solidFill>
                              <a:srgbClr val="002060"/>
                            </a:solidFill>
                            <a:latin typeface="Righteous"/>
                            <a:ea typeface="Baloo Tammudu 2"/>
                            <a:cs typeface="Baloo Tammudu 2"/>
                            <a:sym typeface="Baloo Tammudu 2"/>
                          </a:endParaRPr>
                        </a:p>
                      </a:txBody>
                      <a:tcPr marL="91425" marR="91425" marT="91425" marB="91425" anchor="ctr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400" b="0" dirty="0">
                            <a:solidFill>
                              <a:srgbClr val="002060"/>
                            </a:solidFill>
                            <a:latin typeface="Righteous"/>
                            <a:ea typeface="Baloo Tammudu 2"/>
                            <a:cs typeface="Baloo Tammudu 2"/>
                            <a:sym typeface="Baloo Tammudu 2"/>
                          </a:endParaRPr>
                        </a:p>
                      </a:txBody>
                      <a:tcPr marL="91425" marR="91425" marT="91425" marB="91425" anchor="ctr"/>
                    </a:tc>
                    <a:extLst>
                      <a:ext uri="{0D108BD9-81ED-4DB2-BD59-A6C34878D82A}">
                        <a16:rowId xmlns="" xmlns:a16="http://schemas.microsoft.com/office/drawing/2014/main" val="10005"/>
                      </a:ext>
                    </a:extLst>
                  </a:tr>
                  <a:tr h="540795"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fr-FR" sz="1400" u="none" strike="noStrike" cap="none" dirty="0">
                              <a:solidFill>
                                <a:srgbClr val="002060"/>
                              </a:solidFill>
                              <a:effectLst/>
                              <a:latin typeface="Righteous"/>
                              <a:sym typeface="Arial"/>
                            </a:rPr>
                            <a:t>Vérification de la soudure </a:t>
                          </a:r>
                          <a:endParaRPr lang="fr-FR" sz="1400" b="0" i="0" u="none" strike="noStrike" cap="none" dirty="0">
                            <a:solidFill>
                              <a:srgbClr val="002060"/>
                            </a:solidFill>
                            <a:effectLst/>
                            <a:latin typeface="Righteous"/>
                            <a:ea typeface="Arial"/>
                            <a:cs typeface="Arial"/>
                            <a:sym typeface="Arial"/>
                          </a:endParaRPr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ar-DZ" sz="1400" i="1" u="none" strike="noStrike" cap="none" smtClean="0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/>
                                        <a:sym typeface="Arial"/>
                                      </a:rPr>
                                    </m:ctrlPr>
                                  </m:sSubPr>
                                  <m:e>
                                    <m:r>
                                      <a:rPr lang="ar-DZ" sz="1400" u="none" strike="noStrike" cap="none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/>
                                        <a:sym typeface="Arial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ar-DZ" sz="1400" u="none" strike="noStrike" cap="none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/>
                                        <a:sym typeface="Arial"/>
                                      </a:rPr>
                                      <m:t>𝑠𝑑</m:t>
                                    </m:r>
                                  </m:sub>
                                </m:sSub>
                                <m:r>
                                  <a:rPr lang="ar-DZ" sz="1400" u="none" strike="noStrike" cap="none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/>
                                    <a:sym typeface="Arial"/>
                                  </a:rPr>
                                  <m:t>≤</m:t>
                                </m:r>
                                <m:sSub>
                                  <m:sSubPr>
                                    <m:ctrlPr>
                                      <a:rPr lang="ar-DZ" sz="1400" i="1" u="none" strike="noStrike" cap="none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/>
                                        <a:sym typeface="Arial"/>
                                      </a:rPr>
                                    </m:ctrlPr>
                                  </m:sSubPr>
                                  <m:e>
                                    <m:r>
                                      <a:rPr lang="ar-DZ" sz="1400" u="none" strike="noStrike" cap="none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/>
                                        <a:sym typeface="Arial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ar-DZ" sz="1400" u="none" strike="noStrike" cap="none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/>
                                        <a:sym typeface="Arial"/>
                                      </a:rPr>
                                      <m:t>𝑣</m:t>
                                    </m:r>
                                    <m:r>
                                      <a:rPr lang="ar-DZ" sz="1400" u="none" strike="noStrike" cap="none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/>
                                        <a:sym typeface="Arial"/>
                                      </a:rPr>
                                      <m:t>.</m:t>
                                    </m:r>
                                    <m:r>
                                      <a:rPr lang="ar-DZ" sz="1400" u="none" strike="noStrike" cap="none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/>
                                        <a:sym typeface="Arial"/>
                                      </a:rPr>
                                      <m:t>𝑟𝑑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ar-DZ" sz="1400" b="0" dirty="0">
                            <a:solidFill>
                              <a:srgbClr val="002060"/>
                            </a:solidFill>
                            <a:latin typeface="Righteous"/>
                            <a:sym typeface="Baloo Tammudu 2"/>
                          </a:endParaRPr>
                        </a:p>
                      </a:txBody>
                      <a:tcPr marL="91425" marR="91425" marT="91425" marB="91425" anchor="ctr"/>
                    </a:tc>
                    <a:tc>
                      <a:txBody>
                        <a:bodyPr/>
                        <a:lstStyle/>
                        <a:p>
                          <a:endParaRPr lang="fr-FR" sz="1400" b="0" dirty="0">
                            <a:solidFill>
                              <a:srgbClr val="002060"/>
                            </a:solidFill>
                            <a:latin typeface="Righteous"/>
                          </a:endParaRPr>
                        </a:p>
                      </a:txBody>
                      <a:tcPr marL="91425" marR="91425" marT="91425" marB="91425" anchor="ctr"/>
                    </a:tc>
                    <a:tc>
                      <a:txBody>
                        <a:bodyPr/>
                        <a:lstStyle/>
                        <a:p>
                          <a:endParaRPr lang="fr-FR" sz="1400" b="0" dirty="0">
                            <a:solidFill>
                              <a:srgbClr val="002060"/>
                            </a:solidFill>
                            <a:latin typeface="Righteous"/>
                          </a:endParaRPr>
                        </a:p>
                      </a:txBody>
                      <a:tcPr marL="91425" marR="91425" marT="91425" marB="91425" anchor="ctr"/>
                    </a:tc>
                    <a:extLst>
                      <a:ext uri="{0D108BD9-81ED-4DB2-BD59-A6C34878D82A}">
                        <a16:rowId xmlns="" xmlns:a16="http://schemas.microsoft.com/office/drawing/2014/main" val="10006"/>
                      </a:ext>
                    </a:extLst>
                  </a:tr>
                  <a:tr h="597870"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fr-FR" sz="1400" u="none" strike="noStrike" cap="none" dirty="0">
                              <a:solidFill>
                                <a:srgbClr val="002060"/>
                              </a:solidFill>
                              <a:effectLst/>
                              <a:latin typeface="Righteous"/>
                              <a:sym typeface="Arial"/>
                            </a:rPr>
                            <a:t>Vérification de la pression diamétrale</a:t>
                          </a:r>
                          <a:endParaRPr sz="1400" b="0" dirty="0">
                            <a:solidFill>
                              <a:srgbClr val="002060"/>
                            </a:solidFill>
                            <a:latin typeface="Righteous"/>
                            <a:ea typeface="Baloo Tammudu 2"/>
                            <a:cs typeface="Baloo Tammudu 2"/>
                            <a:sym typeface="Baloo Tammudu 2"/>
                          </a:endParaRPr>
                        </a:p>
                      </a:txBody>
                      <a:tcPr marL="91425" marR="91425" marT="91425" marB="91425" anchor="ctr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ar-DZ" sz="1400" i="1" u="none" strike="noStrike" cap="none" smtClean="0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/>
                                        <a:sym typeface="Arial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ar-DZ" sz="1400" i="1" u="none" strike="noStrike" cap="none">
                                            <a:solidFill>
                                              <a:srgbClr val="002060"/>
                                            </a:solidFill>
                                            <a:effectLst/>
                                            <a:latin typeface="Cambria Math"/>
                                            <a:sym typeface="Arial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1400" u="none" strike="noStrike" cap="none">
                                            <a:solidFill>
                                              <a:srgbClr val="002060"/>
                                            </a:solidFill>
                                            <a:effectLst/>
                                            <a:latin typeface="Cambria Math"/>
                                            <a:sym typeface="Arial"/>
                                          </a:rPr>
                                          <m:t>𝑉</m:t>
                                        </m:r>
                                      </m:e>
                                      <m:sub>
                                        <m:r>
                                          <a:rPr lang="fr-FR" sz="1400" u="none" strike="noStrike" cap="none">
                                            <a:solidFill>
                                              <a:srgbClr val="002060"/>
                                            </a:solidFill>
                                            <a:effectLst/>
                                            <a:latin typeface="Cambria Math"/>
                                            <a:sym typeface="Arial"/>
                                          </a:rPr>
                                          <m:t>𝑠𝑑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fr-FR" sz="1400" u="none" strike="noStrike" cap="none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/>
                                        <a:sym typeface="Arial"/>
                                      </a:rPr>
                                      <m:t>𝑛</m:t>
                                    </m:r>
                                  </m:den>
                                </m:f>
                                <m:r>
                                  <a:rPr lang="ar-DZ" sz="1400" u="none" strike="noStrike" cap="none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/>
                                    <a:sym typeface="Arial"/>
                                  </a:rPr>
                                  <m:t>≤</m:t>
                                </m:r>
                                <m:sSub>
                                  <m:sSubPr>
                                    <m:ctrlPr>
                                      <a:rPr lang="ar-DZ" sz="1400" i="1" u="none" strike="noStrike" cap="none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/>
                                        <a:sym typeface="Arial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400" u="none" strike="noStrike" cap="none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/>
                                        <a:sym typeface="Arial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fr-FR" sz="1400" u="none" strike="noStrike" cap="none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/>
                                        <a:sym typeface="Arial"/>
                                      </a:rPr>
                                      <m:t>𝑏</m:t>
                                    </m:r>
                                    <m:r>
                                      <a:rPr lang="fr-FR" sz="1400" u="none" strike="noStrike" cap="none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/>
                                        <a:sym typeface="Arial"/>
                                      </a:rPr>
                                      <m:t>,</m:t>
                                    </m:r>
                                    <m:r>
                                      <a:rPr lang="fr-FR" sz="1400" u="none" strike="noStrike" cap="none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/>
                                        <a:sym typeface="Arial"/>
                                      </a:rPr>
                                      <m:t>𝑅𝑑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ar-DZ" sz="1400" b="0" dirty="0">
                            <a:solidFill>
                              <a:srgbClr val="002060"/>
                            </a:solidFill>
                            <a:latin typeface="Righteous"/>
                            <a:ea typeface="Baloo Tammudu 2"/>
                            <a:cs typeface="Baloo Tammudu 2"/>
                            <a:sym typeface="Baloo Tammudu 2"/>
                          </a:endParaRPr>
                        </a:p>
                      </a:txBody>
                      <a:tcPr marL="91425" marR="91425" marT="91425" marB="91425" anchor="ctr"/>
                    </a:tc>
                    <a:tc>
                      <a:txBody>
                        <a:bodyPr/>
                        <a:lstStyle/>
                        <a:p>
                          <a:endParaRPr lang="fr-FR" sz="1400" b="0" dirty="0">
                            <a:solidFill>
                              <a:srgbClr val="002060"/>
                            </a:solidFill>
                            <a:latin typeface="Righteous"/>
                          </a:endParaRPr>
                        </a:p>
                      </a:txBody>
                      <a:tcPr marL="91425" marR="91425" marT="91425" marB="91425" anchor="ctr"/>
                    </a:tc>
                    <a:tc>
                      <a:txBody>
                        <a:bodyPr/>
                        <a:lstStyle/>
                        <a:p>
                          <a:endParaRPr lang="fr-FR" sz="1400" b="0" dirty="0">
                            <a:solidFill>
                              <a:srgbClr val="002060"/>
                            </a:solidFill>
                            <a:latin typeface="Righteous"/>
                          </a:endParaRPr>
                        </a:p>
                      </a:txBody>
                      <a:tcPr marL="91425" marR="91425" marT="91425" marB="91425" anchor="ctr"/>
                    </a:tc>
                    <a:extLst>
                      <a:ext uri="{0D108BD9-81ED-4DB2-BD59-A6C34878D82A}">
                        <a16:rowId xmlns="" xmlns:a16="http://schemas.microsoft.com/office/drawing/2014/main" val="10007"/>
                      </a:ext>
                    </a:extLst>
                  </a:tr>
                  <a:tr h="655080">
                    <a:tc gridSpan="2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fr-FR" sz="1600" u="none" strike="noStrike" cap="none" dirty="0">
                              <a:solidFill>
                                <a:srgbClr val="002060"/>
                              </a:solidFill>
                              <a:effectLst/>
                              <a:latin typeface="Righteous"/>
                              <a:sym typeface="Arial"/>
                            </a:rPr>
                            <a:t>Vérification de la combinaison traction cisaillement </a:t>
                          </a:r>
                          <a:endParaRPr lang="fr-FR" sz="1600" b="0" i="0" u="none" strike="noStrike" cap="none" dirty="0">
                            <a:solidFill>
                              <a:srgbClr val="002060"/>
                            </a:solidFill>
                            <a:effectLst/>
                            <a:latin typeface="Righteous"/>
                            <a:ea typeface="Arial"/>
                            <a:cs typeface="Arial"/>
                            <a:sym typeface="Arial"/>
                          </a:endParaRPr>
                        </a:p>
                      </a:txBody>
                      <a:tcPr marL="91425" marR="91425" marT="91425" marB="91425" anchor="ctr"/>
                    </a:tc>
                    <a:tc h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fr-FR" sz="1400" i="1" u="none" strike="noStrike" cap="none" smtClean="0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/>
                                        <a:sym typeface="Arial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fr-FR" sz="1400" i="1" u="none" strike="noStrike" cap="none">
                                            <a:solidFill>
                                              <a:srgbClr val="002060"/>
                                            </a:solidFill>
                                            <a:effectLst/>
                                            <a:latin typeface="Cambria Math"/>
                                            <a:sym typeface="Arial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1400" u="none" strike="noStrike" cap="none">
                                            <a:solidFill>
                                              <a:srgbClr val="002060"/>
                                            </a:solidFill>
                                            <a:effectLst/>
                                            <a:latin typeface="Cambria Math"/>
                                            <a:sym typeface="Arial"/>
                                          </a:rPr>
                                          <m:t>𝑉</m:t>
                                        </m:r>
                                      </m:e>
                                      <m:sub>
                                        <m:r>
                                          <a:rPr lang="fr-FR" sz="1400" u="none" strike="noStrike" cap="none">
                                            <a:solidFill>
                                              <a:srgbClr val="002060"/>
                                            </a:solidFill>
                                            <a:effectLst/>
                                            <a:latin typeface="Cambria Math"/>
                                            <a:sym typeface="Arial"/>
                                          </a:rPr>
                                          <m:t>𝑠𝑑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fr-FR" sz="1400" u="none" strike="noStrike" cap="none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/>
                                        <a:sym typeface="Arial"/>
                                      </a:rPr>
                                      <m:t>𝑛</m:t>
                                    </m:r>
                                    <m:r>
                                      <a:rPr lang="fr-FR" sz="1400" u="none" strike="noStrike" cap="none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/>
                                        <a:sym typeface="Arial"/>
                                      </a:rPr>
                                      <m:t>×</m:t>
                                    </m:r>
                                    <m:sSub>
                                      <m:sSubPr>
                                        <m:ctrlPr>
                                          <a:rPr lang="fr-FR" sz="1400" i="1" u="none" strike="noStrike" cap="none">
                                            <a:solidFill>
                                              <a:srgbClr val="002060"/>
                                            </a:solidFill>
                                            <a:effectLst/>
                                            <a:latin typeface="Cambria Math"/>
                                            <a:sym typeface="Arial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1400" u="none" strike="noStrike" cap="none">
                                            <a:solidFill>
                                              <a:srgbClr val="002060"/>
                                            </a:solidFill>
                                            <a:effectLst/>
                                            <a:latin typeface="Cambria Math"/>
                                            <a:sym typeface="Arial"/>
                                          </a:rPr>
                                          <m:t>𝐹</m:t>
                                        </m:r>
                                      </m:e>
                                      <m:sub>
                                        <m:r>
                                          <a:rPr lang="fr-FR" sz="1400" u="none" strike="noStrike" cap="none">
                                            <a:solidFill>
                                              <a:srgbClr val="002060"/>
                                            </a:solidFill>
                                            <a:effectLst/>
                                            <a:latin typeface="Cambria Math"/>
                                            <a:sym typeface="Arial"/>
                                          </a:rPr>
                                          <m:t>𝑣</m:t>
                                        </m:r>
                                        <m:r>
                                          <a:rPr lang="fr-FR" sz="1400" u="none" strike="noStrike" cap="none">
                                            <a:solidFill>
                                              <a:srgbClr val="002060"/>
                                            </a:solidFill>
                                            <a:effectLst/>
                                            <a:latin typeface="Cambria Math"/>
                                            <a:sym typeface="Arial"/>
                                          </a:rPr>
                                          <m:t>.</m:t>
                                        </m:r>
                                        <m:r>
                                          <a:rPr lang="fr-FR" sz="1400" u="none" strike="noStrike" cap="none">
                                            <a:solidFill>
                                              <a:srgbClr val="002060"/>
                                            </a:solidFill>
                                            <a:effectLst/>
                                            <a:latin typeface="Cambria Math"/>
                                            <a:sym typeface="Arial"/>
                                          </a:rPr>
                                          <m:t>𝑅𝑑</m:t>
                                        </m:r>
                                      </m:sub>
                                    </m:sSub>
                                  </m:den>
                                </m:f>
                                <m:r>
                                  <a:rPr lang="fr-FR" sz="1400" u="none" strike="noStrike" cap="none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/>
                                    <a:sym typeface="Arial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fr-FR" sz="1400" i="1" u="none" strike="noStrike" cap="none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/>
                                        <a:sym typeface="Arial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fr-FR" sz="1400" i="1" u="none" strike="noStrike" cap="none">
                                            <a:solidFill>
                                              <a:srgbClr val="002060"/>
                                            </a:solidFill>
                                            <a:effectLst/>
                                            <a:latin typeface="Cambria Math"/>
                                            <a:sym typeface="Arial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1400" u="none" strike="noStrike" cap="none">
                                            <a:solidFill>
                                              <a:srgbClr val="002060"/>
                                            </a:solidFill>
                                            <a:effectLst/>
                                            <a:latin typeface="Cambria Math"/>
                                            <a:sym typeface="Arial"/>
                                          </a:rPr>
                                          <m:t>𝐹</m:t>
                                        </m:r>
                                      </m:e>
                                      <m:sub>
                                        <m:r>
                                          <a:rPr lang="fr-FR" sz="1400" u="none" strike="noStrike" cap="none">
                                            <a:solidFill>
                                              <a:srgbClr val="002060"/>
                                            </a:solidFill>
                                            <a:effectLst/>
                                            <a:latin typeface="Cambria Math"/>
                                            <a:sym typeface="Arial"/>
                                          </a:rPr>
                                          <m:t>𝑡</m:t>
                                        </m:r>
                                        <m:r>
                                          <a:rPr lang="fr-FR" sz="1400" u="none" strike="noStrike" cap="none">
                                            <a:solidFill>
                                              <a:srgbClr val="002060"/>
                                            </a:solidFill>
                                            <a:effectLst/>
                                            <a:latin typeface="Cambria Math"/>
                                            <a:sym typeface="Arial"/>
                                          </a:rPr>
                                          <m:t>.</m:t>
                                        </m:r>
                                        <m:r>
                                          <a:rPr lang="fr-FR" sz="1400" u="none" strike="noStrike" cap="none">
                                            <a:solidFill>
                                              <a:srgbClr val="002060"/>
                                            </a:solidFill>
                                            <a:effectLst/>
                                            <a:latin typeface="Cambria Math"/>
                                            <a:sym typeface="Arial"/>
                                          </a:rPr>
                                          <m:t>𝑆𝑑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fr-FR" sz="1400" u="none" strike="noStrike" cap="none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/>
                                        <a:sym typeface="Arial"/>
                                      </a:rPr>
                                      <m:t>1</m:t>
                                    </m:r>
                                    <m:r>
                                      <a:rPr lang="fr-FR" sz="1400" u="none" strike="noStrike" cap="none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/>
                                        <a:sym typeface="Arial"/>
                                      </a:rPr>
                                      <m:t>.</m:t>
                                    </m:r>
                                    <m:r>
                                      <a:rPr lang="fr-FR" sz="1400" u="none" strike="noStrike" cap="none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/>
                                        <a:sym typeface="Arial"/>
                                      </a:rPr>
                                      <m:t>4</m:t>
                                    </m:r>
                                    <m:r>
                                      <a:rPr lang="fr-FR" sz="1400" u="none" strike="noStrike" cap="none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/>
                                        <a:sym typeface="Arial"/>
                                      </a:rPr>
                                      <m:t>×</m:t>
                                    </m:r>
                                    <m:sSub>
                                      <m:sSubPr>
                                        <m:ctrlPr>
                                          <a:rPr lang="fr-FR" sz="1400" i="1" u="none" strike="noStrike" cap="none">
                                            <a:solidFill>
                                              <a:srgbClr val="002060"/>
                                            </a:solidFill>
                                            <a:effectLst/>
                                            <a:latin typeface="Cambria Math"/>
                                            <a:sym typeface="Arial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1400" u="none" strike="noStrike" cap="none">
                                            <a:solidFill>
                                              <a:srgbClr val="002060"/>
                                            </a:solidFill>
                                            <a:effectLst/>
                                            <a:latin typeface="Cambria Math"/>
                                            <a:sym typeface="Arial"/>
                                          </a:rPr>
                                          <m:t>𝐹</m:t>
                                        </m:r>
                                      </m:e>
                                      <m:sub>
                                        <m:r>
                                          <a:rPr lang="fr-FR" sz="1400" u="none" strike="noStrike" cap="none">
                                            <a:solidFill>
                                              <a:srgbClr val="002060"/>
                                            </a:solidFill>
                                            <a:effectLst/>
                                            <a:latin typeface="Cambria Math"/>
                                            <a:sym typeface="Arial"/>
                                          </a:rPr>
                                          <m:t>𝑡</m:t>
                                        </m:r>
                                        <m:r>
                                          <a:rPr lang="fr-FR" sz="1400" u="none" strike="noStrike" cap="none">
                                            <a:solidFill>
                                              <a:srgbClr val="002060"/>
                                            </a:solidFill>
                                            <a:effectLst/>
                                            <a:latin typeface="Cambria Math"/>
                                            <a:sym typeface="Arial"/>
                                          </a:rPr>
                                          <m:t>.</m:t>
                                        </m:r>
                                        <m:r>
                                          <a:rPr lang="fr-FR" sz="1400" u="none" strike="noStrike" cap="none">
                                            <a:solidFill>
                                              <a:srgbClr val="002060"/>
                                            </a:solidFill>
                                            <a:effectLst/>
                                            <a:latin typeface="Cambria Math"/>
                                            <a:sym typeface="Arial"/>
                                          </a:rPr>
                                          <m:t>𝑅𝑑</m:t>
                                        </m:r>
                                      </m:sub>
                                    </m:sSub>
                                  </m:den>
                                </m:f>
                                <m:r>
                                  <a:rPr lang="fr-FR" sz="1400" u="none" strike="noStrike" cap="none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/>
                                    <a:sym typeface="Arial"/>
                                  </a:rPr>
                                  <m:t>≤</m:t>
                                </m:r>
                                <m:r>
                                  <a:rPr lang="fr-FR" sz="1400" u="none" strike="noStrike" cap="none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/>
                                    <a:sym typeface="Arial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fr-FR" sz="1400" b="0" i="0" u="none" strike="noStrike" cap="none" dirty="0">
                            <a:solidFill>
                              <a:srgbClr val="002060"/>
                            </a:solidFill>
                            <a:effectLst/>
                            <a:latin typeface="Righteous"/>
                            <a:ea typeface="Arial"/>
                            <a:cs typeface="Arial"/>
                            <a:sym typeface="Arial"/>
                          </a:endParaRPr>
                        </a:p>
                      </a:txBody>
                      <a:tcPr marL="91425" marR="91425" marT="91425" marB="91425" anchor="ctr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400" b="0" dirty="0">
                            <a:solidFill>
                              <a:srgbClr val="002060"/>
                            </a:solidFill>
                            <a:latin typeface="Righteous"/>
                            <a:ea typeface="Baloo Tammudu 2"/>
                            <a:cs typeface="Baloo Tammudu 2"/>
                            <a:sym typeface="Baloo Tammudu 2"/>
                          </a:endParaRPr>
                        </a:p>
                      </a:txBody>
                      <a:tcPr marL="91425" marR="91425" marT="91425" marB="91425" anchor="ctr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400" b="0" dirty="0">
                            <a:solidFill>
                              <a:srgbClr val="002060"/>
                            </a:solidFill>
                            <a:latin typeface="Righteous"/>
                            <a:ea typeface="Baloo Tammudu 2"/>
                            <a:cs typeface="Baloo Tammudu 2"/>
                            <a:sym typeface="Baloo Tammudu 2"/>
                          </a:endParaRPr>
                        </a:p>
                      </a:txBody>
                      <a:tcPr marL="91425" marR="91425" marT="91425" marB="91425" anchor="ctr"/>
                    </a:tc>
                    <a:extLst>
                      <a:ext uri="{0D108BD9-81ED-4DB2-BD59-A6C34878D82A}">
                        <a16:rowId xmlns=""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Google Shape;454;p42"/>
              <p:cNvGraphicFramePr/>
              <p:nvPr>
                <p:extLst>
                  <p:ext uri="{D42A27DB-BD31-4B8C-83A1-F6EECF244321}">
                    <p14:modId xmlns:p14="http://schemas.microsoft.com/office/powerpoint/2010/main" val="3875109074"/>
                  </p:ext>
                </p:extLst>
              </p:nvPr>
            </p:nvGraphicFramePr>
            <p:xfrm>
              <a:off x="187027" y="94841"/>
              <a:ext cx="8769945" cy="4626368"/>
            </p:xfrm>
            <a:graphic>
              <a:graphicData uri="http://schemas.openxmlformats.org/drawingml/2006/table">
                <a:tbl>
                  <a:tblPr firstRow="1">
                    <a:tableStyleId>{0660B408-B3CF-4A94-85FC-2B1E0A45F4A2}</a:tableStyleId>
                  </a:tblPr>
                  <a:tblGrid>
                    <a:gridCol w="197246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67432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30617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978377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838608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457170">
                    <a:tc gridSpan="3"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fr-FR" sz="1800" dirty="0">
                              <a:solidFill>
                                <a:srgbClr val="002060"/>
                              </a:solidFill>
                              <a:latin typeface="Righteous"/>
                              <a:sym typeface="Baloo Tammudu 2"/>
                            </a:rPr>
                            <a:t>Les</a:t>
                          </a:r>
                          <a:r>
                            <a:rPr lang="fr-FR" sz="1800" baseline="0" dirty="0">
                              <a:solidFill>
                                <a:srgbClr val="002060"/>
                              </a:solidFill>
                              <a:latin typeface="Righteous"/>
                              <a:sym typeface="Baloo Tammudu 2"/>
                            </a:rPr>
                            <a:t> vérifications </a:t>
                          </a:r>
                          <a:endParaRPr sz="1800" b="1" dirty="0">
                            <a:solidFill>
                              <a:srgbClr val="002060"/>
                            </a:solidFill>
                            <a:latin typeface="Righteous"/>
                            <a:ea typeface="Baloo Tammudu 2"/>
                            <a:cs typeface="Baloo Tammudu 2"/>
                            <a:sym typeface="Baloo Tammudu 2"/>
                          </a:endParaRPr>
                        </a:p>
                      </a:txBody>
                      <a:tcPr marL="91425" marR="91425" marT="91425" marB="91425" anchor="ctr"/>
                    </a:tc>
                    <a:tc h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fr-FR" sz="1800" dirty="0">
                              <a:solidFill>
                                <a:srgbClr val="002060"/>
                              </a:solidFill>
                              <a:latin typeface="Righteous"/>
                              <a:sym typeface="Righteous"/>
                            </a:rPr>
                            <a:t>CV</a:t>
                          </a:r>
                          <a:endParaRPr sz="1800" b="1" dirty="0">
                            <a:solidFill>
                              <a:srgbClr val="002060"/>
                            </a:solidFill>
                            <a:latin typeface="Righteous"/>
                            <a:ea typeface="Righteous"/>
                            <a:cs typeface="Righteous"/>
                            <a:sym typeface="Righteous"/>
                          </a:endParaRPr>
                        </a:p>
                      </a:txBody>
                      <a:tcPr marL="91425" marR="91425" marT="91425" marB="91425" anchor="ctr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fr-FR" sz="1800" dirty="0">
                              <a:solidFill>
                                <a:srgbClr val="002060"/>
                              </a:solidFill>
                              <a:latin typeface="Righteous"/>
                              <a:sym typeface="Righteous"/>
                            </a:rPr>
                            <a:t>CNV</a:t>
                          </a:r>
                          <a:endParaRPr sz="1800" b="1" dirty="0">
                            <a:solidFill>
                              <a:srgbClr val="002060"/>
                            </a:solidFill>
                            <a:latin typeface="Righteous"/>
                            <a:ea typeface="Righteous"/>
                            <a:cs typeface="Righteous"/>
                            <a:sym typeface="Righteous"/>
                          </a:endParaRPr>
                        </a:p>
                      </a:txBody>
                      <a:tcPr marL="91425" marR="91425" marT="91425" marB="91425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78290">
                    <a:tc gridSpan="2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fr-FR" sz="1600" u="none" strike="noStrike" cap="none" dirty="0">
                              <a:solidFill>
                                <a:srgbClr val="002060"/>
                              </a:solidFill>
                              <a:effectLst/>
                              <a:latin typeface="Righteous"/>
                              <a:sym typeface="Arial"/>
                            </a:rPr>
                            <a:t>Vérification de la résistance à la compression </a:t>
                          </a:r>
                          <a:endParaRPr lang="fr-FR" sz="1600" b="0" dirty="0">
                            <a:solidFill>
                              <a:srgbClr val="002060"/>
                            </a:solidFill>
                            <a:latin typeface="Righteous"/>
                            <a:ea typeface="Baloo Tammudu 2"/>
                            <a:cs typeface="Baloo Tammudu 2"/>
                            <a:sym typeface="Baloo Tammudu 2"/>
                          </a:endParaRPr>
                        </a:p>
                      </a:txBody>
                      <a:tcPr marL="91425" marR="91425" marT="91425" marB="91425" anchor="ctr"/>
                    </a:tc>
                    <a:tc h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DZ"/>
                        </a:p>
                      </a:txBody>
                      <a:tcPr marL="91425" marR="91425" marT="91425" marB="91425" anchor="ctr">
                        <a:blipFill>
                          <a:blip r:embed="rId2"/>
                          <a:stretch>
                            <a:fillRect l="-201319" t="-94937" r="-78628" b="-7670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400" b="0" dirty="0">
                            <a:solidFill>
                              <a:srgbClr val="002060"/>
                            </a:solidFill>
                            <a:latin typeface="Righteous"/>
                            <a:ea typeface="Righteous"/>
                            <a:cs typeface="Righteous"/>
                            <a:sym typeface="Righteous"/>
                          </a:endParaRPr>
                        </a:p>
                      </a:txBody>
                      <a:tcPr marL="91425" marR="91425" marT="91425" marB="91425" anchor="ctr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400" b="0" dirty="0">
                            <a:solidFill>
                              <a:srgbClr val="002060"/>
                            </a:solidFill>
                            <a:latin typeface="Righteous"/>
                            <a:ea typeface="Righteous"/>
                            <a:cs typeface="Righteous"/>
                            <a:sym typeface="Righteous"/>
                          </a:endParaRPr>
                        </a:p>
                      </a:txBody>
                      <a:tcPr marL="91425" marR="91425" marT="91425" marB="91425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26690">
                    <a:tc gridSpan="2"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fr-FR" sz="1600" u="none" strike="noStrike" cap="none" dirty="0">
                              <a:solidFill>
                                <a:srgbClr val="002060"/>
                              </a:solidFill>
                              <a:effectLst/>
                              <a:latin typeface="Righteous"/>
                              <a:sym typeface="Arial"/>
                            </a:rPr>
                            <a:t>Vérification de la résistance à la traction </a:t>
                          </a:r>
                          <a:endParaRPr sz="1600" b="0" dirty="0">
                            <a:solidFill>
                              <a:srgbClr val="002060"/>
                            </a:solidFill>
                            <a:latin typeface="Righteous"/>
                            <a:ea typeface="Baloo Tammudu 2"/>
                            <a:cs typeface="Baloo Tammudu 2"/>
                            <a:sym typeface="Baloo Tammudu 2"/>
                          </a:endParaRPr>
                        </a:p>
                      </a:txBody>
                      <a:tcPr marL="91425" marR="91425" marT="91425" marB="91425" anchor="ctr"/>
                    </a:tc>
                    <a:tc h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DZ"/>
                        </a:p>
                      </a:txBody>
                      <a:tcPr marL="91425" marR="91425" marT="91425" marB="91425" anchor="ctr">
                        <a:blipFill>
                          <a:blip r:embed="rId2"/>
                          <a:stretch>
                            <a:fillRect l="-201319" t="-220000" r="-78628" b="-76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400" b="0" dirty="0">
                            <a:solidFill>
                              <a:srgbClr val="002060"/>
                            </a:solidFill>
                            <a:latin typeface="Righteous"/>
                            <a:ea typeface="Baloo Tammudu 2"/>
                            <a:cs typeface="Baloo Tammudu 2"/>
                            <a:sym typeface="Baloo Tammudu 2"/>
                          </a:endParaRPr>
                        </a:p>
                      </a:txBody>
                      <a:tcPr marL="91425" marR="91425" marT="91425" marB="91425" anchor="ctr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400" b="0" dirty="0">
                            <a:solidFill>
                              <a:srgbClr val="002060"/>
                            </a:solidFill>
                            <a:latin typeface="Righteous"/>
                            <a:ea typeface="Baloo Tammudu 2"/>
                            <a:cs typeface="Baloo Tammudu 2"/>
                            <a:sym typeface="Baloo Tammudu 2"/>
                          </a:endParaRPr>
                        </a:p>
                      </a:txBody>
                      <a:tcPr marL="91425" marR="91425" marT="91425" marB="91425"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26690">
                    <a:tc gridSpan="2"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fr-FR" sz="1600" u="none" strike="noStrike" cap="none" dirty="0">
                              <a:solidFill>
                                <a:srgbClr val="002060"/>
                              </a:solidFill>
                              <a:effectLst/>
                              <a:latin typeface="Righteous"/>
                              <a:sym typeface="Arial"/>
                            </a:rPr>
                            <a:t>Vérification de la soudure</a:t>
                          </a:r>
                          <a:endParaRPr sz="1600" b="0" dirty="0">
                            <a:solidFill>
                              <a:srgbClr val="002060"/>
                            </a:solidFill>
                            <a:latin typeface="Righteous"/>
                            <a:ea typeface="Baloo Tammudu 2"/>
                            <a:cs typeface="Baloo Tammudu 2"/>
                            <a:sym typeface="Baloo Tammudu 2"/>
                          </a:endParaRPr>
                        </a:p>
                      </a:txBody>
                      <a:tcPr marL="91425" marR="91425" marT="91425" marB="91425" anchor="ctr"/>
                    </a:tc>
                    <a:tc h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DZ"/>
                        </a:p>
                      </a:txBody>
                      <a:tcPr marL="91425" marR="91425" marT="91425" marB="91425" anchor="ctr">
                        <a:blipFill>
                          <a:blip r:embed="rId2"/>
                          <a:stretch>
                            <a:fillRect l="-201319" t="-320000" r="-78628" b="-66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400" b="0" dirty="0">
                            <a:solidFill>
                              <a:srgbClr val="002060"/>
                            </a:solidFill>
                            <a:latin typeface="Righteous"/>
                            <a:ea typeface="Baloo Tammudu 2"/>
                            <a:cs typeface="Baloo Tammudu 2"/>
                            <a:sym typeface="Baloo Tammudu 2"/>
                          </a:endParaRPr>
                        </a:p>
                      </a:txBody>
                      <a:tcPr marL="91425" marR="91425" marT="91425" marB="91425" anchor="ctr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400" b="0" dirty="0">
                            <a:solidFill>
                              <a:srgbClr val="002060"/>
                            </a:solidFill>
                            <a:latin typeface="Righteous"/>
                            <a:ea typeface="Baloo Tammudu 2"/>
                            <a:cs typeface="Baloo Tammudu 2"/>
                            <a:sym typeface="Baloo Tammudu 2"/>
                          </a:endParaRPr>
                        </a:p>
                      </a:txBody>
                      <a:tcPr marL="91425" marR="91425" marT="91425" marB="91425"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86520">
                    <a:tc gridSpan="2"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fr-FR" sz="1600" u="none" strike="noStrike" cap="none" dirty="0">
                              <a:solidFill>
                                <a:srgbClr val="002060"/>
                              </a:solidFill>
                              <a:effectLst/>
                              <a:latin typeface="Righteous"/>
                              <a:sym typeface="Arial"/>
                            </a:rPr>
                            <a:t>Vérification au poinçonnement de la plaque </a:t>
                          </a:r>
                          <a:endParaRPr sz="1600" b="0" dirty="0">
                            <a:solidFill>
                              <a:srgbClr val="002060"/>
                            </a:solidFill>
                            <a:latin typeface="Righteous"/>
                            <a:ea typeface="Baloo Tammudu 2"/>
                            <a:cs typeface="Baloo Tammudu 2"/>
                            <a:sym typeface="Baloo Tammudu 2"/>
                          </a:endParaRPr>
                        </a:p>
                      </a:txBody>
                      <a:tcPr marL="91425" marR="91425" marT="91425" marB="91425" anchor="ctr"/>
                    </a:tc>
                    <a:tc h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DZ"/>
                        </a:p>
                      </a:txBody>
                      <a:tcPr marL="91425" marR="91425" marT="91425" marB="91425" anchor="ctr">
                        <a:blipFill>
                          <a:blip r:embed="rId2"/>
                          <a:stretch>
                            <a:fillRect l="-201319" t="-306250" r="-78628" b="-3854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400" b="0" dirty="0">
                            <a:solidFill>
                              <a:srgbClr val="002060"/>
                            </a:solidFill>
                            <a:latin typeface="Righteous"/>
                            <a:ea typeface="Baloo Tammudu 2"/>
                            <a:cs typeface="Baloo Tammudu 2"/>
                            <a:sym typeface="Baloo Tammudu 2"/>
                          </a:endParaRPr>
                        </a:p>
                      </a:txBody>
                      <a:tcPr marL="91425" marR="91425" marT="91425" marB="91425" anchor="ctr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400" b="0" dirty="0">
                            <a:solidFill>
                              <a:srgbClr val="002060"/>
                            </a:solidFill>
                            <a:latin typeface="Righteous"/>
                            <a:ea typeface="Baloo Tammudu 2"/>
                            <a:cs typeface="Baloo Tammudu 2"/>
                            <a:sym typeface="Baloo Tammudu 2"/>
                          </a:endParaRPr>
                        </a:p>
                      </a:txBody>
                      <a:tcPr marL="91425" marR="91425" marT="91425" marB="91425"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45563">
                    <a:tc rowSpan="3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fr-FR" sz="1600" u="none" strike="noStrike" cap="none" dirty="0">
                              <a:solidFill>
                                <a:srgbClr val="002060"/>
                              </a:solidFill>
                              <a:effectLst/>
                              <a:latin typeface="Righteous"/>
                              <a:sym typeface="Arial"/>
                            </a:rPr>
                            <a:t>Vérification au cisaillement</a:t>
                          </a:r>
                          <a:endParaRPr lang="fr-FR" sz="1600" b="0" i="0" u="none" strike="noStrike" cap="none" dirty="0">
                            <a:solidFill>
                              <a:srgbClr val="002060"/>
                            </a:solidFill>
                            <a:effectLst/>
                            <a:latin typeface="Righteous"/>
                            <a:ea typeface="Arial"/>
                            <a:cs typeface="Arial"/>
                            <a:sym typeface="Arial"/>
                          </a:endParaRPr>
                        </a:p>
                      </a:txBody>
                      <a:tcPr marL="91425" marR="91425" marT="91425" marB="91425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fr-FR" sz="1400" u="none" strike="noStrike" cap="none" dirty="0">
                              <a:solidFill>
                                <a:srgbClr val="002060"/>
                              </a:solidFill>
                              <a:effectLst/>
                              <a:latin typeface="Righteous"/>
                              <a:sym typeface="Arial"/>
                            </a:rPr>
                            <a:t>Vérification des tiges d’encrage</a:t>
                          </a:r>
                          <a:endParaRPr lang="fr-FR" sz="1400" b="0" i="0" u="none" strike="noStrike" cap="none" dirty="0">
                            <a:solidFill>
                              <a:srgbClr val="002060"/>
                            </a:solidFill>
                            <a:effectLst/>
                            <a:latin typeface="Righteous"/>
                            <a:ea typeface="Arial"/>
                            <a:cs typeface="Arial"/>
                            <a:sym typeface="Arial"/>
                          </a:endParaRPr>
                        </a:p>
                      </a:txBody>
                      <a:tcPr marL="91425" marR="91425" marT="91425" marB="91425" anchor="ctr"/>
                    </a:tc>
                    <a:tc>
                      <a:txBody>
                        <a:bodyPr/>
                        <a:lstStyle/>
                        <a:p>
                          <a:endParaRPr lang="fr-DZ"/>
                        </a:p>
                      </a:txBody>
                      <a:tcPr marL="91425" marR="91425" marT="91425" marB="91425" anchor="ctr">
                        <a:blipFill>
                          <a:blip r:embed="rId2"/>
                          <a:stretch>
                            <a:fillRect l="-201319" t="-534247" r="-78628" b="-4068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400" b="0" dirty="0">
                            <a:solidFill>
                              <a:srgbClr val="002060"/>
                            </a:solidFill>
                            <a:latin typeface="Righteous"/>
                            <a:ea typeface="Baloo Tammudu 2"/>
                            <a:cs typeface="Baloo Tammudu 2"/>
                            <a:sym typeface="Baloo Tammudu 2"/>
                          </a:endParaRPr>
                        </a:p>
                      </a:txBody>
                      <a:tcPr marL="91425" marR="91425" marT="91425" marB="91425" anchor="ctr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400" b="0" dirty="0">
                            <a:solidFill>
                              <a:srgbClr val="002060"/>
                            </a:solidFill>
                            <a:latin typeface="Righteous"/>
                            <a:ea typeface="Baloo Tammudu 2"/>
                            <a:cs typeface="Baloo Tammudu 2"/>
                            <a:sym typeface="Baloo Tammudu 2"/>
                          </a:endParaRPr>
                        </a:p>
                      </a:txBody>
                      <a:tcPr marL="91425" marR="91425" marT="91425" marB="91425"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540795"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fr-FR" sz="1400" u="none" strike="noStrike" cap="none" dirty="0">
                              <a:solidFill>
                                <a:srgbClr val="002060"/>
                              </a:solidFill>
                              <a:effectLst/>
                              <a:latin typeface="Righteous"/>
                              <a:sym typeface="Arial"/>
                            </a:rPr>
                            <a:t>Vérification de la soudure </a:t>
                          </a:r>
                          <a:endParaRPr lang="fr-FR" sz="1400" b="0" i="0" u="none" strike="noStrike" cap="none" dirty="0">
                            <a:solidFill>
                              <a:srgbClr val="002060"/>
                            </a:solidFill>
                            <a:effectLst/>
                            <a:latin typeface="Righteous"/>
                            <a:ea typeface="Arial"/>
                            <a:cs typeface="Arial"/>
                            <a:sym typeface="Arial"/>
                          </a:endParaRPr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endParaRPr lang="fr-DZ"/>
                        </a:p>
                      </a:txBody>
                      <a:tcPr marL="91425" marR="91425" marT="91425" marB="91425" anchor="ctr">
                        <a:blipFill>
                          <a:blip r:embed="rId2"/>
                          <a:stretch>
                            <a:fillRect l="-201319" t="-520225" r="-78628" b="-2337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 sz="1400" b="0" dirty="0">
                            <a:solidFill>
                              <a:srgbClr val="002060"/>
                            </a:solidFill>
                            <a:latin typeface="Righteous"/>
                          </a:endParaRPr>
                        </a:p>
                      </a:txBody>
                      <a:tcPr marL="91425" marR="91425" marT="91425" marB="91425" anchor="ctr"/>
                    </a:tc>
                    <a:tc>
                      <a:txBody>
                        <a:bodyPr/>
                        <a:lstStyle/>
                        <a:p>
                          <a:endParaRPr lang="fr-FR" sz="1400" b="0" dirty="0">
                            <a:solidFill>
                              <a:srgbClr val="002060"/>
                            </a:solidFill>
                            <a:latin typeface="Righteous"/>
                          </a:endParaRPr>
                        </a:p>
                      </a:txBody>
                      <a:tcPr marL="91425" marR="91425" marT="91425" marB="91425" anchor="ctr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609570"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fr-FR" sz="1400" u="none" strike="noStrike" cap="none" dirty="0">
                              <a:solidFill>
                                <a:srgbClr val="002060"/>
                              </a:solidFill>
                              <a:effectLst/>
                              <a:latin typeface="Righteous"/>
                              <a:sym typeface="Arial"/>
                            </a:rPr>
                            <a:t>Vérification de la pression diamétrale</a:t>
                          </a:r>
                          <a:endParaRPr sz="1400" b="0" dirty="0">
                            <a:solidFill>
                              <a:srgbClr val="002060"/>
                            </a:solidFill>
                            <a:latin typeface="Righteous"/>
                            <a:ea typeface="Baloo Tammudu 2"/>
                            <a:cs typeface="Baloo Tammudu 2"/>
                            <a:sym typeface="Baloo Tammudu 2"/>
                          </a:endParaRPr>
                        </a:p>
                      </a:txBody>
                      <a:tcPr marL="91425" marR="91425" marT="91425" marB="91425" anchor="ctr"/>
                    </a:tc>
                    <a:tc>
                      <a:txBody>
                        <a:bodyPr/>
                        <a:lstStyle/>
                        <a:p>
                          <a:endParaRPr lang="fr-DZ"/>
                        </a:p>
                      </a:txBody>
                      <a:tcPr marL="91425" marR="91425" marT="91425" marB="91425" anchor="ctr">
                        <a:blipFill>
                          <a:blip r:embed="rId2"/>
                          <a:stretch>
                            <a:fillRect l="-201319" t="-552000" r="-78628" b="-10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 sz="1400" b="0" dirty="0">
                            <a:solidFill>
                              <a:srgbClr val="002060"/>
                            </a:solidFill>
                            <a:latin typeface="Righteous"/>
                          </a:endParaRPr>
                        </a:p>
                      </a:txBody>
                      <a:tcPr marL="91425" marR="91425" marT="91425" marB="91425" anchor="ctr"/>
                    </a:tc>
                    <a:tc>
                      <a:txBody>
                        <a:bodyPr/>
                        <a:lstStyle/>
                        <a:p>
                          <a:endParaRPr lang="fr-FR" sz="1400" b="0" dirty="0">
                            <a:solidFill>
                              <a:srgbClr val="002060"/>
                            </a:solidFill>
                            <a:latin typeface="Righteous"/>
                          </a:endParaRPr>
                        </a:p>
                      </a:txBody>
                      <a:tcPr marL="91425" marR="91425" marT="91425" marB="91425" anchor="ctr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655080">
                    <a:tc gridSpan="2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fr-FR" sz="1600" u="none" strike="noStrike" cap="none" dirty="0">
                              <a:solidFill>
                                <a:srgbClr val="002060"/>
                              </a:solidFill>
                              <a:effectLst/>
                              <a:latin typeface="Righteous"/>
                              <a:sym typeface="Arial"/>
                            </a:rPr>
                            <a:t>Vérification de la combinaison traction cisaillement </a:t>
                          </a:r>
                          <a:endParaRPr lang="fr-FR" sz="1600" b="0" i="0" u="none" strike="noStrike" cap="none" dirty="0">
                            <a:solidFill>
                              <a:srgbClr val="002060"/>
                            </a:solidFill>
                            <a:effectLst/>
                            <a:latin typeface="Righteous"/>
                            <a:ea typeface="Arial"/>
                            <a:cs typeface="Arial"/>
                            <a:sym typeface="Arial"/>
                          </a:endParaRPr>
                        </a:p>
                      </a:txBody>
                      <a:tcPr marL="91425" marR="91425" marT="91425" marB="91425" anchor="ctr"/>
                    </a:tc>
                    <a:tc h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DZ"/>
                        </a:p>
                      </a:txBody>
                      <a:tcPr marL="91425" marR="91425" marT="91425" marB="91425" anchor="ctr">
                        <a:blipFill>
                          <a:blip r:embed="rId2"/>
                          <a:stretch>
                            <a:fillRect l="-201319" t="-603704" r="-786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400" b="0" dirty="0">
                            <a:solidFill>
                              <a:srgbClr val="002060"/>
                            </a:solidFill>
                            <a:latin typeface="Righteous"/>
                            <a:ea typeface="Baloo Tammudu 2"/>
                            <a:cs typeface="Baloo Tammudu 2"/>
                            <a:sym typeface="Baloo Tammudu 2"/>
                          </a:endParaRPr>
                        </a:p>
                      </a:txBody>
                      <a:tcPr marL="91425" marR="91425" marT="91425" marB="91425" anchor="ctr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400" b="0" dirty="0">
                            <a:solidFill>
                              <a:srgbClr val="002060"/>
                            </a:solidFill>
                            <a:latin typeface="Righteous"/>
                            <a:ea typeface="Baloo Tammudu 2"/>
                            <a:cs typeface="Baloo Tammudu 2"/>
                            <a:sym typeface="Baloo Tammudu 2"/>
                          </a:endParaRPr>
                        </a:p>
                      </a:txBody>
                      <a:tcPr marL="91425" marR="91425" marT="91425" marB="91425" anchor="ctr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Google Shape;455;p42"/>
          <p:cNvSpPr/>
          <p:nvPr/>
        </p:nvSpPr>
        <p:spPr>
          <a:xfrm>
            <a:off x="7524328" y="901260"/>
            <a:ext cx="194700" cy="194700"/>
          </a:xfrm>
          <a:prstGeom prst="ellipse">
            <a:avLst/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" name="Google Shape;455;p42"/>
          <p:cNvSpPr/>
          <p:nvPr/>
        </p:nvSpPr>
        <p:spPr>
          <a:xfrm>
            <a:off x="7524328" y="1352910"/>
            <a:ext cx="194700" cy="194700"/>
          </a:xfrm>
          <a:prstGeom prst="ellipse">
            <a:avLst/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" name="Google Shape;455;p42"/>
          <p:cNvSpPr/>
          <p:nvPr/>
        </p:nvSpPr>
        <p:spPr>
          <a:xfrm>
            <a:off x="7524328" y="1782056"/>
            <a:ext cx="194700" cy="194700"/>
          </a:xfrm>
          <a:prstGeom prst="ellipse">
            <a:avLst/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" name="Google Shape;455;p42"/>
          <p:cNvSpPr/>
          <p:nvPr/>
        </p:nvSpPr>
        <p:spPr>
          <a:xfrm>
            <a:off x="7524328" y="2310675"/>
            <a:ext cx="194700" cy="194700"/>
          </a:xfrm>
          <a:prstGeom prst="ellipse">
            <a:avLst/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" name="Google Shape;455;p42"/>
          <p:cNvSpPr/>
          <p:nvPr/>
        </p:nvSpPr>
        <p:spPr>
          <a:xfrm>
            <a:off x="7524328" y="2770020"/>
            <a:ext cx="194700" cy="194700"/>
          </a:xfrm>
          <a:prstGeom prst="ellipse">
            <a:avLst/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" name="Google Shape;455;p42"/>
          <p:cNvSpPr/>
          <p:nvPr/>
        </p:nvSpPr>
        <p:spPr>
          <a:xfrm>
            <a:off x="7524328" y="3389180"/>
            <a:ext cx="194700" cy="194700"/>
          </a:xfrm>
          <a:prstGeom prst="ellipse">
            <a:avLst/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" name="Google Shape;455;p42"/>
          <p:cNvSpPr/>
          <p:nvPr/>
        </p:nvSpPr>
        <p:spPr>
          <a:xfrm>
            <a:off x="7524328" y="3888459"/>
            <a:ext cx="194700" cy="194700"/>
          </a:xfrm>
          <a:prstGeom prst="ellipse">
            <a:avLst/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" name="Google Shape;455;p42"/>
          <p:cNvSpPr/>
          <p:nvPr/>
        </p:nvSpPr>
        <p:spPr>
          <a:xfrm>
            <a:off x="7524328" y="4515966"/>
            <a:ext cx="194700" cy="194700"/>
          </a:xfrm>
          <a:prstGeom prst="ellipse">
            <a:avLst/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" name="Google Shape;456;p42"/>
          <p:cNvSpPr/>
          <p:nvPr/>
        </p:nvSpPr>
        <p:spPr>
          <a:xfrm>
            <a:off x="8388424" y="901260"/>
            <a:ext cx="194700" cy="194700"/>
          </a:xfrm>
          <a:prstGeom prst="ellipse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" name="Google Shape;456;p42"/>
          <p:cNvSpPr/>
          <p:nvPr/>
        </p:nvSpPr>
        <p:spPr>
          <a:xfrm>
            <a:off x="8388424" y="1352910"/>
            <a:ext cx="194700" cy="194700"/>
          </a:xfrm>
          <a:prstGeom prst="ellipse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" name="Google Shape;456;p42"/>
          <p:cNvSpPr/>
          <p:nvPr/>
        </p:nvSpPr>
        <p:spPr>
          <a:xfrm>
            <a:off x="8388424" y="1782056"/>
            <a:ext cx="194700" cy="194700"/>
          </a:xfrm>
          <a:prstGeom prst="ellipse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" name="Google Shape;456;p42"/>
          <p:cNvSpPr/>
          <p:nvPr/>
        </p:nvSpPr>
        <p:spPr>
          <a:xfrm>
            <a:off x="8388424" y="2310675"/>
            <a:ext cx="194700" cy="194700"/>
          </a:xfrm>
          <a:prstGeom prst="ellipse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" name="Google Shape;456;p42"/>
          <p:cNvSpPr/>
          <p:nvPr/>
        </p:nvSpPr>
        <p:spPr>
          <a:xfrm>
            <a:off x="8388424" y="2770020"/>
            <a:ext cx="194700" cy="194700"/>
          </a:xfrm>
          <a:prstGeom prst="ellipse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" name="Google Shape;456;p42"/>
          <p:cNvSpPr/>
          <p:nvPr/>
        </p:nvSpPr>
        <p:spPr>
          <a:xfrm>
            <a:off x="8388424" y="3384479"/>
            <a:ext cx="194700" cy="194700"/>
          </a:xfrm>
          <a:prstGeom prst="ellipse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" name="Google Shape;456;p42"/>
          <p:cNvSpPr/>
          <p:nvPr/>
        </p:nvSpPr>
        <p:spPr>
          <a:xfrm>
            <a:off x="8387511" y="3885415"/>
            <a:ext cx="194700" cy="194700"/>
          </a:xfrm>
          <a:prstGeom prst="ellipse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" name="Google Shape;456;p42"/>
          <p:cNvSpPr/>
          <p:nvPr/>
        </p:nvSpPr>
        <p:spPr>
          <a:xfrm>
            <a:off x="8388424" y="4498933"/>
            <a:ext cx="194700" cy="194700"/>
          </a:xfrm>
          <a:prstGeom prst="ellipse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" name="Espace réservé du numéro de diapositive 4">
            <a:extLst>
              <a:ext uri="{FF2B5EF4-FFF2-40B4-BE49-F238E27FC236}">
                <a16:creationId xmlns="" xmlns:a16="http://schemas.microsoft.com/office/drawing/2014/main" id="{876488C0-E9B2-D9FC-D9C4-9EA01C8C313A}"/>
              </a:ext>
            </a:extLst>
          </p:cNvPr>
          <p:cNvSpPr txBox="1">
            <a:spLocks/>
          </p:cNvSpPr>
          <p:nvPr/>
        </p:nvSpPr>
        <p:spPr>
          <a:xfrm>
            <a:off x="4067944" y="4852634"/>
            <a:ext cx="764215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fld id="{810E7F54-2C80-4AEC-92A2-35241EC92D6D}" type="slidenum">
              <a:rPr lang="fr-DZ" sz="1800" b="1" smtClean="0"/>
              <a:pPr algn="ctr"/>
              <a:t>52</a:t>
            </a:fld>
            <a:endParaRPr lang="fr-DZ" sz="1800" b="1" dirty="0"/>
          </a:p>
        </p:txBody>
      </p:sp>
    </p:spTree>
    <p:extLst>
      <p:ext uri="{BB962C8B-B14F-4D97-AF65-F5344CB8AC3E}">
        <p14:creationId xmlns:p14="http://schemas.microsoft.com/office/powerpoint/2010/main" val="3724816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153" y="2307193"/>
            <a:ext cx="3524017" cy="2484889"/>
          </a:xfrm>
          <a:prstGeom prst="rect">
            <a:avLst/>
          </a:prstGeom>
        </p:spPr>
      </p:pic>
      <p:pic>
        <p:nvPicPr>
          <p:cNvPr id="12" name="Image 1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175094"/>
            <a:ext cx="2764139" cy="2484889"/>
          </a:xfrm>
          <a:prstGeom prst="rect">
            <a:avLst/>
          </a:prstGeom>
        </p:spPr>
      </p:pic>
      <p:sp>
        <p:nvSpPr>
          <p:cNvPr id="1007" name="Google Shape;1007;p64"/>
          <p:cNvSpPr txBox="1">
            <a:spLocks noGrp="1"/>
          </p:cNvSpPr>
          <p:nvPr>
            <p:ph type="title"/>
          </p:nvPr>
        </p:nvSpPr>
        <p:spPr>
          <a:xfrm>
            <a:off x="748500" y="590575"/>
            <a:ext cx="7647000" cy="43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F</a:t>
            </a:r>
            <a:r>
              <a:rPr lang="en" dirty="0">
                <a:solidFill>
                  <a:schemeClr val="accent1">
                    <a:lumMod val="50000"/>
                  </a:schemeClr>
                </a:solidFill>
              </a:rPr>
              <a:t>ondation </a:t>
            </a:r>
            <a:endParaRPr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12" name="Google Shape;1012;p64"/>
          <p:cNvSpPr/>
          <p:nvPr/>
        </p:nvSpPr>
        <p:spPr>
          <a:xfrm flipH="1">
            <a:off x="899591" y="1246481"/>
            <a:ext cx="1816561" cy="431700"/>
          </a:xfrm>
          <a:prstGeom prst="trapezoid">
            <a:avLst>
              <a:gd name="adj" fmla="val 6197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dirty="0">
                <a:solidFill>
                  <a:schemeClr val="accent6"/>
                </a:solidFill>
                <a:latin typeface="Righteous"/>
                <a:ea typeface="Righteous"/>
                <a:cs typeface="Righteous"/>
                <a:sym typeface="Righteous"/>
              </a:rPr>
              <a:t>S</a:t>
            </a:r>
            <a:r>
              <a:rPr lang="en" sz="1800" dirty="0">
                <a:solidFill>
                  <a:schemeClr val="accent6"/>
                </a:solidFill>
                <a:latin typeface="Righteous"/>
                <a:ea typeface="Righteous"/>
                <a:cs typeface="Righteous"/>
                <a:sym typeface="Righteous"/>
              </a:rPr>
              <a:t>emelle filante </a:t>
            </a:r>
            <a:endParaRPr sz="1800" dirty="0">
              <a:solidFill>
                <a:schemeClr val="accent6"/>
              </a:solidFill>
              <a:latin typeface="Righteous"/>
              <a:ea typeface="Righteous"/>
              <a:cs typeface="Righteous"/>
              <a:sym typeface="Righteous"/>
            </a:endParaRPr>
          </a:p>
        </p:txBody>
      </p:sp>
      <p:sp>
        <p:nvSpPr>
          <p:cNvPr id="1013" name="Google Shape;1013;p64"/>
          <p:cNvSpPr/>
          <p:nvPr/>
        </p:nvSpPr>
        <p:spPr>
          <a:xfrm flipH="1">
            <a:off x="3865296" y="1455526"/>
            <a:ext cx="1646634" cy="445309"/>
          </a:xfrm>
          <a:prstGeom prst="trapezoid">
            <a:avLst>
              <a:gd name="adj" fmla="val 6197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dirty="0">
                <a:solidFill>
                  <a:srgbClr val="002060"/>
                </a:solidFill>
                <a:latin typeface="Righteous"/>
                <a:ea typeface="Righteous"/>
                <a:cs typeface="Righteous"/>
                <a:sym typeface="Righteous"/>
              </a:rPr>
              <a:t>P</a:t>
            </a:r>
            <a:r>
              <a:rPr lang="en" sz="1800" dirty="0">
                <a:solidFill>
                  <a:srgbClr val="002060"/>
                </a:solidFill>
                <a:latin typeface="Righteous"/>
                <a:ea typeface="Righteous"/>
                <a:cs typeface="Righteous"/>
                <a:sym typeface="Righteous"/>
              </a:rPr>
              <a:t>outre libage</a:t>
            </a:r>
            <a:endParaRPr sz="1800" dirty="0">
              <a:solidFill>
                <a:srgbClr val="002060"/>
              </a:solidFill>
              <a:latin typeface="Righteous"/>
              <a:ea typeface="Righteous"/>
              <a:cs typeface="Righteous"/>
              <a:sym typeface="Righteous"/>
            </a:endParaRPr>
          </a:p>
        </p:txBody>
      </p:sp>
      <p:sp>
        <p:nvSpPr>
          <p:cNvPr id="1014" name="Google Shape;1014;p64"/>
          <p:cNvSpPr/>
          <p:nvPr/>
        </p:nvSpPr>
        <p:spPr>
          <a:xfrm flipH="1">
            <a:off x="6699466" y="1861425"/>
            <a:ext cx="1433700" cy="431700"/>
          </a:xfrm>
          <a:prstGeom prst="trapezoid">
            <a:avLst>
              <a:gd name="adj" fmla="val 6197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accent6"/>
                </a:solidFill>
                <a:latin typeface="Righteous"/>
                <a:ea typeface="Righteous"/>
                <a:cs typeface="Righteous"/>
                <a:sym typeface="Righteous"/>
              </a:rPr>
              <a:t>Longrine</a:t>
            </a:r>
            <a:endParaRPr sz="1800" dirty="0">
              <a:solidFill>
                <a:schemeClr val="accent6"/>
              </a:solidFill>
              <a:latin typeface="Righteous"/>
              <a:ea typeface="Righteous"/>
              <a:cs typeface="Righteous"/>
              <a:sym typeface="Righteous"/>
            </a:endParaRPr>
          </a:p>
        </p:txBody>
      </p:sp>
      <p:cxnSp>
        <p:nvCxnSpPr>
          <p:cNvPr id="1016" name="Google Shape;1016;p64"/>
          <p:cNvCxnSpPr>
            <a:stCxn id="1012" idx="1"/>
            <a:endCxn id="1013" idx="3"/>
          </p:cNvCxnSpPr>
          <p:nvPr/>
        </p:nvCxnSpPr>
        <p:spPr>
          <a:xfrm>
            <a:off x="2702776" y="1462331"/>
            <a:ext cx="1176318" cy="21585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accent3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1017" name="Google Shape;1017;p64"/>
          <p:cNvCxnSpPr>
            <a:stCxn id="1013" idx="1"/>
            <a:endCxn id="1014" idx="3"/>
          </p:cNvCxnSpPr>
          <p:nvPr/>
        </p:nvCxnSpPr>
        <p:spPr>
          <a:xfrm>
            <a:off x="5498132" y="1678181"/>
            <a:ext cx="1214710" cy="399094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accent3"/>
            </a:solidFill>
            <a:prstDash val="dot"/>
            <a:round/>
            <a:headEnd type="none" w="med" len="med"/>
            <a:tailEnd type="none" w="med" len="med"/>
          </a:ln>
        </p:spPr>
      </p:cxnSp>
      <p:pic>
        <p:nvPicPr>
          <p:cNvPr id="11" name="Image 10" descr="Une image contenant texte, diagramme, ligne, capture d’écran&#10;&#10;Description générée automatiquement"/>
          <p:cNvPicPr/>
          <p:nvPr/>
        </p:nvPicPr>
        <p:blipFill>
          <a:blip r:embed="rId5"/>
          <a:stretch>
            <a:fillRect/>
          </a:stretch>
        </p:blipFill>
        <p:spPr>
          <a:xfrm>
            <a:off x="6240170" y="2427734"/>
            <a:ext cx="2292270" cy="2232249"/>
          </a:xfrm>
          <a:prstGeom prst="rect">
            <a:avLst/>
          </a:prstGeom>
        </p:spPr>
      </p:pic>
      <p:sp>
        <p:nvSpPr>
          <p:cNvPr id="2" name="Espace réservé du numéro de diapositive 4">
            <a:extLst>
              <a:ext uri="{FF2B5EF4-FFF2-40B4-BE49-F238E27FC236}">
                <a16:creationId xmlns="" xmlns:a16="http://schemas.microsoft.com/office/drawing/2014/main" id="{5E3DD23B-9A89-BC0F-D138-9475308138D0}"/>
              </a:ext>
            </a:extLst>
          </p:cNvPr>
          <p:cNvSpPr txBox="1">
            <a:spLocks/>
          </p:cNvSpPr>
          <p:nvPr/>
        </p:nvSpPr>
        <p:spPr>
          <a:xfrm>
            <a:off x="4096053" y="4659983"/>
            <a:ext cx="764215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fld id="{810E7F54-2C80-4AEC-92A2-35241EC92D6D}" type="slidenum">
              <a:rPr lang="fr-DZ" sz="1800" b="1" smtClean="0"/>
              <a:pPr algn="ctr"/>
              <a:t>53</a:t>
            </a:fld>
            <a:endParaRPr lang="fr-DZ" sz="1800" b="1" dirty="0"/>
          </a:p>
        </p:txBody>
      </p:sp>
    </p:spTree>
    <p:extLst>
      <p:ext uri="{BB962C8B-B14F-4D97-AF65-F5344CB8AC3E}">
        <p14:creationId xmlns:p14="http://schemas.microsoft.com/office/powerpoint/2010/main" val="86406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7" grpId="0"/>
      <p:bldP spid="1012" grpId="0" animBg="1"/>
      <p:bldP spid="1013" grpId="0" animBg="1"/>
      <p:bldP spid="1014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509;p46"/>
          <p:cNvSpPr/>
          <p:nvPr/>
        </p:nvSpPr>
        <p:spPr>
          <a:xfrm flipH="1">
            <a:off x="467544" y="104806"/>
            <a:ext cx="7652270" cy="4464496"/>
          </a:xfrm>
          <a:custGeom>
            <a:avLst/>
            <a:gdLst/>
            <a:ahLst/>
            <a:cxnLst/>
            <a:rect l="l" t="t" r="r" b="b"/>
            <a:pathLst>
              <a:path w="176004" h="153336" extrusionOk="0">
                <a:moveTo>
                  <a:pt x="0" y="2030"/>
                </a:moveTo>
                <a:lnTo>
                  <a:pt x="174618" y="0"/>
                </a:lnTo>
                <a:lnTo>
                  <a:pt x="176004" y="152872"/>
                </a:lnTo>
                <a:lnTo>
                  <a:pt x="2671" y="153336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10" name="Rectangle 9"/>
          <p:cNvSpPr/>
          <p:nvPr/>
        </p:nvSpPr>
        <p:spPr>
          <a:xfrm>
            <a:off x="1763688" y="321985"/>
            <a:ext cx="396935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3000" b="1" dirty="0">
                <a:solidFill>
                  <a:schemeClr val="accent5">
                    <a:lumMod val="75000"/>
                  </a:schemeClr>
                </a:solidFill>
                <a:latin typeface="Righteous"/>
                <a:cs typeface="Times New Roman" pitchFamily="18" charset="0"/>
              </a:rPr>
              <a:t>Conclusion générale</a:t>
            </a:r>
          </a:p>
        </p:txBody>
      </p:sp>
      <p:sp>
        <p:nvSpPr>
          <p:cNvPr id="2" name="Rectangle 1"/>
          <p:cNvSpPr/>
          <p:nvPr/>
        </p:nvSpPr>
        <p:spPr>
          <a:xfrm>
            <a:off x="621271" y="878606"/>
            <a:ext cx="734481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800" dirty="0">
                <a:solidFill>
                  <a:schemeClr val="tx2">
                    <a:lumMod val="50000"/>
                  </a:schemeClr>
                </a:solidFill>
                <a:latin typeface="Righteous"/>
                <a:cs typeface="Times New Roman" pitchFamily="18" charset="0"/>
              </a:rPr>
              <a:t>    L'ouvrage sur lequel l’étude a été mené est un bâtiment multifonctionnel à ossature métallique contreventé par palées triangulées en X pour augmenter sa rigidité structurelle,</a:t>
            </a:r>
          </a:p>
          <a:p>
            <a:pPr algn="just">
              <a:buClr>
                <a:schemeClr val="tx2">
                  <a:lumMod val="50000"/>
                </a:schemeClr>
              </a:buClr>
            </a:pPr>
            <a:r>
              <a:rPr lang="fr-FR" sz="1800" dirty="0">
                <a:solidFill>
                  <a:schemeClr val="tx2">
                    <a:lumMod val="50000"/>
                  </a:schemeClr>
                </a:solidFill>
                <a:latin typeface="Righteous"/>
                <a:cs typeface="Times New Roman" pitchFamily="18" charset="0"/>
              </a:rPr>
              <a:t>     La réalisation de cette étude a permis de tirer un certain </a:t>
            </a:r>
            <a:r>
              <a:rPr lang="fr-FR" sz="1800" dirty="0" smtClean="0">
                <a:solidFill>
                  <a:schemeClr val="tx2">
                    <a:lumMod val="50000"/>
                  </a:schemeClr>
                </a:solidFill>
                <a:latin typeface="Righteous"/>
                <a:cs typeface="Times New Roman" pitchFamily="18" charset="0"/>
              </a:rPr>
              <a:t>nombre</a:t>
            </a:r>
          </a:p>
          <a:p>
            <a:pPr algn="just">
              <a:buClr>
                <a:schemeClr val="tx2">
                  <a:lumMod val="50000"/>
                </a:schemeClr>
              </a:buClr>
            </a:pPr>
            <a:r>
              <a:rPr lang="fr-FR" sz="1800" dirty="0" smtClean="0">
                <a:solidFill>
                  <a:schemeClr val="tx2">
                    <a:lumMod val="50000"/>
                  </a:schemeClr>
                </a:solidFill>
                <a:latin typeface="Righteous"/>
                <a:cs typeface="Times New Roman" pitchFamily="18" charset="0"/>
              </a:rPr>
              <a:t> de </a:t>
            </a:r>
            <a:r>
              <a:rPr lang="fr-FR" sz="1800" dirty="0">
                <a:solidFill>
                  <a:schemeClr val="tx2">
                    <a:lumMod val="50000"/>
                  </a:schemeClr>
                </a:solidFill>
                <a:latin typeface="Righteous"/>
                <a:cs typeface="Times New Roman" pitchFamily="18" charset="0"/>
              </a:rPr>
              <a:t>conclusions importantes :</a:t>
            </a:r>
          </a:p>
          <a:p>
            <a:pPr marL="285750" indent="-285750" algn="just">
              <a:buClr>
                <a:schemeClr val="tx2">
                  <a:lumMod val="50000"/>
                </a:schemeClr>
              </a:buClr>
              <a:buFont typeface="Wingdings" pitchFamily="2" charset="2"/>
              <a:buChar char="v"/>
            </a:pPr>
            <a:r>
              <a:rPr lang="fr-FR" sz="1800" dirty="0">
                <a:solidFill>
                  <a:schemeClr val="tx2">
                    <a:lumMod val="50000"/>
                  </a:schemeClr>
                </a:solidFill>
                <a:latin typeface="Righteous"/>
                <a:cs typeface="Times New Roman" pitchFamily="18" charset="0"/>
              </a:rPr>
              <a:t>L'action sismique est plus défavorable que l'action du vent </a:t>
            </a:r>
          </a:p>
          <a:p>
            <a:pPr algn="just">
              <a:buClr>
                <a:schemeClr val="tx2">
                  <a:lumMod val="50000"/>
                </a:schemeClr>
              </a:buClr>
            </a:pPr>
            <a:r>
              <a:rPr lang="fr-FR" sz="1800" dirty="0">
                <a:solidFill>
                  <a:schemeClr val="tx2">
                    <a:lumMod val="50000"/>
                  </a:schemeClr>
                </a:solidFill>
                <a:latin typeface="Righteous"/>
                <a:cs typeface="Times New Roman" pitchFamily="18" charset="0"/>
              </a:rPr>
              <a:t>en raison du poids considérable de la structure. </a:t>
            </a:r>
          </a:p>
          <a:p>
            <a:pPr marL="285750" indent="-285750" algn="just">
              <a:buClr>
                <a:schemeClr val="tx2">
                  <a:lumMod val="50000"/>
                </a:schemeClr>
              </a:buClr>
              <a:buFont typeface="Wingdings" pitchFamily="2" charset="2"/>
              <a:buChar char="v"/>
            </a:pPr>
            <a:r>
              <a:rPr lang="fr-FR" sz="1800" dirty="0">
                <a:solidFill>
                  <a:schemeClr val="tx2">
                    <a:lumMod val="50000"/>
                  </a:schemeClr>
                </a:solidFill>
                <a:latin typeface="Righteous"/>
                <a:cs typeface="Times New Roman" pitchFamily="18" charset="0"/>
              </a:rPr>
              <a:t>L’étude des assemblages et des infrastructures sont nécessaires pour assurer la sécurité de la structure.</a:t>
            </a:r>
          </a:p>
          <a:p>
            <a:pPr marL="285750" indent="-285750" algn="just">
              <a:buClr>
                <a:schemeClr val="tx2">
                  <a:lumMod val="50000"/>
                </a:schemeClr>
              </a:buClr>
              <a:buFont typeface="Wingdings" pitchFamily="2" charset="2"/>
              <a:buChar char="v"/>
            </a:pPr>
            <a:r>
              <a:rPr lang="fr-FR" sz="1800" dirty="0">
                <a:solidFill>
                  <a:schemeClr val="tx2">
                    <a:lumMod val="50000"/>
                  </a:schemeClr>
                </a:solidFill>
                <a:latin typeface="Righteous"/>
                <a:cs typeface="Times New Roman" pitchFamily="18" charset="0"/>
              </a:rPr>
              <a:t>L’utilisation d’outil informatique (logiciel ROBOT) permet d’obtenir un comportement de la structure plus proche de la réalité aboutissant à des résultats précis.</a:t>
            </a:r>
          </a:p>
          <a:p>
            <a:pPr marL="285750" indent="-285750">
              <a:buClr>
                <a:schemeClr val="tx2">
                  <a:lumMod val="50000"/>
                </a:schemeClr>
              </a:buClr>
              <a:buFont typeface="Wingdings" pitchFamily="2" charset="2"/>
              <a:buChar char="v"/>
            </a:pPr>
            <a:endParaRPr lang="fr-FR" sz="1800" dirty="0">
              <a:solidFill>
                <a:schemeClr val="tx2">
                  <a:lumMod val="50000"/>
                </a:schemeClr>
              </a:solidFill>
              <a:latin typeface="Righteous"/>
              <a:cs typeface="Times New Roman" pitchFamily="18" charset="0"/>
            </a:endParaRPr>
          </a:p>
        </p:txBody>
      </p:sp>
      <p:sp>
        <p:nvSpPr>
          <p:cNvPr id="3" name="Espace réservé du numéro de diapositive 4">
            <a:extLst>
              <a:ext uri="{FF2B5EF4-FFF2-40B4-BE49-F238E27FC236}">
                <a16:creationId xmlns="" xmlns:a16="http://schemas.microsoft.com/office/drawing/2014/main" id="{F15C3513-A9E8-3EBF-B4D5-DAAD75A1464C}"/>
              </a:ext>
            </a:extLst>
          </p:cNvPr>
          <p:cNvSpPr txBox="1">
            <a:spLocks/>
          </p:cNvSpPr>
          <p:nvPr/>
        </p:nvSpPr>
        <p:spPr>
          <a:xfrm>
            <a:off x="4017821" y="4856354"/>
            <a:ext cx="764215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fld id="{810E7F54-2C80-4AEC-92A2-35241EC92D6D}" type="slidenum">
              <a:rPr lang="fr-DZ" sz="1800" b="1" smtClean="0"/>
              <a:pPr algn="ctr"/>
              <a:t>54</a:t>
            </a:fld>
            <a:endParaRPr lang="fr-DZ" sz="1800" b="1" dirty="0"/>
          </a:p>
        </p:txBody>
      </p:sp>
    </p:spTree>
    <p:extLst>
      <p:ext uri="{BB962C8B-B14F-4D97-AF65-F5344CB8AC3E}">
        <p14:creationId xmlns:p14="http://schemas.microsoft.com/office/powerpoint/2010/main" val="3861947937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47"/>
          <p:cNvSpPr/>
          <p:nvPr/>
        </p:nvSpPr>
        <p:spPr>
          <a:xfrm flipH="1">
            <a:off x="1262125" y="555526"/>
            <a:ext cx="6118185" cy="3136871"/>
          </a:xfrm>
          <a:custGeom>
            <a:avLst/>
            <a:gdLst/>
            <a:ahLst/>
            <a:cxnLst/>
            <a:rect l="l" t="t" r="r" b="b"/>
            <a:pathLst>
              <a:path w="176004" h="153336" extrusionOk="0">
                <a:moveTo>
                  <a:pt x="0" y="2030"/>
                </a:moveTo>
                <a:lnTo>
                  <a:pt x="174618" y="0"/>
                </a:lnTo>
                <a:lnTo>
                  <a:pt x="176004" y="152872"/>
                </a:lnTo>
                <a:lnTo>
                  <a:pt x="2671" y="153336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521" name="Google Shape;521;p47"/>
          <p:cNvSpPr txBox="1">
            <a:spLocks noGrp="1"/>
          </p:cNvSpPr>
          <p:nvPr>
            <p:ph type="title"/>
          </p:nvPr>
        </p:nvSpPr>
        <p:spPr>
          <a:xfrm>
            <a:off x="1593188" y="868875"/>
            <a:ext cx="5957700" cy="258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dirty="0">
                <a:solidFill>
                  <a:schemeClr val="lt2"/>
                </a:solidFill>
              </a:rPr>
              <a:t>MERCI</a:t>
            </a:r>
            <a:r>
              <a:rPr lang="en" sz="7200" dirty="0"/>
              <a:t> </a:t>
            </a:r>
            <a:r>
              <a:rPr lang="en" dirty="0"/>
              <a:t/>
            </a:r>
            <a:br>
              <a:rPr lang="en" dirty="0"/>
            </a:br>
            <a:r>
              <a:rPr lang="en" sz="5400" dirty="0"/>
              <a:t>POUR VOTRE ATTENTION</a:t>
            </a:r>
            <a:endParaRPr sz="5400" dirty="0"/>
          </a:p>
        </p:txBody>
      </p:sp>
      <p:sp>
        <p:nvSpPr>
          <p:cNvPr id="7" name="Google Shape;9937;p86"/>
          <p:cNvSpPr/>
          <p:nvPr/>
        </p:nvSpPr>
        <p:spPr>
          <a:xfrm>
            <a:off x="1835696" y="915566"/>
            <a:ext cx="1080120" cy="864096"/>
          </a:xfrm>
          <a:custGeom>
            <a:avLst/>
            <a:gdLst/>
            <a:ahLst/>
            <a:cxnLst/>
            <a:rect l="l" t="t" r="r" b="b"/>
            <a:pathLst>
              <a:path w="12761" h="12653" extrusionOk="0">
                <a:moveTo>
                  <a:pt x="6396" y="866"/>
                </a:moveTo>
                <a:lnTo>
                  <a:pt x="11469" y="3796"/>
                </a:lnTo>
                <a:cubicBezTo>
                  <a:pt x="8759" y="5340"/>
                  <a:pt x="12729" y="3072"/>
                  <a:pt x="6396" y="6695"/>
                </a:cubicBezTo>
                <a:cubicBezTo>
                  <a:pt x="1" y="3072"/>
                  <a:pt x="4097" y="5403"/>
                  <a:pt x="1324" y="3796"/>
                </a:cubicBezTo>
                <a:lnTo>
                  <a:pt x="6396" y="866"/>
                </a:lnTo>
                <a:close/>
                <a:moveTo>
                  <a:pt x="10208" y="5498"/>
                </a:moveTo>
                <a:lnTo>
                  <a:pt x="10208" y="8081"/>
                </a:lnTo>
                <a:cubicBezTo>
                  <a:pt x="10177" y="8207"/>
                  <a:pt x="10051" y="8365"/>
                  <a:pt x="9925" y="8428"/>
                </a:cubicBezTo>
                <a:cubicBezTo>
                  <a:pt x="9312" y="8970"/>
                  <a:pt x="7887" y="9300"/>
                  <a:pt x="6364" y="9300"/>
                </a:cubicBezTo>
                <a:cubicBezTo>
                  <a:pt x="5852" y="9300"/>
                  <a:pt x="5329" y="9263"/>
                  <a:pt x="4821" y="9184"/>
                </a:cubicBezTo>
                <a:cubicBezTo>
                  <a:pt x="4317" y="9121"/>
                  <a:pt x="3718" y="8963"/>
                  <a:pt x="3246" y="8711"/>
                </a:cubicBezTo>
                <a:cubicBezTo>
                  <a:pt x="2994" y="8585"/>
                  <a:pt x="2584" y="8333"/>
                  <a:pt x="2584" y="8050"/>
                </a:cubicBezTo>
                <a:lnTo>
                  <a:pt x="2584" y="5498"/>
                </a:lnTo>
                <a:cubicBezTo>
                  <a:pt x="4412" y="6537"/>
                  <a:pt x="4317" y="6474"/>
                  <a:pt x="6207" y="7545"/>
                </a:cubicBezTo>
                <a:cubicBezTo>
                  <a:pt x="6255" y="7577"/>
                  <a:pt x="6318" y="7593"/>
                  <a:pt x="6385" y="7593"/>
                </a:cubicBezTo>
                <a:cubicBezTo>
                  <a:pt x="6452" y="7593"/>
                  <a:pt x="6522" y="7577"/>
                  <a:pt x="6585" y="7545"/>
                </a:cubicBezTo>
                <a:cubicBezTo>
                  <a:pt x="6617" y="7482"/>
                  <a:pt x="9925" y="5592"/>
                  <a:pt x="10208" y="5498"/>
                </a:cubicBezTo>
                <a:close/>
                <a:moveTo>
                  <a:pt x="6385" y="0"/>
                </a:moveTo>
                <a:cubicBezTo>
                  <a:pt x="6318" y="0"/>
                  <a:pt x="6255" y="16"/>
                  <a:pt x="6207" y="47"/>
                </a:cubicBezTo>
                <a:lnTo>
                  <a:pt x="284" y="3450"/>
                </a:lnTo>
                <a:cubicBezTo>
                  <a:pt x="1" y="3607"/>
                  <a:pt x="1" y="3985"/>
                  <a:pt x="284" y="4143"/>
                </a:cubicBezTo>
                <a:lnTo>
                  <a:pt x="1797" y="4962"/>
                </a:lnTo>
                <a:lnTo>
                  <a:pt x="1797" y="8018"/>
                </a:lnTo>
                <a:cubicBezTo>
                  <a:pt x="1797" y="8711"/>
                  <a:pt x="2458" y="9215"/>
                  <a:pt x="3088" y="9499"/>
                </a:cubicBezTo>
                <a:cubicBezTo>
                  <a:pt x="3994" y="9903"/>
                  <a:pt x="5215" y="10104"/>
                  <a:pt x="6430" y="10104"/>
                </a:cubicBezTo>
                <a:cubicBezTo>
                  <a:pt x="7963" y="10104"/>
                  <a:pt x="9488" y="9785"/>
                  <a:pt x="10366" y="9152"/>
                </a:cubicBezTo>
                <a:cubicBezTo>
                  <a:pt x="10776" y="8869"/>
                  <a:pt x="11091" y="8491"/>
                  <a:pt x="11091" y="8018"/>
                </a:cubicBezTo>
                <a:lnTo>
                  <a:pt x="11091" y="4962"/>
                </a:lnTo>
                <a:lnTo>
                  <a:pt x="11941" y="4490"/>
                </a:lnTo>
                <a:lnTo>
                  <a:pt x="11941" y="12208"/>
                </a:lnTo>
                <a:cubicBezTo>
                  <a:pt x="11941" y="12429"/>
                  <a:pt x="12099" y="12618"/>
                  <a:pt x="12288" y="12649"/>
                </a:cubicBezTo>
                <a:cubicBezTo>
                  <a:pt x="12306" y="12652"/>
                  <a:pt x="12325" y="12653"/>
                  <a:pt x="12343" y="12653"/>
                </a:cubicBezTo>
                <a:cubicBezTo>
                  <a:pt x="12571" y="12653"/>
                  <a:pt x="12760" y="12475"/>
                  <a:pt x="12760" y="12271"/>
                </a:cubicBezTo>
                <a:lnTo>
                  <a:pt x="12760" y="3796"/>
                </a:lnTo>
                <a:cubicBezTo>
                  <a:pt x="12729" y="3639"/>
                  <a:pt x="12666" y="3513"/>
                  <a:pt x="12508" y="3450"/>
                </a:cubicBezTo>
                <a:lnTo>
                  <a:pt x="6585" y="47"/>
                </a:lnTo>
                <a:cubicBezTo>
                  <a:pt x="6522" y="16"/>
                  <a:pt x="6452" y="0"/>
                  <a:pt x="6385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18917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doors dir="ver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1" grpId="0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" name="Google Shape;982;p62"/>
          <p:cNvSpPr txBox="1">
            <a:spLocks noGrp="1"/>
          </p:cNvSpPr>
          <p:nvPr>
            <p:ph type="title"/>
          </p:nvPr>
        </p:nvSpPr>
        <p:spPr>
          <a:xfrm>
            <a:off x="748500" y="590575"/>
            <a:ext cx="7647000" cy="43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fr-FR" b="1" dirty="0">
                <a:solidFill>
                  <a:schemeClr val="accent1">
                    <a:lumMod val="50000"/>
                  </a:schemeClr>
                </a:solidFill>
              </a:rPr>
              <a:t>Données</a:t>
            </a:r>
            <a:r>
              <a:rPr lang="fr-FR" sz="2800" b="1" dirty="0">
                <a:solidFill>
                  <a:schemeClr val="accent1">
                    <a:lumMod val="50000"/>
                  </a:schemeClr>
                </a:solidFill>
              </a:rPr>
              <a:t> géométriques du projet </a:t>
            </a:r>
            <a:endParaRPr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84" name="Google Shape;984;p62"/>
          <p:cNvSpPr txBox="1">
            <a:spLocks noGrp="1"/>
          </p:cNvSpPr>
          <p:nvPr>
            <p:ph type="subTitle" idx="2"/>
          </p:nvPr>
        </p:nvSpPr>
        <p:spPr>
          <a:xfrm>
            <a:off x="766208" y="1305084"/>
            <a:ext cx="3744416" cy="237626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Clr>
                <a:srgbClr val="2A8280"/>
              </a:buClr>
              <a:buFont typeface="Wingdings" pitchFamily="2" charset="2"/>
              <a:buChar char="q"/>
            </a:pPr>
            <a:r>
              <a:rPr lang="fr-FR" sz="1800" dirty="0">
                <a:solidFill>
                  <a:srgbClr val="2A8280"/>
                </a:solidFill>
              </a:rPr>
              <a:t>S</a:t>
            </a:r>
            <a:r>
              <a:rPr lang="en" sz="1800" dirty="0">
                <a:solidFill>
                  <a:srgbClr val="2A8280"/>
                </a:solidFill>
              </a:rPr>
              <a:t>urface occupée: </a:t>
            </a:r>
            <a:r>
              <a:rPr lang="fr-FR" sz="1800" dirty="0"/>
              <a:t>491 m²</a:t>
            </a:r>
            <a:endParaRPr lang="en" sz="1800" dirty="0">
              <a:solidFill>
                <a:srgbClr val="2A8280"/>
              </a:solidFill>
            </a:endParaRPr>
          </a:p>
          <a:p>
            <a:pPr marL="342900" indent="-342900">
              <a:spcBef>
                <a:spcPts val="600"/>
              </a:spcBef>
              <a:buClr>
                <a:srgbClr val="2A8280"/>
              </a:buClr>
              <a:buFont typeface="Wingdings" pitchFamily="2" charset="2"/>
              <a:buChar char="q"/>
            </a:pPr>
            <a:r>
              <a:rPr lang="fr-FR" sz="1800" dirty="0">
                <a:solidFill>
                  <a:srgbClr val="2A8280"/>
                </a:solidFill>
              </a:rPr>
              <a:t>Hauteur totale: </a:t>
            </a:r>
            <a:r>
              <a:rPr lang="fr-FR" sz="1800" dirty="0"/>
              <a:t>32.22 m</a:t>
            </a:r>
          </a:p>
          <a:p>
            <a:pPr marL="342900" indent="-342900">
              <a:spcBef>
                <a:spcPts val="600"/>
              </a:spcBef>
              <a:buClr>
                <a:srgbClr val="2A8280"/>
              </a:buClr>
              <a:buFont typeface="Wingdings" pitchFamily="2" charset="2"/>
              <a:buChar char="q"/>
            </a:pPr>
            <a:r>
              <a:rPr lang="fr-FR" sz="1800" dirty="0">
                <a:solidFill>
                  <a:srgbClr val="2A8280"/>
                </a:solidFill>
              </a:rPr>
              <a:t>Hauteur de R.D.C: </a:t>
            </a:r>
            <a:r>
              <a:rPr lang="fr-FR" sz="1800" dirty="0"/>
              <a:t>4.08 m</a:t>
            </a:r>
          </a:p>
          <a:p>
            <a:pPr marL="342900" lvl="0" indent="-342900">
              <a:spcBef>
                <a:spcPts val="600"/>
              </a:spcBef>
              <a:buClr>
                <a:srgbClr val="2A8280"/>
              </a:buClr>
              <a:buFont typeface="Wingdings" pitchFamily="2" charset="2"/>
              <a:buChar char="q"/>
            </a:pPr>
            <a:r>
              <a:rPr lang="fr-FR" sz="1800" dirty="0">
                <a:solidFill>
                  <a:srgbClr val="2A8280"/>
                </a:solidFill>
              </a:rPr>
              <a:t>Hauteur de l’étage: </a:t>
            </a:r>
            <a:r>
              <a:rPr lang="fr-FR" sz="1800" dirty="0"/>
              <a:t>3.06 m</a:t>
            </a:r>
          </a:p>
          <a:p>
            <a:pPr marL="342900" lvl="0" indent="-342900">
              <a:spcBef>
                <a:spcPts val="600"/>
              </a:spcBef>
              <a:buClr>
                <a:srgbClr val="2A8280"/>
              </a:buClr>
              <a:buFont typeface="Wingdings" pitchFamily="2" charset="2"/>
              <a:buChar char="q"/>
            </a:pPr>
            <a:r>
              <a:rPr lang="en" sz="1800" dirty="0">
                <a:solidFill>
                  <a:srgbClr val="2A8280"/>
                </a:solidFill>
              </a:rPr>
              <a:t>Largeur : </a:t>
            </a:r>
            <a:r>
              <a:rPr lang="en" sz="1800" dirty="0">
                <a:solidFill>
                  <a:schemeClr val="tx2">
                    <a:lumMod val="50000"/>
                  </a:schemeClr>
                </a:solidFill>
              </a:rPr>
              <a:t>16.8 m</a:t>
            </a:r>
          </a:p>
          <a:p>
            <a:pPr marL="342900" lvl="0" indent="-342900">
              <a:spcBef>
                <a:spcPts val="600"/>
              </a:spcBef>
              <a:buClr>
                <a:srgbClr val="2A8280"/>
              </a:buClr>
              <a:buFont typeface="Wingdings" pitchFamily="2" charset="2"/>
              <a:buChar char="q"/>
            </a:pPr>
            <a:r>
              <a:rPr lang="fr-FR" sz="1800" dirty="0">
                <a:solidFill>
                  <a:srgbClr val="2A8280"/>
                </a:solidFill>
              </a:rPr>
              <a:t>Longueur: </a:t>
            </a:r>
            <a:r>
              <a:rPr lang="fr-FR" sz="1800" dirty="0"/>
              <a:t>29.22 m</a:t>
            </a:r>
          </a:p>
          <a:p>
            <a:pPr marL="0" lvl="0" indent="0">
              <a:spcBef>
                <a:spcPts val="600"/>
              </a:spcBef>
              <a:buClr>
                <a:srgbClr val="2A8280"/>
              </a:buClr>
            </a:pPr>
            <a:endParaRPr lang="fr-FR" sz="1800" dirty="0"/>
          </a:p>
          <a:p>
            <a:pPr marL="0" indent="0"/>
            <a:endParaRPr lang="fr-FR" sz="2400" dirty="0">
              <a:solidFill>
                <a:srgbClr val="2A8280"/>
              </a:solidFill>
            </a:endParaRPr>
          </a:p>
          <a:p>
            <a:pPr marL="0" lvl="0" indent="0"/>
            <a:endParaRPr lang="fr-FR" sz="2400" b="1" dirty="0"/>
          </a:p>
          <a:p>
            <a:pPr marL="0" indent="0"/>
            <a:endParaRPr lang="fr-FR" sz="2400" dirty="0">
              <a:solidFill>
                <a:srgbClr val="2A828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2A8280"/>
              </a:solidFill>
            </a:endParaRPr>
          </a:p>
        </p:txBody>
      </p:sp>
      <p:pic>
        <p:nvPicPr>
          <p:cNvPr id="14" name="Image 13"/>
          <p:cNvPicPr/>
          <p:nvPr/>
        </p:nvPicPr>
        <p:blipFill>
          <a:blip r:embed="rId3"/>
          <a:stretch>
            <a:fillRect/>
          </a:stretch>
        </p:blipFill>
        <p:spPr>
          <a:xfrm>
            <a:off x="4932040" y="1347614"/>
            <a:ext cx="3312368" cy="32849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Espace réservé du numéro de diapositive 4">
            <a:extLst>
              <a:ext uri="{FF2B5EF4-FFF2-40B4-BE49-F238E27FC236}">
                <a16:creationId xmlns="" xmlns:a16="http://schemas.microsoft.com/office/drawing/2014/main" id="{3A7F4791-84C4-E0D0-5E4B-1FA6934B9532}"/>
              </a:ext>
            </a:extLst>
          </p:cNvPr>
          <p:cNvSpPr txBox="1">
            <a:spLocks/>
          </p:cNvSpPr>
          <p:nvPr/>
        </p:nvSpPr>
        <p:spPr>
          <a:xfrm>
            <a:off x="4128516" y="4449985"/>
            <a:ext cx="764215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fld id="{810E7F54-2C80-4AEC-92A2-35241EC92D6D}" type="slidenum">
              <a:rPr lang="fr-DZ" sz="1800" b="1" smtClean="0"/>
              <a:pPr algn="ctr"/>
              <a:t>6</a:t>
            </a:fld>
            <a:endParaRPr lang="fr-DZ" sz="1800" b="1" dirty="0"/>
          </a:p>
        </p:txBody>
      </p:sp>
    </p:spTree>
    <p:extLst>
      <p:ext uri="{BB962C8B-B14F-4D97-AF65-F5344CB8AC3E}">
        <p14:creationId xmlns:p14="http://schemas.microsoft.com/office/powerpoint/2010/main" val="1608370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2" grpId="0"/>
      <p:bldP spid="98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Google Shape;875;p60"/>
          <p:cNvSpPr txBox="1">
            <a:spLocks noGrp="1"/>
          </p:cNvSpPr>
          <p:nvPr>
            <p:ph type="title"/>
          </p:nvPr>
        </p:nvSpPr>
        <p:spPr>
          <a:xfrm>
            <a:off x="827583" y="483518"/>
            <a:ext cx="76470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fr-FR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 Ce projet est  classé comme suit :</a:t>
            </a:r>
            <a:endParaRPr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876" name="Google Shape;876;p60"/>
          <p:cNvGrpSpPr/>
          <p:nvPr/>
        </p:nvGrpSpPr>
        <p:grpSpPr>
          <a:xfrm>
            <a:off x="1907705" y="1203598"/>
            <a:ext cx="5328592" cy="2920893"/>
            <a:chOff x="1604225" y="987200"/>
            <a:chExt cx="5777642" cy="3722874"/>
          </a:xfrm>
        </p:grpSpPr>
        <p:sp>
          <p:nvSpPr>
            <p:cNvPr id="877" name="Google Shape;877;p60"/>
            <p:cNvSpPr/>
            <p:nvPr/>
          </p:nvSpPr>
          <p:spPr>
            <a:xfrm>
              <a:off x="4428450" y="2808675"/>
              <a:ext cx="1478900" cy="330100"/>
            </a:xfrm>
            <a:custGeom>
              <a:avLst/>
              <a:gdLst/>
              <a:ahLst/>
              <a:cxnLst/>
              <a:rect l="l" t="t" r="r" b="b"/>
              <a:pathLst>
                <a:path w="59156" h="13204" extrusionOk="0">
                  <a:moveTo>
                    <a:pt x="1" y="0"/>
                  </a:moveTo>
                  <a:lnTo>
                    <a:pt x="1" y="0"/>
                  </a:lnTo>
                  <a:close/>
                  <a:moveTo>
                    <a:pt x="59155" y="13203"/>
                  </a:moveTo>
                  <a:close/>
                </a:path>
              </a:pathLst>
            </a:custGeom>
            <a:solidFill>
              <a:srgbClr val="B1DEFC">
                <a:alpha val="58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8" name="Google Shape;878;p60"/>
            <p:cNvSpPr/>
            <p:nvPr/>
          </p:nvSpPr>
          <p:spPr>
            <a:xfrm>
              <a:off x="2014216" y="1024152"/>
              <a:ext cx="5367651" cy="3685922"/>
            </a:xfrm>
            <a:custGeom>
              <a:avLst/>
              <a:gdLst/>
              <a:ahLst/>
              <a:cxnLst/>
              <a:rect l="l" t="t" r="r" b="b"/>
              <a:pathLst>
                <a:path w="164746" h="124369" extrusionOk="0">
                  <a:moveTo>
                    <a:pt x="49520" y="11070"/>
                  </a:moveTo>
                  <a:cubicBezTo>
                    <a:pt x="49737" y="11070"/>
                    <a:pt x="49861" y="11136"/>
                    <a:pt x="49875" y="11358"/>
                  </a:cubicBezTo>
                  <a:cubicBezTo>
                    <a:pt x="49875" y="11575"/>
                    <a:pt x="49818" y="11698"/>
                    <a:pt x="49684" y="11698"/>
                  </a:cubicBezTo>
                  <a:cubicBezTo>
                    <a:pt x="49636" y="11698"/>
                    <a:pt x="49580" y="11683"/>
                    <a:pt x="49512" y="11651"/>
                  </a:cubicBezTo>
                  <a:cubicBezTo>
                    <a:pt x="49305" y="11565"/>
                    <a:pt x="49115" y="11444"/>
                    <a:pt x="48925" y="11323"/>
                  </a:cubicBezTo>
                  <a:lnTo>
                    <a:pt x="49339" y="11081"/>
                  </a:lnTo>
                  <a:cubicBezTo>
                    <a:pt x="49405" y="11074"/>
                    <a:pt x="49465" y="11070"/>
                    <a:pt x="49520" y="11070"/>
                  </a:cubicBezTo>
                  <a:close/>
                  <a:moveTo>
                    <a:pt x="46983" y="11081"/>
                  </a:moveTo>
                  <a:cubicBezTo>
                    <a:pt x="47014" y="11081"/>
                    <a:pt x="47051" y="11087"/>
                    <a:pt x="47093" y="11098"/>
                  </a:cubicBezTo>
                  <a:cubicBezTo>
                    <a:pt x="47369" y="11185"/>
                    <a:pt x="47870" y="11168"/>
                    <a:pt x="47767" y="11686"/>
                  </a:cubicBezTo>
                  <a:cubicBezTo>
                    <a:pt x="47732" y="11893"/>
                    <a:pt x="47888" y="12274"/>
                    <a:pt x="47490" y="12343"/>
                  </a:cubicBezTo>
                  <a:cubicBezTo>
                    <a:pt x="47110" y="12222"/>
                    <a:pt x="46834" y="11893"/>
                    <a:pt x="46799" y="11496"/>
                  </a:cubicBezTo>
                  <a:cubicBezTo>
                    <a:pt x="46784" y="11302"/>
                    <a:pt x="46782" y="11081"/>
                    <a:pt x="46983" y="11081"/>
                  </a:cubicBezTo>
                  <a:close/>
                  <a:moveTo>
                    <a:pt x="38158" y="11530"/>
                  </a:moveTo>
                  <a:cubicBezTo>
                    <a:pt x="38279" y="11530"/>
                    <a:pt x="38417" y="11703"/>
                    <a:pt x="38642" y="11876"/>
                  </a:cubicBezTo>
                  <a:cubicBezTo>
                    <a:pt x="38366" y="12118"/>
                    <a:pt x="38089" y="12360"/>
                    <a:pt x="37778" y="12585"/>
                  </a:cubicBezTo>
                  <a:cubicBezTo>
                    <a:pt x="35549" y="13967"/>
                    <a:pt x="35514" y="15903"/>
                    <a:pt x="37692" y="17268"/>
                  </a:cubicBezTo>
                  <a:cubicBezTo>
                    <a:pt x="38003" y="17458"/>
                    <a:pt x="38227" y="17631"/>
                    <a:pt x="38158" y="18080"/>
                  </a:cubicBezTo>
                  <a:cubicBezTo>
                    <a:pt x="38106" y="18529"/>
                    <a:pt x="37951" y="18599"/>
                    <a:pt x="37553" y="18737"/>
                  </a:cubicBezTo>
                  <a:cubicBezTo>
                    <a:pt x="36568" y="19117"/>
                    <a:pt x="36309" y="19981"/>
                    <a:pt x="36378" y="20949"/>
                  </a:cubicBezTo>
                  <a:cubicBezTo>
                    <a:pt x="36427" y="21679"/>
                    <a:pt x="36279" y="22143"/>
                    <a:pt x="35819" y="22143"/>
                  </a:cubicBezTo>
                  <a:cubicBezTo>
                    <a:pt x="35625" y="22143"/>
                    <a:pt x="35377" y="22061"/>
                    <a:pt x="35065" y="21882"/>
                  </a:cubicBezTo>
                  <a:cubicBezTo>
                    <a:pt x="34913" y="21798"/>
                    <a:pt x="34745" y="21754"/>
                    <a:pt x="34578" y="21754"/>
                  </a:cubicBezTo>
                  <a:cubicBezTo>
                    <a:pt x="34403" y="21754"/>
                    <a:pt x="34230" y="21802"/>
                    <a:pt x="34080" y="21899"/>
                  </a:cubicBezTo>
                  <a:cubicBezTo>
                    <a:pt x="33134" y="22372"/>
                    <a:pt x="32094" y="22613"/>
                    <a:pt x="31041" y="22613"/>
                  </a:cubicBezTo>
                  <a:cubicBezTo>
                    <a:pt x="30747" y="22613"/>
                    <a:pt x="30451" y="22594"/>
                    <a:pt x="30157" y="22556"/>
                  </a:cubicBezTo>
                  <a:cubicBezTo>
                    <a:pt x="29915" y="22521"/>
                    <a:pt x="29759" y="22608"/>
                    <a:pt x="29829" y="22262"/>
                  </a:cubicBezTo>
                  <a:lnTo>
                    <a:pt x="29829" y="22262"/>
                  </a:lnTo>
                  <a:lnTo>
                    <a:pt x="29829" y="22279"/>
                  </a:lnTo>
                  <a:cubicBezTo>
                    <a:pt x="29898" y="21986"/>
                    <a:pt x="29984" y="21882"/>
                    <a:pt x="30364" y="21830"/>
                  </a:cubicBezTo>
                  <a:cubicBezTo>
                    <a:pt x="31505" y="21675"/>
                    <a:pt x="32836" y="21467"/>
                    <a:pt x="33354" y="20361"/>
                  </a:cubicBezTo>
                  <a:cubicBezTo>
                    <a:pt x="33821" y="19342"/>
                    <a:pt x="33872" y="18184"/>
                    <a:pt x="34927" y="17458"/>
                  </a:cubicBezTo>
                  <a:cubicBezTo>
                    <a:pt x="35238" y="17216"/>
                    <a:pt x="34978" y="16836"/>
                    <a:pt x="34667" y="16594"/>
                  </a:cubicBezTo>
                  <a:cubicBezTo>
                    <a:pt x="33216" y="15436"/>
                    <a:pt x="33907" y="14572"/>
                    <a:pt x="35099" y="13846"/>
                  </a:cubicBezTo>
                  <a:cubicBezTo>
                    <a:pt x="35860" y="13380"/>
                    <a:pt x="36724" y="13086"/>
                    <a:pt x="37018" y="12066"/>
                  </a:cubicBezTo>
                  <a:cubicBezTo>
                    <a:pt x="37156" y="11582"/>
                    <a:pt x="37709" y="11548"/>
                    <a:pt x="38158" y="11530"/>
                  </a:cubicBezTo>
                  <a:close/>
                  <a:moveTo>
                    <a:pt x="46802" y="32066"/>
                  </a:moveTo>
                  <a:cubicBezTo>
                    <a:pt x="47245" y="32066"/>
                    <a:pt x="47720" y="32469"/>
                    <a:pt x="47888" y="33080"/>
                  </a:cubicBezTo>
                  <a:cubicBezTo>
                    <a:pt x="48059" y="33754"/>
                    <a:pt x="48393" y="34225"/>
                    <a:pt x="48918" y="34225"/>
                  </a:cubicBezTo>
                  <a:cubicBezTo>
                    <a:pt x="49080" y="34225"/>
                    <a:pt x="49261" y="34181"/>
                    <a:pt x="49460" y="34083"/>
                  </a:cubicBezTo>
                  <a:cubicBezTo>
                    <a:pt x="50103" y="33764"/>
                    <a:pt x="50701" y="33627"/>
                    <a:pt x="51269" y="33627"/>
                  </a:cubicBezTo>
                  <a:cubicBezTo>
                    <a:pt x="52489" y="33627"/>
                    <a:pt x="53566" y="34260"/>
                    <a:pt x="54628" y="35085"/>
                  </a:cubicBezTo>
                  <a:cubicBezTo>
                    <a:pt x="54818" y="35223"/>
                    <a:pt x="55008" y="35396"/>
                    <a:pt x="55163" y="35586"/>
                  </a:cubicBezTo>
                  <a:cubicBezTo>
                    <a:pt x="55543" y="36053"/>
                    <a:pt x="56684" y="36070"/>
                    <a:pt x="56321" y="36917"/>
                  </a:cubicBezTo>
                  <a:lnTo>
                    <a:pt x="56321" y="36934"/>
                  </a:lnTo>
                  <a:cubicBezTo>
                    <a:pt x="56149" y="37350"/>
                    <a:pt x="55751" y="37415"/>
                    <a:pt x="55318" y="37415"/>
                  </a:cubicBezTo>
                  <a:cubicBezTo>
                    <a:pt x="55122" y="37415"/>
                    <a:pt x="54919" y="37401"/>
                    <a:pt x="54727" y="37401"/>
                  </a:cubicBezTo>
                  <a:cubicBezTo>
                    <a:pt x="54620" y="37401"/>
                    <a:pt x="54517" y="37405"/>
                    <a:pt x="54420" y="37418"/>
                  </a:cubicBezTo>
                  <a:cubicBezTo>
                    <a:pt x="54278" y="37432"/>
                    <a:pt x="54136" y="37440"/>
                    <a:pt x="53995" y="37440"/>
                  </a:cubicBezTo>
                  <a:cubicBezTo>
                    <a:pt x="53292" y="37440"/>
                    <a:pt x="52602" y="37262"/>
                    <a:pt x="51983" y="36917"/>
                  </a:cubicBezTo>
                  <a:cubicBezTo>
                    <a:pt x="51332" y="36539"/>
                    <a:pt x="50680" y="36418"/>
                    <a:pt x="50028" y="36418"/>
                  </a:cubicBezTo>
                  <a:cubicBezTo>
                    <a:pt x="48867" y="36418"/>
                    <a:pt x="47706" y="36802"/>
                    <a:pt x="46545" y="36802"/>
                  </a:cubicBezTo>
                  <a:cubicBezTo>
                    <a:pt x="46302" y="36802"/>
                    <a:pt x="46058" y="36785"/>
                    <a:pt x="45814" y="36744"/>
                  </a:cubicBezTo>
                  <a:cubicBezTo>
                    <a:pt x="44881" y="36588"/>
                    <a:pt x="44552" y="36105"/>
                    <a:pt x="44673" y="35241"/>
                  </a:cubicBezTo>
                  <a:cubicBezTo>
                    <a:pt x="44846" y="34083"/>
                    <a:pt x="45537" y="33115"/>
                    <a:pt x="46263" y="32320"/>
                  </a:cubicBezTo>
                  <a:cubicBezTo>
                    <a:pt x="46417" y="32145"/>
                    <a:pt x="46607" y="32066"/>
                    <a:pt x="46802" y="32066"/>
                  </a:cubicBezTo>
                  <a:close/>
                  <a:moveTo>
                    <a:pt x="64554" y="31370"/>
                  </a:moveTo>
                  <a:cubicBezTo>
                    <a:pt x="64860" y="31370"/>
                    <a:pt x="65185" y="31437"/>
                    <a:pt x="65532" y="31594"/>
                  </a:cubicBezTo>
                  <a:cubicBezTo>
                    <a:pt x="65878" y="31767"/>
                    <a:pt x="65930" y="32251"/>
                    <a:pt x="65636" y="32493"/>
                  </a:cubicBezTo>
                  <a:cubicBezTo>
                    <a:pt x="64063" y="34065"/>
                    <a:pt x="64184" y="35085"/>
                    <a:pt x="65895" y="36588"/>
                  </a:cubicBezTo>
                  <a:cubicBezTo>
                    <a:pt x="67243" y="37815"/>
                    <a:pt x="67762" y="39544"/>
                    <a:pt x="68211" y="41237"/>
                  </a:cubicBezTo>
                  <a:cubicBezTo>
                    <a:pt x="68364" y="41802"/>
                    <a:pt x="68057" y="41990"/>
                    <a:pt x="67435" y="41990"/>
                  </a:cubicBezTo>
                  <a:cubicBezTo>
                    <a:pt x="67353" y="41990"/>
                    <a:pt x="67266" y="41986"/>
                    <a:pt x="67174" y="41980"/>
                  </a:cubicBezTo>
                  <a:cubicBezTo>
                    <a:pt x="66517" y="41064"/>
                    <a:pt x="64271" y="41825"/>
                    <a:pt x="64547" y="39146"/>
                  </a:cubicBezTo>
                  <a:lnTo>
                    <a:pt x="64547" y="39146"/>
                  </a:lnTo>
                  <a:lnTo>
                    <a:pt x="64547" y="39181"/>
                  </a:lnTo>
                  <a:cubicBezTo>
                    <a:pt x="64685" y="37885"/>
                    <a:pt x="63113" y="36295"/>
                    <a:pt x="62076" y="35050"/>
                  </a:cubicBezTo>
                  <a:cubicBezTo>
                    <a:pt x="61281" y="34100"/>
                    <a:pt x="61385" y="33288"/>
                    <a:pt x="62076" y="32683"/>
                  </a:cubicBezTo>
                  <a:cubicBezTo>
                    <a:pt x="62786" y="32052"/>
                    <a:pt x="63577" y="31370"/>
                    <a:pt x="64554" y="31370"/>
                  </a:cubicBezTo>
                  <a:close/>
                  <a:moveTo>
                    <a:pt x="30705" y="33465"/>
                  </a:moveTo>
                  <a:cubicBezTo>
                    <a:pt x="30874" y="33465"/>
                    <a:pt x="31043" y="33637"/>
                    <a:pt x="31090" y="33720"/>
                  </a:cubicBezTo>
                  <a:cubicBezTo>
                    <a:pt x="31920" y="35120"/>
                    <a:pt x="33579" y="35258"/>
                    <a:pt x="34719" y="36226"/>
                  </a:cubicBezTo>
                  <a:cubicBezTo>
                    <a:pt x="36205" y="37487"/>
                    <a:pt x="36275" y="39354"/>
                    <a:pt x="37191" y="40822"/>
                  </a:cubicBezTo>
                  <a:cubicBezTo>
                    <a:pt x="37484" y="41289"/>
                    <a:pt x="37571" y="41980"/>
                    <a:pt x="37968" y="42274"/>
                  </a:cubicBezTo>
                  <a:cubicBezTo>
                    <a:pt x="38403" y="42594"/>
                    <a:pt x="39075" y="43217"/>
                    <a:pt x="39556" y="43217"/>
                  </a:cubicBezTo>
                  <a:cubicBezTo>
                    <a:pt x="39725" y="43217"/>
                    <a:pt x="39870" y="43141"/>
                    <a:pt x="39973" y="42948"/>
                  </a:cubicBezTo>
                  <a:cubicBezTo>
                    <a:pt x="40336" y="42274"/>
                    <a:pt x="41234" y="41289"/>
                    <a:pt x="40543" y="40183"/>
                  </a:cubicBezTo>
                  <a:cubicBezTo>
                    <a:pt x="40301" y="39803"/>
                    <a:pt x="39610" y="39215"/>
                    <a:pt x="40284" y="38904"/>
                  </a:cubicBezTo>
                  <a:cubicBezTo>
                    <a:pt x="40592" y="38765"/>
                    <a:pt x="41024" y="38302"/>
                    <a:pt x="41439" y="38302"/>
                  </a:cubicBezTo>
                  <a:cubicBezTo>
                    <a:pt x="41746" y="38302"/>
                    <a:pt x="42043" y="38557"/>
                    <a:pt x="42271" y="39388"/>
                  </a:cubicBezTo>
                  <a:cubicBezTo>
                    <a:pt x="42782" y="41200"/>
                    <a:pt x="43748" y="43327"/>
                    <a:pt x="46038" y="43327"/>
                  </a:cubicBezTo>
                  <a:cubicBezTo>
                    <a:pt x="46150" y="43327"/>
                    <a:pt x="46266" y="43321"/>
                    <a:pt x="46384" y="43311"/>
                  </a:cubicBezTo>
                  <a:cubicBezTo>
                    <a:pt x="46463" y="43304"/>
                    <a:pt x="46542" y="43300"/>
                    <a:pt x="46620" y="43300"/>
                  </a:cubicBezTo>
                  <a:cubicBezTo>
                    <a:pt x="47585" y="43300"/>
                    <a:pt x="48526" y="43802"/>
                    <a:pt x="49487" y="43802"/>
                  </a:cubicBezTo>
                  <a:cubicBezTo>
                    <a:pt x="49955" y="43802"/>
                    <a:pt x="50429" y="43683"/>
                    <a:pt x="50912" y="43328"/>
                  </a:cubicBezTo>
                  <a:cubicBezTo>
                    <a:pt x="51106" y="43191"/>
                    <a:pt x="51242" y="43135"/>
                    <a:pt x="51336" y="43135"/>
                  </a:cubicBezTo>
                  <a:cubicBezTo>
                    <a:pt x="51643" y="43135"/>
                    <a:pt x="51508" y="43736"/>
                    <a:pt x="51534" y="44054"/>
                  </a:cubicBezTo>
                  <a:cubicBezTo>
                    <a:pt x="51845" y="45488"/>
                    <a:pt x="50843" y="46629"/>
                    <a:pt x="50618" y="47942"/>
                  </a:cubicBezTo>
                  <a:cubicBezTo>
                    <a:pt x="50585" y="48144"/>
                    <a:pt x="50240" y="48444"/>
                    <a:pt x="50046" y="48444"/>
                  </a:cubicBezTo>
                  <a:cubicBezTo>
                    <a:pt x="50041" y="48444"/>
                    <a:pt x="50036" y="48444"/>
                    <a:pt x="50031" y="48444"/>
                  </a:cubicBezTo>
                  <a:cubicBezTo>
                    <a:pt x="49523" y="48389"/>
                    <a:pt x="49010" y="48372"/>
                    <a:pt x="48494" y="48372"/>
                  </a:cubicBezTo>
                  <a:cubicBezTo>
                    <a:pt x="47534" y="48372"/>
                    <a:pt x="46564" y="48433"/>
                    <a:pt x="45600" y="48433"/>
                  </a:cubicBezTo>
                  <a:cubicBezTo>
                    <a:pt x="43779" y="48433"/>
                    <a:pt x="41984" y="48215"/>
                    <a:pt x="40336" y="46957"/>
                  </a:cubicBezTo>
                  <a:cubicBezTo>
                    <a:pt x="40033" y="46726"/>
                    <a:pt x="39675" y="46623"/>
                    <a:pt x="39308" y="46623"/>
                  </a:cubicBezTo>
                  <a:cubicBezTo>
                    <a:pt x="38250" y="46623"/>
                    <a:pt x="37116" y="47478"/>
                    <a:pt x="37000" y="48582"/>
                  </a:cubicBezTo>
                  <a:cubicBezTo>
                    <a:pt x="36972" y="48947"/>
                    <a:pt x="36796" y="49426"/>
                    <a:pt x="36527" y="49426"/>
                  </a:cubicBezTo>
                  <a:cubicBezTo>
                    <a:pt x="36465" y="49426"/>
                    <a:pt x="36398" y="49400"/>
                    <a:pt x="36326" y="49342"/>
                  </a:cubicBezTo>
                  <a:cubicBezTo>
                    <a:pt x="35376" y="48582"/>
                    <a:pt x="34045" y="48772"/>
                    <a:pt x="33147" y="47752"/>
                  </a:cubicBezTo>
                  <a:cubicBezTo>
                    <a:pt x="32334" y="46819"/>
                    <a:pt x="30900" y="46785"/>
                    <a:pt x="29673" y="46525"/>
                  </a:cubicBezTo>
                  <a:cubicBezTo>
                    <a:pt x="28913" y="46370"/>
                    <a:pt x="27807" y="46422"/>
                    <a:pt x="28567" y="44953"/>
                  </a:cubicBezTo>
                  <a:cubicBezTo>
                    <a:pt x="28982" y="44158"/>
                    <a:pt x="29034" y="43000"/>
                    <a:pt x="28515" y="42257"/>
                  </a:cubicBezTo>
                  <a:cubicBezTo>
                    <a:pt x="28230" y="41853"/>
                    <a:pt x="27848" y="41722"/>
                    <a:pt x="27412" y="41722"/>
                  </a:cubicBezTo>
                  <a:cubicBezTo>
                    <a:pt x="27028" y="41722"/>
                    <a:pt x="26602" y="41823"/>
                    <a:pt x="26165" y="41928"/>
                  </a:cubicBezTo>
                  <a:cubicBezTo>
                    <a:pt x="25497" y="42091"/>
                    <a:pt x="24818" y="42128"/>
                    <a:pt x="24133" y="42128"/>
                  </a:cubicBezTo>
                  <a:cubicBezTo>
                    <a:pt x="23569" y="42128"/>
                    <a:pt x="23001" y="42103"/>
                    <a:pt x="22432" y="42103"/>
                  </a:cubicBezTo>
                  <a:cubicBezTo>
                    <a:pt x="21707" y="42103"/>
                    <a:pt x="20980" y="42143"/>
                    <a:pt x="20255" y="42326"/>
                  </a:cubicBezTo>
                  <a:cubicBezTo>
                    <a:pt x="19287" y="42585"/>
                    <a:pt x="18319" y="42862"/>
                    <a:pt x="17559" y="43380"/>
                  </a:cubicBezTo>
                  <a:cubicBezTo>
                    <a:pt x="17082" y="43705"/>
                    <a:pt x="16613" y="43798"/>
                    <a:pt x="16149" y="43798"/>
                  </a:cubicBezTo>
                  <a:cubicBezTo>
                    <a:pt x="15538" y="43798"/>
                    <a:pt x="14935" y="43638"/>
                    <a:pt x="14326" y="43638"/>
                  </a:cubicBezTo>
                  <a:cubicBezTo>
                    <a:pt x="14292" y="43638"/>
                    <a:pt x="14258" y="43638"/>
                    <a:pt x="14223" y="43639"/>
                  </a:cubicBezTo>
                  <a:cubicBezTo>
                    <a:pt x="14120" y="43622"/>
                    <a:pt x="14016" y="43570"/>
                    <a:pt x="13930" y="43466"/>
                  </a:cubicBezTo>
                  <a:cubicBezTo>
                    <a:pt x="14043" y="43169"/>
                    <a:pt x="14308" y="43115"/>
                    <a:pt x="14562" y="43115"/>
                  </a:cubicBezTo>
                  <a:cubicBezTo>
                    <a:pt x="14617" y="43115"/>
                    <a:pt x="14672" y="43118"/>
                    <a:pt x="14725" y="43121"/>
                  </a:cubicBezTo>
                  <a:cubicBezTo>
                    <a:pt x="14838" y="43129"/>
                    <a:pt x="14949" y="43134"/>
                    <a:pt x="15058" y="43134"/>
                  </a:cubicBezTo>
                  <a:cubicBezTo>
                    <a:pt x="16723" y="43134"/>
                    <a:pt x="17967" y="42165"/>
                    <a:pt x="18388" y="40771"/>
                  </a:cubicBezTo>
                  <a:cubicBezTo>
                    <a:pt x="18976" y="38921"/>
                    <a:pt x="20808" y="38282"/>
                    <a:pt x="21482" y="37090"/>
                  </a:cubicBezTo>
                  <a:cubicBezTo>
                    <a:pt x="22174" y="35865"/>
                    <a:pt x="22770" y="35535"/>
                    <a:pt x="23579" y="35535"/>
                  </a:cubicBezTo>
                  <a:cubicBezTo>
                    <a:pt x="23899" y="35535"/>
                    <a:pt x="24254" y="35587"/>
                    <a:pt x="24661" y="35655"/>
                  </a:cubicBezTo>
                  <a:cubicBezTo>
                    <a:pt x="24682" y="35658"/>
                    <a:pt x="24703" y="35660"/>
                    <a:pt x="24725" y="35660"/>
                  </a:cubicBezTo>
                  <a:cubicBezTo>
                    <a:pt x="25065" y="35660"/>
                    <a:pt x="25513" y="35293"/>
                    <a:pt x="25854" y="35033"/>
                  </a:cubicBezTo>
                  <a:cubicBezTo>
                    <a:pt x="26267" y="34730"/>
                    <a:pt x="26584" y="34570"/>
                    <a:pt x="26849" y="34570"/>
                  </a:cubicBezTo>
                  <a:cubicBezTo>
                    <a:pt x="27249" y="34570"/>
                    <a:pt x="27529" y="34935"/>
                    <a:pt x="27841" y="35724"/>
                  </a:cubicBezTo>
                  <a:cubicBezTo>
                    <a:pt x="28325" y="36969"/>
                    <a:pt x="29742" y="37574"/>
                    <a:pt x="30952" y="38161"/>
                  </a:cubicBezTo>
                  <a:cubicBezTo>
                    <a:pt x="31712" y="38524"/>
                    <a:pt x="32732" y="38852"/>
                    <a:pt x="32680" y="39716"/>
                  </a:cubicBezTo>
                  <a:cubicBezTo>
                    <a:pt x="32594" y="40753"/>
                    <a:pt x="31488" y="40546"/>
                    <a:pt x="30710" y="40615"/>
                  </a:cubicBezTo>
                  <a:cubicBezTo>
                    <a:pt x="30312" y="40650"/>
                    <a:pt x="29794" y="40598"/>
                    <a:pt x="29673" y="41134"/>
                  </a:cubicBezTo>
                  <a:cubicBezTo>
                    <a:pt x="29552" y="41669"/>
                    <a:pt x="30036" y="41825"/>
                    <a:pt x="30382" y="42032"/>
                  </a:cubicBezTo>
                  <a:cubicBezTo>
                    <a:pt x="30898" y="42336"/>
                    <a:pt x="31474" y="42934"/>
                    <a:pt x="32011" y="42934"/>
                  </a:cubicBezTo>
                  <a:cubicBezTo>
                    <a:pt x="32175" y="42934"/>
                    <a:pt x="32336" y="42878"/>
                    <a:pt x="32490" y="42741"/>
                  </a:cubicBezTo>
                  <a:cubicBezTo>
                    <a:pt x="33354" y="41963"/>
                    <a:pt x="33890" y="40788"/>
                    <a:pt x="34512" y="39751"/>
                  </a:cubicBezTo>
                  <a:cubicBezTo>
                    <a:pt x="34586" y="39617"/>
                    <a:pt x="34289" y="39329"/>
                    <a:pt x="34602" y="39329"/>
                  </a:cubicBezTo>
                  <a:cubicBezTo>
                    <a:pt x="34653" y="39329"/>
                    <a:pt x="34719" y="39337"/>
                    <a:pt x="34806" y="39354"/>
                  </a:cubicBezTo>
                  <a:cubicBezTo>
                    <a:pt x="34890" y="39373"/>
                    <a:pt x="34965" y="39381"/>
                    <a:pt x="35031" y="39381"/>
                  </a:cubicBezTo>
                  <a:cubicBezTo>
                    <a:pt x="35567" y="39381"/>
                    <a:pt x="35557" y="38814"/>
                    <a:pt x="35341" y="38507"/>
                  </a:cubicBezTo>
                  <a:cubicBezTo>
                    <a:pt x="34806" y="37781"/>
                    <a:pt x="34546" y="36658"/>
                    <a:pt x="33561" y="36468"/>
                  </a:cubicBezTo>
                  <a:cubicBezTo>
                    <a:pt x="32248" y="36208"/>
                    <a:pt x="31591" y="35206"/>
                    <a:pt x="30727" y="34411"/>
                  </a:cubicBezTo>
                  <a:cubicBezTo>
                    <a:pt x="30468" y="34169"/>
                    <a:pt x="30278" y="33910"/>
                    <a:pt x="30485" y="33599"/>
                  </a:cubicBezTo>
                  <a:cubicBezTo>
                    <a:pt x="30551" y="33501"/>
                    <a:pt x="30628" y="33465"/>
                    <a:pt x="30705" y="33465"/>
                  </a:cubicBezTo>
                  <a:close/>
                  <a:moveTo>
                    <a:pt x="65829" y="50622"/>
                  </a:moveTo>
                  <a:cubicBezTo>
                    <a:pt x="66138" y="50622"/>
                    <a:pt x="66376" y="50877"/>
                    <a:pt x="66569" y="51209"/>
                  </a:cubicBezTo>
                  <a:cubicBezTo>
                    <a:pt x="67601" y="52923"/>
                    <a:pt x="68767" y="54401"/>
                    <a:pt x="70703" y="54401"/>
                  </a:cubicBezTo>
                  <a:cubicBezTo>
                    <a:pt x="71167" y="54401"/>
                    <a:pt x="71676" y="54316"/>
                    <a:pt x="72237" y="54129"/>
                  </a:cubicBezTo>
                  <a:cubicBezTo>
                    <a:pt x="72263" y="54119"/>
                    <a:pt x="72291" y="54114"/>
                    <a:pt x="72320" y="54114"/>
                  </a:cubicBezTo>
                  <a:cubicBezTo>
                    <a:pt x="72487" y="54114"/>
                    <a:pt x="72701" y="54260"/>
                    <a:pt x="72877" y="54319"/>
                  </a:cubicBezTo>
                  <a:cubicBezTo>
                    <a:pt x="72687" y="54406"/>
                    <a:pt x="72514" y="54527"/>
                    <a:pt x="72358" y="54665"/>
                  </a:cubicBezTo>
                  <a:lnTo>
                    <a:pt x="72358" y="54682"/>
                  </a:lnTo>
                  <a:cubicBezTo>
                    <a:pt x="71675" y="55659"/>
                    <a:pt x="71022" y="56681"/>
                    <a:pt x="69648" y="56681"/>
                  </a:cubicBezTo>
                  <a:cubicBezTo>
                    <a:pt x="69564" y="56681"/>
                    <a:pt x="69476" y="56678"/>
                    <a:pt x="69386" y="56669"/>
                  </a:cubicBezTo>
                  <a:cubicBezTo>
                    <a:pt x="69196" y="56600"/>
                    <a:pt x="68850" y="56549"/>
                    <a:pt x="68850" y="56445"/>
                  </a:cubicBezTo>
                  <a:cubicBezTo>
                    <a:pt x="68660" y="54216"/>
                    <a:pt x="66258" y="53559"/>
                    <a:pt x="65532" y="51727"/>
                  </a:cubicBezTo>
                  <a:cubicBezTo>
                    <a:pt x="65394" y="51381"/>
                    <a:pt x="64945" y="50932"/>
                    <a:pt x="65584" y="50673"/>
                  </a:cubicBezTo>
                  <a:cubicBezTo>
                    <a:pt x="65670" y="50638"/>
                    <a:pt x="65752" y="50622"/>
                    <a:pt x="65829" y="50622"/>
                  </a:cubicBezTo>
                  <a:close/>
                  <a:moveTo>
                    <a:pt x="50497" y="52695"/>
                  </a:moveTo>
                  <a:lnTo>
                    <a:pt x="50497" y="52695"/>
                  </a:lnTo>
                  <a:cubicBezTo>
                    <a:pt x="51016" y="52885"/>
                    <a:pt x="51863" y="52937"/>
                    <a:pt x="52001" y="53265"/>
                  </a:cubicBezTo>
                  <a:cubicBezTo>
                    <a:pt x="53055" y="55840"/>
                    <a:pt x="55734" y="57464"/>
                    <a:pt x="56114" y="60420"/>
                  </a:cubicBezTo>
                  <a:cubicBezTo>
                    <a:pt x="56252" y="61439"/>
                    <a:pt x="57323" y="61802"/>
                    <a:pt x="57859" y="62580"/>
                  </a:cubicBezTo>
                  <a:cubicBezTo>
                    <a:pt x="59294" y="64654"/>
                    <a:pt x="60106" y="66952"/>
                    <a:pt x="60763" y="69337"/>
                  </a:cubicBezTo>
                  <a:cubicBezTo>
                    <a:pt x="58533" y="67643"/>
                    <a:pt x="56615" y="65656"/>
                    <a:pt x="55336" y="63133"/>
                  </a:cubicBezTo>
                  <a:cubicBezTo>
                    <a:pt x="55198" y="62874"/>
                    <a:pt x="55008" y="62614"/>
                    <a:pt x="55008" y="62355"/>
                  </a:cubicBezTo>
                  <a:cubicBezTo>
                    <a:pt x="54990" y="58916"/>
                    <a:pt x="52139" y="56739"/>
                    <a:pt x="51189" y="53697"/>
                  </a:cubicBezTo>
                  <a:cubicBezTo>
                    <a:pt x="51085" y="53334"/>
                    <a:pt x="50739" y="53040"/>
                    <a:pt x="50497" y="52695"/>
                  </a:cubicBezTo>
                  <a:close/>
                  <a:moveTo>
                    <a:pt x="87976" y="1"/>
                  </a:moveTo>
                  <a:cubicBezTo>
                    <a:pt x="87018" y="1"/>
                    <a:pt x="85745" y="1010"/>
                    <a:pt x="84455" y="1127"/>
                  </a:cubicBezTo>
                  <a:cubicBezTo>
                    <a:pt x="83776" y="1176"/>
                    <a:pt x="83111" y="1512"/>
                    <a:pt x="82448" y="1512"/>
                  </a:cubicBezTo>
                  <a:cubicBezTo>
                    <a:pt x="82403" y="1512"/>
                    <a:pt x="82358" y="1511"/>
                    <a:pt x="82313" y="1507"/>
                  </a:cubicBezTo>
                  <a:cubicBezTo>
                    <a:pt x="82281" y="1506"/>
                    <a:pt x="82250" y="1506"/>
                    <a:pt x="82218" y="1506"/>
                  </a:cubicBezTo>
                  <a:cubicBezTo>
                    <a:pt x="80376" y="1506"/>
                    <a:pt x="79245" y="3375"/>
                    <a:pt x="77443" y="3375"/>
                  </a:cubicBezTo>
                  <a:cubicBezTo>
                    <a:pt x="77340" y="3375"/>
                    <a:pt x="77235" y="3369"/>
                    <a:pt x="77128" y="3356"/>
                  </a:cubicBezTo>
                  <a:cubicBezTo>
                    <a:pt x="77026" y="3344"/>
                    <a:pt x="76928" y="3335"/>
                    <a:pt x="76837" y="3335"/>
                  </a:cubicBezTo>
                  <a:cubicBezTo>
                    <a:pt x="76434" y="3335"/>
                    <a:pt x="76136" y="3491"/>
                    <a:pt x="75953" y="4082"/>
                  </a:cubicBezTo>
                  <a:cubicBezTo>
                    <a:pt x="75843" y="4459"/>
                    <a:pt x="75132" y="4980"/>
                    <a:pt x="74758" y="4980"/>
                  </a:cubicBezTo>
                  <a:cubicBezTo>
                    <a:pt x="74720" y="4980"/>
                    <a:pt x="74687" y="4974"/>
                    <a:pt x="74657" y="4964"/>
                  </a:cubicBezTo>
                  <a:cubicBezTo>
                    <a:pt x="73910" y="4715"/>
                    <a:pt x="73366" y="4590"/>
                    <a:pt x="73013" y="4590"/>
                  </a:cubicBezTo>
                  <a:cubicBezTo>
                    <a:pt x="72190" y="4590"/>
                    <a:pt x="72409" y="5268"/>
                    <a:pt x="73534" y="6623"/>
                  </a:cubicBezTo>
                  <a:cubicBezTo>
                    <a:pt x="73585" y="6692"/>
                    <a:pt x="73499" y="6882"/>
                    <a:pt x="73482" y="7003"/>
                  </a:cubicBezTo>
                  <a:cubicBezTo>
                    <a:pt x="73413" y="6968"/>
                    <a:pt x="73292" y="6951"/>
                    <a:pt x="73240" y="6882"/>
                  </a:cubicBezTo>
                  <a:cubicBezTo>
                    <a:pt x="72877" y="6381"/>
                    <a:pt x="72324" y="5914"/>
                    <a:pt x="72220" y="5344"/>
                  </a:cubicBezTo>
                  <a:cubicBezTo>
                    <a:pt x="72065" y="4531"/>
                    <a:pt x="71961" y="3840"/>
                    <a:pt x="71010" y="3650"/>
                  </a:cubicBezTo>
                  <a:cubicBezTo>
                    <a:pt x="70839" y="3615"/>
                    <a:pt x="70680" y="3599"/>
                    <a:pt x="70533" y="3599"/>
                  </a:cubicBezTo>
                  <a:cubicBezTo>
                    <a:pt x="69359" y="3599"/>
                    <a:pt x="68898" y="4626"/>
                    <a:pt x="68315" y="5517"/>
                  </a:cubicBezTo>
                  <a:cubicBezTo>
                    <a:pt x="67865" y="6208"/>
                    <a:pt x="68349" y="6536"/>
                    <a:pt x="68729" y="6934"/>
                  </a:cubicBezTo>
                  <a:cubicBezTo>
                    <a:pt x="68798" y="7003"/>
                    <a:pt x="68850" y="7089"/>
                    <a:pt x="68902" y="7176"/>
                  </a:cubicBezTo>
                  <a:cubicBezTo>
                    <a:pt x="68817" y="7188"/>
                    <a:pt x="68731" y="7200"/>
                    <a:pt x="68645" y="7200"/>
                  </a:cubicBezTo>
                  <a:cubicBezTo>
                    <a:pt x="68610" y="7200"/>
                    <a:pt x="68575" y="7198"/>
                    <a:pt x="68539" y="7193"/>
                  </a:cubicBezTo>
                  <a:cubicBezTo>
                    <a:pt x="67376" y="7024"/>
                    <a:pt x="66212" y="6691"/>
                    <a:pt x="65033" y="6691"/>
                  </a:cubicBezTo>
                  <a:cubicBezTo>
                    <a:pt x="65003" y="6691"/>
                    <a:pt x="64974" y="6691"/>
                    <a:pt x="64945" y="6692"/>
                  </a:cubicBezTo>
                  <a:cubicBezTo>
                    <a:pt x="64584" y="6692"/>
                    <a:pt x="63909" y="6196"/>
                    <a:pt x="63437" y="6196"/>
                  </a:cubicBezTo>
                  <a:cubicBezTo>
                    <a:pt x="63072" y="6196"/>
                    <a:pt x="62827" y="6492"/>
                    <a:pt x="62940" y="7538"/>
                  </a:cubicBezTo>
                  <a:cubicBezTo>
                    <a:pt x="62940" y="7608"/>
                    <a:pt x="62525" y="7711"/>
                    <a:pt x="62283" y="7798"/>
                  </a:cubicBezTo>
                  <a:cubicBezTo>
                    <a:pt x="61879" y="7955"/>
                    <a:pt x="61464" y="8005"/>
                    <a:pt x="61043" y="8005"/>
                  </a:cubicBezTo>
                  <a:cubicBezTo>
                    <a:pt x="60325" y="8005"/>
                    <a:pt x="59591" y="7860"/>
                    <a:pt x="58870" y="7860"/>
                  </a:cubicBezTo>
                  <a:cubicBezTo>
                    <a:pt x="58295" y="7860"/>
                    <a:pt x="57729" y="7952"/>
                    <a:pt x="57185" y="8282"/>
                  </a:cubicBezTo>
                  <a:cubicBezTo>
                    <a:pt x="56736" y="8610"/>
                    <a:pt x="56304" y="8938"/>
                    <a:pt x="55837" y="9267"/>
                  </a:cubicBezTo>
                  <a:cubicBezTo>
                    <a:pt x="55671" y="9381"/>
                    <a:pt x="55417" y="9527"/>
                    <a:pt x="55226" y="9527"/>
                  </a:cubicBezTo>
                  <a:cubicBezTo>
                    <a:pt x="55100" y="9527"/>
                    <a:pt x="55001" y="9463"/>
                    <a:pt x="54973" y="9284"/>
                  </a:cubicBezTo>
                  <a:cubicBezTo>
                    <a:pt x="54819" y="8258"/>
                    <a:pt x="54209" y="8003"/>
                    <a:pt x="53545" y="8003"/>
                  </a:cubicBezTo>
                  <a:cubicBezTo>
                    <a:pt x="53313" y="8003"/>
                    <a:pt x="53075" y="8034"/>
                    <a:pt x="52848" y="8074"/>
                  </a:cubicBezTo>
                  <a:cubicBezTo>
                    <a:pt x="51897" y="8264"/>
                    <a:pt x="52416" y="9232"/>
                    <a:pt x="52295" y="9854"/>
                  </a:cubicBezTo>
                  <a:cubicBezTo>
                    <a:pt x="52156" y="10615"/>
                    <a:pt x="51344" y="10096"/>
                    <a:pt x="50998" y="10545"/>
                  </a:cubicBezTo>
                  <a:cubicBezTo>
                    <a:pt x="50949" y="10609"/>
                    <a:pt x="50910" y="10635"/>
                    <a:pt x="50880" y="10635"/>
                  </a:cubicBezTo>
                  <a:cubicBezTo>
                    <a:pt x="50805" y="10635"/>
                    <a:pt x="50789" y="10469"/>
                    <a:pt x="50826" y="10321"/>
                  </a:cubicBezTo>
                  <a:cubicBezTo>
                    <a:pt x="51033" y="8990"/>
                    <a:pt x="50221" y="8541"/>
                    <a:pt x="49115" y="8161"/>
                  </a:cubicBezTo>
                  <a:cubicBezTo>
                    <a:pt x="46903" y="7400"/>
                    <a:pt x="44535" y="7176"/>
                    <a:pt x="42392" y="6070"/>
                  </a:cubicBezTo>
                  <a:cubicBezTo>
                    <a:pt x="41667" y="5697"/>
                    <a:pt x="40852" y="5536"/>
                    <a:pt x="40032" y="5536"/>
                  </a:cubicBezTo>
                  <a:cubicBezTo>
                    <a:pt x="39367" y="5536"/>
                    <a:pt x="38699" y="5642"/>
                    <a:pt x="38072" y="5828"/>
                  </a:cubicBezTo>
                  <a:cubicBezTo>
                    <a:pt x="36033" y="6432"/>
                    <a:pt x="33838" y="6502"/>
                    <a:pt x="31989" y="7642"/>
                  </a:cubicBezTo>
                  <a:cubicBezTo>
                    <a:pt x="31263" y="8074"/>
                    <a:pt x="29206" y="7296"/>
                    <a:pt x="30226" y="9457"/>
                  </a:cubicBezTo>
                  <a:cubicBezTo>
                    <a:pt x="30278" y="9578"/>
                    <a:pt x="29984" y="9854"/>
                    <a:pt x="29863" y="10079"/>
                  </a:cubicBezTo>
                  <a:cubicBezTo>
                    <a:pt x="28653" y="12412"/>
                    <a:pt x="26234" y="13224"/>
                    <a:pt x="24229" y="14555"/>
                  </a:cubicBezTo>
                  <a:cubicBezTo>
                    <a:pt x="22536" y="15661"/>
                    <a:pt x="23486" y="17112"/>
                    <a:pt x="24022" y="18236"/>
                  </a:cubicBezTo>
                  <a:cubicBezTo>
                    <a:pt x="24328" y="18880"/>
                    <a:pt x="24972" y="19241"/>
                    <a:pt x="25627" y="19241"/>
                  </a:cubicBezTo>
                  <a:cubicBezTo>
                    <a:pt x="26008" y="19241"/>
                    <a:pt x="26393" y="19119"/>
                    <a:pt x="26718" y="18858"/>
                  </a:cubicBezTo>
                  <a:cubicBezTo>
                    <a:pt x="27228" y="18470"/>
                    <a:pt x="27609" y="18306"/>
                    <a:pt x="27903" y="18306"/>
                  </a:cubicBezTo>
                  <a:cubicBezTo>
                    <a:pt x="28524" y="18306"/>
                    <a:pt x="28748" y="19042"/>
                    <a:pt x="28947" y="19946"/>
                  </a:cubicBezTo>
                  <a:cubicBezTo>
                    <a:pt x="28982" y="20223"/>
                    <a:pt x="28999" y="20499"/>
                    <a:pt x="28982" y="20776"/>
                  </a:cubicBezTo>
                  <a:cubicBezTo>
                    <a:pt x="28774" y="20551"/>
                    <a:pt x="28446" y="20396"/>
                    <a:pt x="28342" y="20119"/>
                  </a:cubicBezTo>
                  <a:cubicBezTo>
                    <a:pt x="28124" y="19474"/>
                    <a:pt x="27849" y="19234"/>
                    <a:pt x="27528" y="19234"/>
                  </a:cubicBezTo>
                  <a:cubicBezTo>
                    <a:pt x="27212" y="19234"/>
                    <a:pt x="26853" y="19465"/>
                    <a:pt x="26459" y="19774"/>
                  </a:cubicBezTo>
                  <a:cubicBezTo>
                    <a:pt x="25646" y="20379"/>
                    <a:pt x="25958" y="21260"/>
                    <a:pt x="26130" y="21899"/>
                  </a:cubicBezTo>
                  <a:cubicBezTo>
                    <a:pt x="26459" y="23092"/>
                    <a:pt x="25802" y="23420"/>
                    <a:pt x="24938" y="23627"/>
                  </a:cubicBezTo>
                  <a:cubicBezTo>
                    <a:pt x="23901" y="23852"/>
                    <a:pt x="23072" y="24267"/>
                    <a:pt x="22553" y="25269"/>
                  </a:cubicBezTo>
                  <a:cubicBezTo>
                    <a:pt x="22273" y="25790"/>
                    <a:pt x="21682" y="26043"/>
                    <a:pt x="21157" y="26043"/>
                  </a:cubicBezTo>
                  <a:cubicBezTo>
                    <a:pt x="21003" y="26043"/>
                    <a:pt x="20855" y="26021"/>
                    <a:pt x="20721" y="25978"/>
                  </a:cubicBezTo>
                  <a:cubicBezTo>
                    <a:pt x="20116" y="25788"/>
                    <a:pt x="20963" y="25390"/>
                    <a:pt x="20946" y="24993"/>
                  </a:cubicBezTo>
                  <a:cubicBezTo>
                    <a:pt x="20929" y="24543"/>
                    <a:pt x="20738" y="24129"/>
                    <a:pt x="20410" y="23835"/>
                  </a:cubicBezTo>
                  <a:cubicBezTo>
                    <a:pt x="19477" y="22798"/>
                    <a:pt x="18354" y="21709"/>
                    <a:pt x="18215" y="20327"/>
                  </a:cubicBezTo>
                  <a:cubicBezTo>
                    <a:pt x="18098" y="19205"/>
                    <a:pt x="17332" y="17921"/>
                    <a:pt x="16200" y="17921"/>
                  </a:cubicBezTo>
                  <a:cubicBezTo>
                    <a:pt x="16163" y="17921"/>
                    <a:pt x="16127" y="17922"/>
                    <a:pt x="16090" y="17925"/>
                  </a:cubicBezTo>
                  <a:cubicBezTo>
                    <a:pt x="15105" y="17976"/>
                    <a:pt x="14068" y="18391"/>
                    <a:pt x="13930" y="19221"/>
                  </a:cubicBezTo>
                  <a:cubicBezTo>
                    <a:pt x="13670" y="20430"/>
                    <a:pt x="14137" y="21709"/>
                    <a:pt x="15122" y="22470"/>
                  </a:cubicBezTo>
                  <a:cubicBezTo>
                    <a:pt x="15952" y="23109"/>
                    <a:pt x="15952" y="23161"/>
                    <a:pt x="15589" y="23489"/>
                  </a:cubicBezTo>
                  <a:cubicBezTo>
                    <a:pt x="14448" y="24526"/>
                    <a:pt x="14915" y="26116"/>
                    <a:pt x="14292" y="27377"/>
                  </a:cubicBezTo>
                  <a:cubicBezTo>
                    <a:pt x="14143" y="27687"/>
                    <a:pt x="14420" y="27822"/>
                    <a:pt x="14760" y="27822"/>
                  </a:cubicBezTo>
                  <a:cubicBezTo>
                    <a:pt x="14932" y="27822"/>
                    <a:pt x="15121" y="27787"/>
                    <a:pt x="15278" y="27723"/>
                  </a:cubicBezTo>
                  <a:cubicBezTo>
                    <a:pt x="16510" y="27249"/>
                    <a:pt x="17772" y="26919"/>
                    <a:pt x="19089" y="26919"/>
                  </a:cubicBezTo>
                  <a:cubicBezTo>
                    <a:pt x="19212" y="26919"/>
                    <a:pt x="19336" y="26922"/>
                    <a:pt x="19460" y="26928"/>
                  </a:cubicBezTo>
                  <a:lnTo>
                    <a:pt x="19874" y="26928"/>
                  </a:lnTo>
                  <a:cubicBezTo>
                    <a:pt x="19840" y="26997"/>
                    <a:pt x="19823" y="27136"/>
                    <a:pt x="19753" y="27153"/>
                  </a:cubicBezTo>
                  <a:cubicBezTo>
                    <a:pt x="18630" y="27585"/>
                    <a:pt x="17507" y="28138"/>
                    <a:pt x="16349" y="28414"/>
                  </a:cubicBezTo>
                  <a:cubicBezTo>
                    <a:pt x="15692" y="28570"/>
                    <a:pt x="14915" y="28432"/>
                    <a:pt x="14707" y="29209"/>
                  </a:cubicBezTo>
                  <a:cubicBezTo>
                    <a:pt x="14500" y="30004"/>
                    <a:pt x="15260" y="30194"/>
                    <a:pt x="15813" y="30505"/>
                  </a:cubicBezTo>
                  <a:cubicBezTo>
                    <a:pt x="17161" y="31318"/>
                    <a:pt x="17369" y="32493"/>
                    <a:pt x="16867" y="33910"/>
                  </a:cubicBezTo>
                  <a:cubicBezTo>
                    <a:pt x="16664" y="34503"/>
                    <a:pt x="16349" y="34660"/>
                    <a:pt x="15995" y="34660"/>
                  </a:cubicBezTo>
                  <a:cubicBezTo>
                    <a:pt x="15626" y="34660"/>
                    <a:pt x="15216" y="34489"/>
                    <a:pt x="14846" y="34463"/>
                  </a:cubicBezTo>
                  <a:cubicBezTo>
                    <a:pt x="13916" y="34396"/>
                    <a:pt x="12987" y="34203"/>
                    <a:pt x="12042" y="34203"/>
                  </a:cubicBezTo>
                  <a:cubicBezTo>
                    <a:pt x="12003" y="34203"/>
                    <a:pt x="11964" y="34203"/>
                    <a:pt x="11925" y="34204"/>
                  </a:cubicBezTo>
                  <a:cubicBezTo>
                    <a:pt x="10957" y="34221"/>
                    <a:pt x="9834" y="34446"/>
                    <a:pt x="9989" y="35759"/>
                  </a:cubicBezTo>
                  <a:cubicBezTo>
                    <a:pt x="10128" y="37072"/>
                    <a:pt x="9834" y="38196"/>
                    <a:pt x="9592" y="39440"/>
                  </a:cubicBezTo>
                  <a:cubicBezTo>
                    <a:pt x="9385" y="40425"/>
                    <a:pt x="8693" y="42136"/>
                    <a:pt x="10542" y="42464"/>
                  </a:cubicBezTo>
                  <a:cubicBezTo>
                    <a:pt x="12305" y="42758"/>
                    <a:pt x="12668" y="43173"/>
                    <a:pt x="11735" y="44693"/>
                  </a:cubicBezTo>
                  <a:cubicBezTo>
                    <a:pt x="11389" y="45298"/>
                    <a:pt x="10888" y="45817"/>
                    <a:pt x="10300" y="46180"/>
                  </a:cubicBezTo>
                  <a:cubicBezTo>
                    <a:pt x="9108" y="46871"/>
                    <a:pt x="8175" y="47752"/>
                    <a:pt x="8313" y="49342"/>
                  </a:cubicBezTo>
                  <a:cubicBezTo>
                    <a:pt x="8365" y="49964"/>
                    <a:pt x="8140" y="50707"/>
                    <a:pt x="7535" y="50967"/>
                  </a:cubicBezTo>
                  <a:cubicBezTo>
                    <a:pt x="5168" y="52021"/>
                    <a:pt x="3768" y="53991"/>
                    <a:pt x="2662" y="56168"/>
                  </a:cubicBezTo>
                  <a:cubicBezTo>
                    <a:pt x="1781" y="57931"/>
                    <a:pt x="122" y="59469"/>
                    <a:pt x="1279" y="61888"/>
                  </a:cubicBezTo>
                  <a:cubicBezTo>
                    <a:pt x="1936" y="63236"/>
                    <a:pt x="1573" y="64792"/>
                    <a:pt x="830" y="66209"/>
                  </a:cubicBezTo>
                  <a:cubicBezTo>
                    <a:pt x="1" y="67781"/>
                    <a:pt x="744" y="70477"/>
                    <a:pt x="2126" y="71687"/>
                  </a:cubicBezTo>
                  <a:cubicBezTo>
                    <a:pt x="2420" y="71946"/>
                    <a:pt x="2662" y="72240"/>
                    <a:pt x="2818" y="72586"/>
                  </a:cubicBezTo>
                  <a:cubicBezTo>
                    <a:pt x="4027" y="75040"/>
                    <a:pt x="5462" y="77303"/>
                    <a:pt x="7881" y="78755"/>
                  </a:cubicBezTo>
                  <a:cubicBezTo>
                    <a:pt x="8455" y="79100"/>
                    <a:pt x="9053" y="79742"/>
                    <a:pt x="9645" y="79742"/>
                  </a:cubicBezTo>
                  <a:cubicBezTo>
                    <a:pt x="9766" y="79742"/>
                    <a:pt x="9887" y="79715"/>
                    <a:pt x="10007" y="79654"/>
                  </a:cubicBezTo>
                  <a:cubicBezTo>
                    <a:pt x="12824" y="78254"/>
                    <a:pt x="16142" y="79844"/>
                    <a:pt x="18889" y="77874"/>
                  </a:cubicBezTo>
                  <a:cubicBezTo>
                    <a:pt x="19326" y="77562"/>
                    <a:pt x="19938" y="77352"/>
                    <a:pt x="20558" y="77352"/>
                  </a:cubicBezTo>
                  <a:cubicBezTo>
                    <a:pt x="21313" y="77352"/>
                    <a:pt x="22079" y="77663"/>
                    <a:pt x="22553" y="78479"/>
                  </a:cubicBezTo>
                  <a:cubicBezTo>
                    <a:pt x="23034" y="79313"/>
                    <a:pt x="23538" y="79650"/>
                    <a:pt x="24283" y="79650"/>
                  </a:cubicBezTo>
                  <a:cubicBezTo>
                    <a:pt x="24448" y="79650"/>
                    <a:pt x="24626" y="79633"/>
                    <a:pt x="24817" y="79602"/>
                  </a:cubicBezTo>
                  <a:cubicBezTo>
                    <a:pt x="24994" y="79574"/>
                    <a:pt x="25161" y="79561"/>
                    <a:pt x="25317" y="79561"/>
                  </a:cubicBezTo>
                  <a:cubicBezTo>
                    <a:pt x="26715" y="79561"/>
                    <a:pt x="27271" y="80640"/>
                    <a:pt x="26960" y="82194"/>
                  </a:cubicBezTo>
                  <a:cubicBezTo>
                    <a:pt x="26683" y="83611"/>
                    <a:pt x="25750" y="85218"/>
                    <a:pt x="26545" y="86480"/>
                  </a:cubicBezTo>
                  <a:cubicBezTo>
                    <a:pt x="27461" y="87966"/>
                    <a:pt x="28515" y="89400"/>
                    <a:pt x="29206" y="90973"/>
                  </a:cubicBezTo>
                  <a:cubicBezTo>
                    <a:pt x="30416" y="93721"/>
                    <a:pt x="31298" y="96641"/>
                    <a:pt x="29777" y="99631"/>
                  </a:cubicBezTo>
                  <a:cubicBezTo>
                    <a:pt x="28809" y="101515"/>
                    <a:pt x="28619" y="103502"/>
                    <a:pt x="29535" y="105369"/>
                  </a:cubicBezTo>
                  <a:cubicBezTo>
                    <a:pt x="30503" y="107321"/>
                    <a:pt x="31228" y="109274"/>
                    <a:pt x="31488" y="111469"/>
                  </a:cubicBezTo>
                  <a:cubicBezTo>
                    <a:pt x="31712" y="113456"/>
                    <a:pt x="31695" y="115599"/>
                    <a:pt x="33371" y="117172"/>
                  </a:cubicBezTo>
                  <a:cubicBezTo>
                    <a:pt x="34322" y="118088"/>
                    <a:pt x="34581" y="119436"/>
                    <a:pt x="35013" y="120645"/>
                  </a:cubicBezTo>
                  <a:cubicBezTo>
                    <a:pt x="35393" y="121717"/>
                    <a:pt x="34546" y="123065"/>
                    <a:pt x="35843" y="123998"/>
                  </a:cubicBezTo>
                  <a:cubicBezTo>
                    <a:pt x="36206" y="124270"/>
                    <a:pt x="36549" y="124368"/>
                    <a:pt x="36881" y="124368"/>
                  </a:cubicBezTo>
                  <a:cubicBezTo>
                    <a:pt x="37735" y="124368"/>
                    <a:pt x="38515" y="123721"/>
                    <a:pt x="39372" y="123721"/>
                  </a:cubicBezTo>
                  <a:cubicBezTo>
                    <a:pt x="39388" y="123721"/>
                    <a:pt x="39404" y="123721"/>
                    <a:pt x="39420" y="123721"/>
                  </a:cubicBezTo>
                  <a:cubicBezTo>
                    <a:pt x="39526" y="123724"/>
                    <a:pt x="39630" y="123725"/>
                    <a:pt x="39734" y="123725"/>
                  </a:cubicBezTo>
                  <a:cubicBezTo>
                    <a:pt x="44937" y="123725"/>
                    <a:pt x="47636" y="120353"/>
                    <a:pt x="49754" y="116100"/>
                  </a:cubicBezTo>
                  <a:cubicBezTo>
                    <a:pt x="50186" y="115236"/>
                    <a:pt x="49720" y="113957"/>
                    <a:pt x="50826" y="113508"/>
                  </a:cubicBezTo>
                  <a:cubicBezTo>
                    <a:pt x="52761" y="112713"/>
                    <a:pt x="53193" y="111175"/>
                    <a:pt x="52692" y="109499"/>
                  </a:cubicBezTo>
                  <a:cubicBezTo>
                    <a:pt x="51949" y="107028"/>
                    <a:pt x="53297" y="106112"/>
                    <a:pt x="55181" y="105282"/>
                  </a:cubicBezTo>
                  <a:cubicBezTo>
                    <a:pt x="57773" y="104107"/>
                    <a:pt x="59449" y="98370"/>
                    <a:pt x="57963" y="96071"/>
                  </a:cubicBezTo>
                  <a:cubicBezTo>
                    <a:pt x="56770" y="94239"/>
                    <a:pt x="57099" y="92217"/>
                    <a:pt x="57444" y="90316"/>
                  </a:cubicBezTo>
                  <a:cubicBezTo>
                    <a:pt x="57911" y="87621"/>
                    <a:pt x="59933" y="85823"/>
                    <a:pt x="61851" y="84164"/>
                  </a:cubicBezTo>
                  <a:cubicBezTo>
                    <a:pt x="65601" y="80915"/>
                    <a:pt x="68055" y="76992"/>
                    <a:pt x="69109" y="72171"/>
                  </a:cubicBezTo>
                  <a:cubicBezTo>
                    <a:pt x="69271" y="71459"/>
                    <a:pt x="69266" y="70656"/>
                    <a:pt x="68371" y="70656"/>
                  </a:cubicBezTo>
                  <a:cubicBezTo>
                    <a:pt x="68311" y="70656"/>
                    <a:pt x="68246" y="70660"/>
                    <a:pt x="68176" y="70667"/>
                  </a:cubicBezTo>
                  <a:cubicBezTo>
                    <a:pt x="67157" y="70788"/>
                    <a:pt x="66154" y="71151"/>
                    <a:pt x="65152" y="71462"/>
                  </a:cubicBezTo>
                  <a:cubicBezTo>
                    <a:pt x="63960" y="71826"/>
                    <a:pt x="63201" y="72060"/>
                    <a:pt x="62664" y="72060"/>
                  </a:cubicBezTo>
                  <a:cubicBezTo>
                    <a:pt x="61727" y="72060"/>
                    <a:pt x="61469" y="71346"/>
                    <a:pt x="60772" y="69363"/>
                  </a:cubicBezTo>
                  <a:lnTo>
                    <a:pt x="60772" y="69363"/>
                  </a:lnTo>
                  <a:cubicBezTo>
                    <a:pt x="61180" y="69747"/>
                    <a:pt x="61467" y="70422"/>
                    <a:pt x="62074" y="70422"/>
                  </a:cubicBezTo>
                  <a:cubicBezTo>
                    <a:pt x="62180" y="70422"/>
                    <a:pt x="62295" y="70402"/>
                    <a:pt x="62422" y="70356"/>
                  </a:cubicBezTo>
                  <a:cubicBezTo>
                    <a:pt x="63925" y="69769"/>
                    <a:pt x="65359" y="68957"/>
                    <a:pt x="66897" y="68455"/>
                  </a:cubicBezTo>
                  <a:cubicBezTo>
                    <a:pt x="68660" y="67868"/>
                    <a:pt x="69732" y="66209"/>
                    <a:pt x="71391" y="65639"/>
                  </a:cubicBezTo>
                  <a:cubicBezTo>
                    <a:pt x="73706" y="64844"/>
                    <a:pt x="76713" y="61716"/>
                    <a:pt x="76852" y="59383"/>
                  </a:cubicBezTo>
                  <a:cubicBezTo>
                    <a:pt x="76834" y="59072"/>
                    <a:pt x="76713" y="58778"/>
                    <a:pt x="76506" y="58553"/>
                  </a:cubicBezTo>
                  <a:cubicBezTo>
                    <a:pt x="75918" y="57810"/>
                    <a:pt x="75279" y="57153"/>
                    <a:pt x="74294" y="56894"/>
                  </a:cubicBezTo>
                  <a:cubicBezTo>
                    <a:pt x="73724" y="56739"/>
                    <a:pt x="73378" y="56151"/>
                    <a:pt x="73516" y="55581"/>
                  </a:cubicBezTo>
                  <a:cubicBezTo>
                    <a:pt x="73547" y="55481"/>
                    <a:pt x="73596" y="55443"/>
                    <a:pt x="73658" y="55443"/>
                  </a:cubicBezTo>
                  <a:cubicBezTo>
                    <a:pt x="73842" y="55443"/>
                    <a:pt x="74139" y="55775"/>
                    <a:pt x="74398" y="55788"/>
                  </a:cubicBezTo>
                  <a:cubicBezTo>
                    <a:pt x="75366" y="55855"/>
                    <a:pt x="76333" y="56083"/>
                    <a:pt x="77301" y="56083"/>
                  </a:cubicBezTo>
                  <a:cubicBezTo>
                    <a:pt x="77336" y="56083"/>
                    <a:pt x="77370" y="56083"/>
                    <a:pt x="77405" y="56082"/>
                  </a:cubicBezTo>
                  <a:cubicBezTo>
                    <a:pt x="77727" y="56077"/>
                    <a:pt x="78047" y="56073"/>
                    <a:pt x="78365" y="56073"/>
                  </a:cubicBezTo>
                  <a:cubicBezTo>
                    <a:pt x="81373" y="56073"/>
                    <a:pt x="84145" y="56432"/>
                    <a:pt x="85786" y="59746"/>
                  </a:cubicBezTo>
                  <a:cubicBezTo>
                    <a:pt x="86136" y="60461"/>
                    <a:pt x="86996" y="61297"/>
                    <a:pt x="88011" y="61297"/>
                  </a:cubicBezTo>
                  <a:cubicBezTo>
                    <a:pt x="88148" y="61297"/>
                    <a:pt x="88288" y="61282"/>
                    <a:pt x="88430" y="61249"/>
                  </a:cubicBezTo>
                  <a:cubicBezTo>
                    <a:pt x="88585" y="61214"/>
                    <a:pt x="88707" y="61197"/>
                    <a:pt x="88805" y="61197"/>
                  </a:cubicBezTo>
                  <a:cubicBezTo>
                    <a:pt x="89186" y="61197"/>
                    <a:pt x="89184" y="61451"/>
                    <a:pt x="89225" y="61837"/>
                  </a:cubicBezTo>
                  <a:cubicBezTo>
                    <a:pt x="89830" y="66554"/>
                    <a:pt x="91990" y="70685"/>
                    <a:pt x="94133" y="74832"/>
                  </a:cubicBezTo>
                  <a:cubicBezTo>
                    <a:pt x="94475" y="75487"/>
                    <a:pt x="94875" y="75911"/>
                    <a:pt x="95290" y="75911"/>
                  </a:cubicBezTo>
                  <a:cubicBezTo>
                    <a:pt x="95652" y="75911"/>
                    <a:pt x="96025" y="75588"/>
                    <a:pt x="96380" y="74815"/>
                  </a:cubicBezTo>
                  <a:cubicBezTo>
                    <a:pt x="96622" y="74297"/>
                    <a:pt x="97036" y="73847"/>
                    <a:pt x="97382" y="73381"/>
                  </a:cubicBezTo>
                  <a:lnTo>
                    <a:pt x="97538" y="73225"/>
                  </a:lnTo>
                  <a:cubicBezTo>
                    <a:pt x="98212" y="71618"/>
                    <a:pt x="98056" y="69993"/>
                    <a:pt x="97831" y="68317"/>
                  </a:cubicBezTo>
                  <a:cubicBezTo>
                    <a:pt x="97762" y="67833"/>
                    <a:pt x="97589" y="67211"/>
                    <a:pt x="98194" y="67073"/>
                  </a:cubicBezTo>
                  <a:cubicBezTo>
                    <a:pt x="99784" y="66693"/>
                    <a:pt x="100268" y="65258"/>
                    <a:pt x="101149" y="64187"/>
                  </a:cubicBezTo>
                  <a:cubicBezTo>
                    <a:pt x="102117" y="63029"/>
                    <a:pt x="103137" y="61629"/>
                    <a:pt x="104243" y="60903"/>
                  </a:cubicBezTo>
                  <a:cubicBezTo>
                    <a:pt x="104825" y="60515"/>
                    <a:pt x="105739" y="59942"/>
                    <a:pt x="106690" y="59942"/>
                  </a:cubicBezTo>
                  <a:cubicBezTo>
                    <a:pt x="107432" y="59942"/>
                    <a:pt x="108196" y="60292"/>
                    <a:pt x="108840" y="61353"/>
                  </a:cubicBezTo>
                  <a:cubicBezTo>
                    <a:pt x="109600" y="62632"/>
                    <a:pt x="110965" y="63565"/>
                    <a:pt x="111017" y="65258"/>
                  </a:cubicBezTo>
                  <a:cubicBezTo>
                    <a:pt x="111034" y="65777"/>
                    <a:pt x="110793" y="66433"/>
                    <a:pt x="111536" y="66693"/>
                  </a:cubicBezTo>
                  <a:cubicBezTo>
                    <a:pt x="111822" y="66788"/>
                    <a:pt x="112112" y="66862"/>
                    <a:pt x="112391" y="66862"/>
                  </a:cubicBezTo>
                  <a:cubicBezTo>
                    <a:pt x="112769" y="66862"/>
                    <a:pt x="113129" y="66727"/>
                    <a:pt x="113437" y="66330"/>
                  </a:cubicBezTo>
                  <a:cubicBezTo>
                    <a:pt x="113540" y="66205"/>
                    <a:pt x="113700" y="66031"/>
                    <a:pt x="113856" y="66031"/>
                  </a:cubicBezTo>
                  <a:cubicBezTo>
                    <a:pt x="113960" y="66031"/>
                    <a:pt x="114062" y="66109"/>
                    <a:pt x="114145" y="66330"/>
                  </a:cubicBezTo>
                  <a:cubicBezTo>
                    <a:pt x="114543" y="67470"/>
                    <a:pt x="114802" y="68663"/>
                    <a:pt x="115286" y="69769"/>
                  </a:cubicBezTo>
                  <a:cubicBezTo>
                    <a:pt x="116271" y="72033"/>
                    <a:pt x="114940" y="74677"/>
                    <a:pt x="116858" y="76871"/>
                  </a:cubicBezTo>
                  <a:cubicBezTo>
                    <a:pt x="118241" y="78461"/>
                    <a:pt x="118362" y="80915"/>
                    <a:pt x="119900" y="82540"/>
                  </a:cubicBezTo>
                  <a:cubicBezTo>
                    <a:pt x="120401" y="82799"/>
                    <a:pt x="120885" y="83058"/>
                    <a:pt x="121386" y="83300"/>
                  </a:cubicBezTo>
                  <a:cubicBezTo>
                    <a:pt x="121538" y="83368"/>
                    <a:pt x="121699" y="83403"/>
                    <a:pt x="121846" y="83403"/>
                  </a:cubicBezTo>
                  <a:cubicBezTo>
                    <a:pt x="122184" y="83403"/>
                    <a:pt x="122445" y="83219"/>
                    <a:pt x="122337" y="82834"/>
                  </a:cubicBezTo>
                  <a:cubicBezTo>
                    <a:pt x="121818" y="80915"/>
                    <a:pt x="121991" y="78790"/>
                    <a:pt x="119969" y="77355"/>
                  </a:cubicBezTo>
                  <a:cubicBezTo>
                    <a:pt x="118414" y="76249"/>
                    <a:pt x="117239" y="74521"/>
                    <a:pt x="117463" y="72378"/>
                  </a:cubicBezTo>
                  <a:cubicBezTo>
                    <a:pt x="117528" y="71821"/>
                    <a:pt x="116912" y="70437"/>
                    <a:pt x="117695" y="70437"/>
                  </a:cubicBezTo>
                  <a:cubicBezTo>
                    <a:pt x="117955" y="70437"/>
                    <a:pt x="118371" y="70590"/>
                    <a:pt x="119019" y="70979"/>
                  </a:cubicBezTo>
                  <a:cubicBezTo>
                    <a:pt x="120194" y="71704"/>
                    <a:pt x="121386" y="72655"/>
                    <a:pt x="121749" y="73605"/>
                  </a:cubicBezTo>
                  <a:cubicBezTo>
                    <a:pt x="122096" y="74553"/>
                    <a:pt x="122434" y="74868"/>
                    <a:pt x="122776" y="74868"/>
                  </a:cubicBezTo>
                  <a:cubicBezTo>
                    <a:pt x="123251" y="74868"/>
                    <a:pt x="123732" y="74261"/>
                    <a:pt x="124255" y="73899"/>
                  </a:cubicBezTo>
                  <a:cubicBezTo>
                    <a:pt x="124531" y="73709"/>
                    <a:pt x="124721" y="73363"/>
                    <a:pt x="125015" y="73208"/>
                  </a:cubicBezTo>
                  <a:cubicBezTo>
                    <a:pt x="126743" y="72292"/>
                    <a:pt x="127210" y="70961"/>
                    <a:pt x="126743" y="69043"/>
                  </a:cubicBezTo>
                  <a:cubicBezTo>
                    <a:pt x="126294" y="67159"/>
                    <a:pt x="125292" y="65725"/>
                    <a:pt x="123892" y="64533"/>
                  </a:cubicBezTo>
                  <a:cubicBezTo>
                    <a:pt x="122596" y="63409"/>
                    <a:pt x="122285" y="62459"/>
                    <a:pt x="123546" y="61059"/>
                  </a:cubicBezTo>
                  <a:cubicBezTo>
                    <a:pt x="123952" y="60621"/>
                    <a:pt x="124332" y="60388"/>
                    <a:pt x="124705" y="60388"/>
                  </a:cubicBezTo>
                  <a:cubicBezTo>
                    <a:pt x="124936" y="60388"/>
                    <a:pt x="125164" y="60477"/>
                    <a:pt x="125395" y="60661"/>
                  </a:cubicBezTo>
                  <a:cubicBezTo>
                    <a:pt x="126000" y="61145"/>
                    <a:pt x="125810" y="61750"/>
                    <a:pt x="125119" y="62234"/>
                  </a:cubicBezTo>
                  <a:cubicBezTo>
                    <a:pt x="124618" y="62580"/>
                    <a:pt x="124445" y="63219"/>
                    <a:pt x="125050" y="63651"/>
                  </a:cubicBezTo>
                  <a:cubicBezTo>
                    <a:pt x="125442" y="63952"/>
                    <a:pt x="125858" y="64171"/>
                    <a:pt x="126268" y="64171"/>
                  </a:cubicBezTo>
                  <a:cubicBezTo>
                    <a:pt x="126635" y="64171"/>
                    <a:pt x="126996" y="63996"/>
                    <a:pt x="127331" y="63547"/>
                  </a:cubicBezTo>
                  <a:cubicBezTo>
                    <a:pt x="127694" y="63046"/>
                    <a:pt x="128247" y="62407"/>
                    <a:pt x="127469" y="61940"/>
                  </a:cubicBezTo>
                  <a:cubicBezTo>
                    <a:pt x="126398" y="61318"/>
                    <a:pt x="127037" y="61042"/>
                    <a:pt x="127590" y="60696"/>
                  </a:cubicBezTo>
                  <a:cubicBezTo>
                    <a:pt x="130061" y="59210"/>
                    <a:pt x="133449" y="59106"/>
                    <a:pt x="134693" y="55788"/>
                  </a:cubicBezTo>
                  <a:cubicBezTo>
                    <a:pt x="135298" y="54146"/>
                    <a:pt x="136093" y="52591"/>
                    <a:pt x="135851" y="50725"/>
                  </a:cubicBezTo>
                  <a:cubicBezTo>
                    <a:pt x="135522" y="48288"/>
                    <a:pt x="133932" y="46629"/>
                    <a:pt x="132498" y="44918"/>
                  </a:cubicBezTo>
                  <a:cubicBezTo>
                    <a:pt x="131772" y="44054"/>
                    <a:pt x="131859" y="43622"/>
                    <a:pt x="132775" y="43173"/>
                  </a:cubicBezTo>
                  <a:cubicBezTo>
                    <a:pt x="133120" y="43017"/>
                    <a:pt x="133397" y="42793"/>
                    <a:pt x="133362" y="42378"/>
                  </a:cubicBezTo>
                  <a:cubicBezTo>
                    <a:pt x="133345" y="41980"/>
                    <a:pt x="133051" y="41635"/>
                    <a:pt x="132671" y="41548"/>
                  </a:cubicBezTo>
                  <a:cubicBezTo>
                    <a:pt x="132227" y="41462"/>
                    <a:pt x="131713" y="41297"/>
                    <a:pt x="131292" y="41297"/>
                  </a:cubicBezTo>
                  <a:cubicBezTo>
                    <a:pt x="131122" y="41297"/>
                    <a:pt x="130968" y="41323"/>
                    <a:pt x="130839" y="41393"/>
                  </a:cubicBezTo>
                  <a:cubicBezTo>
                    <a:pt x="130667" y="41486"/>
                    <a:pt x="130517" y="41524"/>
                    <a:pt x="130385" y="41524"/>
                  </a:cubicBezTo>
                  <a:cubicBezTo>
                    <a:pt x="129751" y="41524"/>
                    <a:pt x="129496" y="40648"/>
                    <a:pt x="128935" y="40648"/>
                  </a:cubicBezTo>
                  <a:cubicBezTo>
                    <a:pt x="128871" y="40648"/>
                    <a:pt x="128804" y="40659"/>
                    <a:pt x="128731" y="40684"/>
                  </a:cubicBezTo>
                  <a:cubicBezTo>
                    <a:pt x="129025" y="40425"/>
                    <a:pt x="129336" y="40166"/>
                    <a:pt x="129612" y="39889"/>
                  </a:cubicBezTo>
                  <a:cubicBezTo>
                    <a:pt x="129699" y="39786"/>
                    <a:pt x="129768" y="39647"/>
                    <a:pt x="129802" y="39509"/>
                  </a:cubicBezTo>
                  <a:cubicBezTo>
                    <a:pt x="129896" y="39229"/>
                    <a:pt x="130059" y="38963"/>
                    <a:pt x="130355" y="38963"/>
                  </a:cubicBezTo>
                  <a:cubicBezTo>
                    <a:pt x="130388" y="38963"/>
                    <a:pt x="130423" y="38966"/>
                    <a:pt x="130459" y="38973"/>
                  </a:cubicBezTo>
                  <a:cubicBezTo>
                    <a:pt x="130822" y="39025"/>
                    <a:pt x="130718" y="39405"/>
                    <a:pt x="130753" y="39665"/>
                  </a:cubicBezTo>
                  <a:cubicBezTo>
                    <a:pt x="130885" y="40368"/>
                    <a:pt x="131150" y="40680"/>
                    <a:pt x="131522" y="40680"/>
                  </a:cubicBezTo>
                  <a:cubicBezTo>
                    <a:pt x="131781" y="40680"/>
                    <a:pt x="132092" y="40529"/>
                    <a:pt x="132446" y="40252"/>
                  </a:cubicBezTo>
                  <a:cubicBezTo>
                    <a:pt x="132816" y="39963"/>
                    <a:pt x="133198" y="39825"/>
                    <a:pt x="133552" y="39825"/>
                  </a:cubicBezTo>
                  <a:cubicBezTo>
                    <a:pt x="134190" y="39825"/>
                    <a:pt x="134735" y="40276"/>
                    <a:pt x="134935" y="41099"/>
                  </a:cubicBezTo>
                  <a:cubicBezTo>
                    <a:pt x="135004" y="41410"/>
                    <a:pt x="135246" y="41911"/>
                    <a:pt x="135436" y="41928"/>
                  </a:cubicBezTo>
                  <a:cubicBezTo>
                    <a:pt x="136836" y="42067"/>
                    <a:pt x="137130" y="43259"/>
                    <a:pt x="137441" y="44192"/>
                  </a:cubicBezTo>
                  <a:cubicBezTo>
                    <a:pt x="137757" y="45176"/>
                    <a:pt x="138205" y="45491"/>
                    <a:pt x="138710" y="45491"/>
                  </a:cubicBezTo>
                  <a:cubicBezTo>
                    <a:pt x="139226" y="45491"/>
                    <a:pt x="139803" y="45163"/>
                    <a:pt x="140361" y="44884"/>
                  </a:cubicBezTo>
                  <a:cubicBezTo>
                    <a:pt x="141813" y="44175"/>
                    <a:pt x="140586" y="43363"/>
                    <a:pt x="140327" y="42654"/>
                  </a:cubicBezTo>
                  <a:cubicBezTo>
                    <a:pt x="140188" y="42188"/>
                    <a:pt x="139739" y="41773"/>
                    <a:pt x="139324" y="41479"/>
                  </a:cubicBezTo>
                  <a:cubicBezTo>
                    <a:pt x="137717" y="40356"/>
                    <a:pt x="137648" y="38921"/>
                    <a:pt x="138305" y="37245"/>
                  </a:cubicBezTo>
                  <a:cubicBezTo>
                    <a:pt x="138533" y="36644"/>
                    <a:pt x="138753" y="36160"/>
                    <a:pt x="139216" y="36160"/>
                  </a:cubicBezTo>
                  <a:cubicBezTo>
                    <a:pt x="139418" y="36160"/>
                    <a:pt x="139666" y="36252"/>
                    <a:pt x="139981" y="36468"/>
                  </a:cubicBezTo>
                  <a:cubicBezTo>
                    <a:pt x="140121" y="36569"/>
                    <a:pt x="140268" y="36617"/>
                    <a:pt x="140413" y="36617"/>
                  </a:cubicBezTo>
                  <a:cubicBezTo>
                    <a:pt x="140661" y="36617"/>
                    <a:pt x="140902" y="36477"/>
                    <a:pt x="141087" y="36226"/>
                  </a:cubicBezTo>
                  <a:cubicBezTo>
                    <a:pt x="142573" y="34255"/>
                    <a:pt x="142850" y="29797"/>
                    <a:pt x="141640" y="27706"/>
                  </a:cubicBezTo>
                  <a:cubicBezTo>
                    <a:pt x="141485" y="27447"/>
                    <a:pt x="141104" y="27187"/>
                    <a:pt x="141398" y="26807"/>
                  </a:cubicBezTo>
                  <a:lnTo>
                    <a:pt x="141398" y="26807"/>
                  </a:lnTo>
                  <a:cubicBezTo>
                    <a:pt x="141623" y="26997"/>
                    <a:pt x="141917" y="27153"/>
                    <a:pt x="142072" y="27395"/>
                  </a:cubicBezTo>
                  <a:cubicBezTo>
                    <a:pt x="142988" y="28812"/>
                    <a:pt x="143869" y="30229"/>
                    <a:pt x="144733" y="31663"/>
                  </a:cubicBezTo>
                  <a:cubicBezTo>
                    <a:pt x="144984" y="32062"/>
                    <a:pt x="145261" y="32460"/>
                    <a:pt x="145713" y="32460"/>
                  </a:cubicBezTo>
                  <a:cubicBezTo>
                    <a:pt x="145790" y="32460"/>
                    <a:pt x="145872" y="32449"/>
                    <a:pt x="145960" y="32424"/>
                  </a:cubicBezTo>
                  <a:cubicBezTo>
                    <a:pt x="146323" y="32320"/>
                    <a:pt x="146825" y="32043"/>
                    <a:pt x="146928" y="31750"/>
                  </a:cubicBezTo>
                  <a:cubicBezTo>
                    <a:pt x="147118" y="31197"/>
                    <a:pt x="146496" y="30972"/>
                    <a:pt x="146151" y="30644"/>
                  </a:cubicBezTo>
                  <a:cubicBezTo>
                    <a:pt x="145805" y="30298"/>
                    <a:pt x="144889" y="29935"/>
                    <a:pt x="145511" y="29348"/>
                  </a:cubicBezTo>
                  <a:cubicBezTo>
                    <a:pt x="146220" y="28674"/>
                    <a:pt x="145701" y="28363"/>
                    <a:pt x="145373" y="27982"/>
                  </a:cubicBezTo>
                  <a:cubicBezTo>
                    <a:pt x="144924" y="27464"/>
                    <a:pt x="144353" y="27049"/>
                    <a:pt x="143904" y="26513"/>
                  </a:cubicBezTo>
                  <a:cubicBezTo>
                    <a:pt x="142452" y="24803"/>
                    <a:pt x="140309" y="24008"/>
                    <a:pt x="138927" y="23455"/>
                  </a:cubicBezTo>
                  <a:cubicBezTo>
                    <a:pt x="137233" y="22781"/>
                    <a:pt x="135350" y="23368"/>
                    <a:pt x="133794" y="22349"/>
                  </a:cubicBezTo>
                  <a:cubicBezTo>
                    <a:pt x="133621" y="22228"/>
                    <a:pt x="133120" y="22141"/>
                    <a:pt x="133379" y="21934"/>
                  </a:cubicBezTo>
                  <a:cubicBezTo>
                    <a:pt x="134416" y="21156"/>
                    <a:pt x="134192" y="19843"/>
                    <a:pt x="134814" y="18910"/>
                  </a:cubicBezTo>
                  <a:cubicBezTo>
                    <a:pt x="135183" y="18357"/>
                    <a:pt x="137525" y="17996"/>
                    <a:pt x="139389" y="17996"/>
                  </a:cubicBezTo>
                  <a:cubicBezTo>
                    <a:pt x="140321" y="17996"/>
                    <a:pt x="141133" y="18086"/>
                    <a:pt x="141519" y="18287"/>
                  </a:cubicBezTo>
                  <a:cubicBezTo>
                    <a:pt x="141913" y="18491"/>
                    <a:pt x="142318" y="18567"/>
                    <a:pt x="142722" y="18567"/>
                  </a:cubicBezTo>
                  <a:cubicBezTo>
                    <a:pt x="143310" y="18567"/>
                    <a:pt x="143896" y="18407"/>
                    <a:pt x="144440" y="18253"/>
                  </a:cubicBezTo>
                  <a:cubicBezTo>
                    <a:pt x="145183" y="18028"/>
                    <a:pt x="144301" y="17320"/>
                    <a:pt x="144440" y="16905"/>
                  </a:cubicBezTo>
                  <a:cubicBezTo>
                    <a:pt x="144595" y="16473"/>
                    <a:pt x="144232" y="15764"/>
                    <a:pt x="144803" y="15626"/>
                  </a:cubicBezTo>
                  <a:cubicBezTo>
                    <a:pt x="144894" y="15602"/>
                    <a:pt x="144986" y="15590"/>
                    <a:pt x="145078" y="15590"/>
                  </a:cubicBezTo>
                  <a:cubicBezTo>
                    <a:pt x="145503" y="15590"/>
                    <a:pt x="145922" y="15838"/>
                    <a:pt x="146306" y="16179"/>
                  </a:cubicBezTo>
                  <a:cubicBezTo>
                    <a:pt x="146709" y="16532"/>
                    <a:pt x="147171" y="16997"/>
                    <a:pt x="147617" y="16997"/>
                  </a:cubicBezTo>
                  <a:cubicBezTo>
                    <a:pt x="147935" y="16997"/>
                    <a:pt x="148244" y="16760"/>
                    <a:pt x="148518" y="16075"/>
                  </a:cubicBezTo>
                  <a:cubicBezTo>
                    <a:pt x="148584" y="15900"/>
                    <a:pt x="148692" y="15801"/>
                    <a:pt x="148828" y="15801"/>
                  </a:cubicBezTo>
                  <a:cubicBezTo>
                    <a:pt x="148906" y="15801"/>
                    <a:pt x="148994" y="15833"/>
                    <a:pt x="149088" y="15903"/>
                  </a:cubicBezTo>
                  <a:cubicBezTo>
                    <a:pt x="149348" y="16110"/>
                    <a:pt x="149348" y="16335"/>
                    <a:pt x="149192" y="16646"/>
                  </a:cubicBezTo>
                  <a:cubicBezTo>
                    <a:pt x="148743" y="17596"/>
                    <a:pt x="147965" y="18547"/>
                    <a:pt x="147965" y="19497"/>
                  </a:cubicBezTo>
                  <a:cubicBezTo>
                    <a:pt x="147931" y="21122"/>
                    <a:pt x="148708" y="22677"/>
                    <a:pt x="150022" y="23627"/>
                  </a:cubicBezTo>
                  <a:cubicBezTo>
                    <a:pt x="151231" y="24561"/>
                    <a:pt x="152631" y="25269"/>
                    <a:pt x="153582" y="26513"/>
                  </a:cubicBezTo>
                  <a:cubicBezTo>
                    <a:pt x="153835" y="26852"/>
                    <a:pt x="154112" y="27339"/>
                    <a:pt x="154580" y="27339"/>
                  </a:cubicBezTo>
                  <a:cubicBezTo>
                    <a:pt x="154686" y="27339"/>
                    <a:pt x="154802" y="27314"/>
                    <a:pt x="154930" y="27257"/>
                  </a:cubicBezTo>
                  <a:cubicBezTo>
                    <a:pt x="155621" y="26928"/>
                    <a:pt x="155673" y="26271"/>
                    <a:pt x="155604" y="25615"/>
                  </a:cubicBezTo>
                  <a:cubicBezTo>
                    <a:pt x="155448" y="24025"/>
                    <a:pt x="155863" y="22435"/>
                    <a:pt x="154739" y="20845"/>
                  </a:cubicBezTo>
                  <a:cubicBezTo>
                    <a:pt x="154065" y="19877"/>
                    <a:pt x="153772" y="18823"/>
                    <a:pt x="152406" y="18737"/>
                  </a:cubicBezTo>
                  <a:cubicBezTo>
                    <a:pt x="152044" y="18720"/>
                    <a:pt x="151940" y="18478"/>
                    <a:pt x="151888" y="18201"/>
                  </a:cubicBezTo>
                  <a:cubicBezTo>
                    <a:pt x="151820" y="17931"/>
                    <a:pt x="151918" y="17578"/>
                    <a:pt x="152229" y="17578"/>
                  </a:cubicBezTo>
                  <a:cubicBezTo>
                    <a:pt x="152236" y="17578"/>
                    <a:pt x="152243" y="17579"/>
                    <a:pt x="152251" y="17579"/>
                  </a:cubicBezTo>
                  <a:cubicBezTo>
                    <a:pt x="152284" y="17581"/>
                    <a:pt x="152317" y="17582"/>
                    <a:pt x="152350" y="17582"/>
                  </a:cubicBezTo>
                  <a:cubicBezTo>
                    <a:pt x="153000" y="17582"/>
                    <a:pt x="153628" y="17254"/>
                    <a:pt x="154277" y="17254"/>
                  </a:cubicBezTo>
                  <a:cubicBezTo>
                    <a:pt x="154558" y="17254"/>
                    <a:pt x="154844" y="17316"/>
                    <a:pt x="155137" y="17493"/>
                  </a:cubicBezTo>
                  <a:cubicBezTo>
                    <a:pt x="155393" y="17649"/>
                    <a:pt x="155627" y="17726"/>
                    <a:pt x="155836" y="17726"/>
                  </a:cubicBezTo>
                  <a:cubicBezTo>
                    <a:pt x="156249" y="17726"/>
                    <a:pt x="156566" y="17427"/>
                    <a:pt x="156761" y="16853"/>
                  </a:cubicBezTo>
                  <a:cubicBezTo>
                    <a:pt x="157072" y="15920"/>
                    <a:pt x="157954" y="15505"/>
                    <a:pt x="158662" y="15039"/>
                  </a:cubicBezTo>
                  <a:cubicBezTo>
                    <a:pt x="158771" y="14969"/>
                    <a:pt x="158912" y="14953"/>
                    <a:pt x="159064" y="14953"/>
                  </a:cubicBezTo>
                  <a:cubicBezTo>
                    <a:pt x="159192" y="14953"/>
                    <a:pt x="159327" y="14964"/>
                    <a:pt x="159458" y="14964"/>
                  </a:cubicBezTo>
                  <a:cubicBezTo>
                    <a:pt x="159792" y="14964"/>
                    <a:pt x="160100" y="14892"/>
                    <a:pt x="160183" y="14382"/>
                  </a:cubicBezTo>
                  <a:cubicBezTo>
                    <a:pt x="160304" y="13501"/>
                    <a:pt x="159475" y="13310"/>
                    <a:pt x="158887" y="12965"/>
                  </a:cubicBezTo>
                  <a:cubicBezTo>
                    <a:pt x="158662" y="12827"/>
                    <a:pt x="158334" y="12550"/>
                    <a:pt x="158351" y="12395"/>
                  </a:cubicBezTo>
                  <a:cubicBezTo>
                    <a:pt x="158404" y="12154"/>
                    <a:pt x="158582" y="12097"/>
                    <a:pt x="158776" y="12097"/>
                  </a:cubicBezTo>
                  <a:cubicBezTo>
                    <a:pt x="158903" y="12097"/>
                    <a:pt x="159037" y="12122"/>
                    <a:pt x="159146" y="12135"/>
                  </a:cubicBezTo>
                  <a:cubicBezTo>
                    <a:pt x="160460" y="12308"/>
                    <a:pt x="161652" y="12999"/>
                    <a:pt x="163017" y="12999"/>
                  </a:cubicBezTo>
                  <a:cubicBezTo>
                    <a:pt x="163570" y="12999"/>
                    <a:pt x="163795" y="12913"/>
                    <a:pt x="164002" y="12274"/>
                  </a:cubicBezTo>
                  <a:cubicBezTo>
                    <a:pt x="164745" y="10182"/>
                    <a:pt x="163311" y="10010"/>
                    <a:pt x="161998" y="9923"/>
                  </a:cubicBezTo>
                  <a:cubicBezTo>
                    <a:pt x="160218" y="9820"/>
                    <a:pt x="158438" y="9543"/>
                    <a:pt x="156710" y="9076"/>
                  </a:cubicBezTo>
                  <a:cubicBezTo>
                    <a:pt x="153313" y="8169"/>
                    <a:pt x="149984" y="6872"/>
                    <a:pt x="146431" y="6872"/>
                  </a:cubicBezTo>
                  <a:cubicBezTo>
                    <a:pt x="145249" y="6872"/>
                    <a:pt x="144041" y="7016"/>
                    <a:pt x="142798" y="7366"/>
                  </a:cubicBezTo>
                  <a:cubicBezTo>
                    <a:pt x="142441" y="7468"/>
                    <a:pt x="142044" y="7507"/>
                    <a:pt x="141624" y="7507"/>
                  </a:cubicBezTo>
                  <a:cubicBezTo>
                    <a:pt x="140475" y="7507"/>
                    <a:pt x="139148" y="7211"/>
                    <a:pt x="137959" y="7072"/>
                  </a:cubicBezTo>
                  <a:cubicBezTo>
                    <a:pt x="135760" y="6810"/>
                    <a:pt x="133765" y="5577"/>
                    <a:pt x="131513" y="5577"/>
                  </a:cubicBezTo>
                  <a:cubicBezTo>
                    <a:pt x="131235" y="5577"/>
                    <a:pt x="130953" y="5596"/>
                    <a:pt x="130666" y="5637"/>
                  </a:cubicBezTo>
                  <a:cubicBezTo>
                    <a:pt x="130197" y="5701"/>
                    <a:pt x="129713" y="5752"/>
                    <a:pt x="129231" y="5752"/>
                  </a:cubicBezTo>
                  <a:cubicBezTo>
                    <a:pt x="128525" y="5752"/>
                    <a:pt x="127823" y="5641"/>
                    <a:pt x="127175" y="5292"/>
                  </a:cubicBezTo>
                  <a:cubicBezTo>
                    <a:pt x="124583" y="3857"/>
                    <a:pt x="121352" y="4808"/>
                    <a:pt x="118811" y="3097"/>
                  </a:cubicBezTo>
                  <a:cubicBezTo>
                    <a:pt x="118623" y="2965"/>
                    <a:pt x="118385" y="2894"/>
                    <a:pt x="118144" y="2894"/>
                  </a:cubicBezTo>
                  <a:cubicBezTo>
                    <a:pt x="117786" y="2894"/>
                    <a:pt x="117421" y="3050"/>
                    <a:pt x="117204" y="3391"/>
                  </a:cubicBezTo>
                  <a:cubicBezTo>
                    <a:pt x="116737" y="4117"/>
                    <a:pt x="117601" y="4134"/>
                    <a:pt x="117930" y="4462"/>
                  </a:cubicBezTo>
                  <a:cubicBezTo>
                    <a:pt x="118103" y="4670"/>
                    <a:pt x="118154" y="4946"/>
                    <a:pt x="118068" y="5188"/>
                  </a:cubicBezTo>
                  <a:cubicBezTo>
                    <a:pt x="117958" y="5398"/>
                    <a:pt x="116241" y="5510"/>
                    <a:pt x="114740" y="5510"/>
                  </a:cubicBezTo>
                  <a:cubicBezTo>
                    <a:pt x="113645" y="5510"/>
                    <a:pt x="112664" y="5450"/>
                    <a:pt x="112503" y="5326"/>
                  </a:cubicBezTo>
                  <a:cubicBezTo>
                    <a:pt x="111242" y="4410"/>
                    <a:pt x="109825" y="3719"/>
                    <a:pt x="108321" y="3287"/>
                  </a:cubicBezTo>
                  <a:cubicBezTo>
                    <a:pt x="108108" y="3224"/>
                    <a:pt x="107902" y="3198"/>
                    <a:pt x="107703" y="3198"/>
                  </a:cubicBezTo>
                  <a:cubicBezTo>
                    <a:pt x="106742" y="3198"/>
                    <a:pt x="105934" y="3807"/>
                    <a:pt x="105084" y="3807"/>
                  </a:cubicBezTo>
                  <a:cubicBezTo>
                    <a:pt x="105000" y="3807"/>
                    <a:pt x="104915" y="3801"/>
                    <a:pt x="104830" y="3788"/>
                  </a:cubicBezTo>
                  <a:cubicBezTo>
                    <a:pt x="102083" y="3391"/>
                    <a:pt x="99266" y="3909"/>
                    <a:pt x="96760" y="1559"/>
                  </a:cubicBezTo>
                  <a:cubicBezTo>
                    <a:pt x="95295" y="185"/>
                    <a:pt x="93272" y="50"/>
                    <a:pt x="91223" y="50"/>
                  </a:cubicBezTo>
                  <a:cubicBezTo>
                    <a:pt x="90718" y="50"/>
                    <a:pt x="90212" y="58"/>
                    <a:pt x="89713" y="58"/>
                  </a:cubicBezTo>
                  <a:cubicBezTo>
                    <a:pt x="89152" y="58"/>
                    <a:pt x="88600" y="48"/>
                    <a:pt x="88067" y="4"/>
                  </a:cubicBezTo>
                  <a:cubicBezTo>
                    <a:pt x="88037" y="2"/>
                    <a:pt x="88007" y="1"/>
                    <a:pt x="87976" y="1"/>
                  </a:cubicBezTo>
                  <a:close/>
                </a:path>
              </a:pathLst>
            </a:custGeom>
            <a:solidFill>
              <a:srgbClr val="B1DEFC">
                <a:alpha val="58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4" name="Google Shape;884;p60"/>
            <p:cNvSpPr/>
            <p:nvPr/>
          </p:nvSpPr>
          <p:spPr>
            <a:xfrm>
              <a:off x="6438300" y="1893850"/>
              <a:ext cx="267450" cy="418275"/>
            </a:xfrm>
            <a:custGeom>
              <a:avLst/>
              <a:gdLst/>
              <a:ahLst/>
              <a:cxnLst/>
              <a:rect l="l" t="t" r="r" b="b"/>
              <a:pathLst>
                <a:path w="10698" h="16731" extrusionOk="0">
                  <a:moveTo>
                    <a:pt x="4909" y="1"/>
                  </a:moveTo>
                  <a:cubicBezTo>
                    <a:pt x="4667" y="1"/>
                    <a:pt x="4504" y="61"/>
                    <a:pt x="4562" y="216"/>
                  </a:cubicBezTo>
                  <a:cubicBezTo>
                    <a:pt x="5064" y="1633"/>
                    <a:pt x="3992" y="3465"/>
                    <a:pt x="5444" y="4502"/>
                  </a:cubicBezTo>
                  <a:cubicBezTo>
                    <a:pt x="6654" y="5366"/>
                    <a:pt x="6515" y="6627"/>
                    <a:pt x="6913" y="7647"/>
                  </a:cubicBezTo>
                  <a:cubicBezTo>
                    <a:pt x="6804" y="8207"/>
                    <a:pt x="6835" y="9062"/>
                    <a:pt x="6426" y="9062"/>
                  </a:cubicBezTo>
                  <a:cubicBezTo>
                    <a:pt x="6380" y="9062"/>
                    <a:pt x="6330" y="9052"/>
                    <a:pt x="6273" y="9029"/>
                  </a:cubicBezTo>
                  <a:cubicBezTo>
                    <a:pt x="6019" y="8928"/>
                    <a:pt x="5817" y="8884"/>
                    <a:pt x="5657" y="8884"/>
                  </a:cubicBezTo>
                  <a:cubicBezTo>
                    <a:pt x="5131" y="8884"/>
                    <a:pt x="5047" y="9360"/>
                    <a:pt x="4995" y="9876"/>
                  </a:cubicBezTo>
                  <a:cubicBezTo>
                    <a:pt x="4925" y="10533"/>
                    <a:pt x="4614" y="10757"/>
                    <a:pt x="4044" y="10896"/>
                  </a:cubicBezTo>
                  <a:cubicBezTo>
                    <a:pt x="726" y="11673"/>
                    <a:pt x="0" y="13229"/>
                    <a:pt x="1659" y="16028"/>
                  </a:cubicBezTo>
                  <a:cubicBezTo>
                    <a:pt x="1834" y="16314"/>
                    <a:pt x="1935" y="16730"/>
                    <a:pt x="2351" y="16730"/>
                  </a:cubicBezTo>
                  <a:cubicBezTo>
                    <a:pt x="2389" y="16730"/>
                    <a:pt x="2429" y="16727"/>
                    <a:pt x="2471" y="16720"/>
                  </a:cubicBezTo>
                  <a:cubicBezTo>
                    <a:pt x="3007" y="16633"/>
                    <a:pt x="3197" y="16236"/>
                    <a:pt x="3301" y="15752"/>
                  </a:cubicBezTo>
                  <a:cubicBezTo>
                    <a:pt x="3405" y="15251"/>
                    <a:pt x="3301" y="14784"/>
                    <a:pt x="4009" y="14542"/>
                  </a:cubicBezTo>
                  <a:cubicBezTo>
                    <a:pt x="5651" y="13955"/>
                    <a:pt x="7241" y="13194"/>
                    <a:pt x="8866" y="12555"/>
                  </a:cubicBezTo>
                  <a:cubicBezTo>
                    <a:pt x="9298" y="12399"/>
                    <a:pt x="9643" y="12261"/>
                    <a:pt x="9799" y="11829"/>
                  </a:cubicBezTo>
                  <a:cubicBezTo>
                    <a:pt x="10300" y="10308"/>
                    <a:pt x="8866" y="5746"/>
                    <a:pt x="7604" y="4709"/>
                  </a:cubicBezTo>
                  <a:cubicBezTo>
                    <a:pt x="7397" y="4536"/>
                    <a:pt x="6809" y="4571"/>
                    <a:pt x="7016" y="4139"/>
                  </a:cubicBezTo>
                  <a:cubicBezTo>
                    <a:pt x="7082" y="4008"/>
                    <a:pt x="7166" y="3963"/>
                    <a:pt x="7262" y="3963"/>
                  </a:cubicBezTo>
                  <a:cubicBezTo>
                    <a:pt x="7468" y="3963"/>
                    <a:pt x="7725" y="4173"/>
                    <a:pt x="7950" y="4173"/>
                  </a:cubicBezTo>
                  <a:cubicBezTo>
                    <a:pt x="7979" y="4174"/>
                    <a:pt x="8009" y="4175"/>
                    <a:pt x="8039" y="4175"/>
                  </a:cubicBezTo>
                  <a:cubicBezTo>
                    <a:pt x="9008" y="4175"/>
                    <a:pt x="9913" y="3634"/>
                    <a:pt x="10265" y="2946"/>
                  </a:cubicBezTo>
                  <a:cubicBezTo>
                    <a:pt x="10697" y="2117"/>
                    <a:pt x="9695" y="1667"/>
                    <a:pt x="8987" y="1581"/>
                  </a:cubicBezTo>
                  <a:cubicBezTo>
                    <a:pt x="7811" y="1443"/>
                    <a:pt x="6930" y="786"/>
                    <a:pt x="5962" y="250"/>
                  </a:cubicBezTo>
                  <a:cubicBezTo>
                    <a:pt x="5704" y="111"/>
                    <a:pt x="5235" y="1"/>
                    <a:pt x="4909" y="1"/>
                  </a:cubicBezTo>
                  <a:close/>
                </a:path>
              </a:pathLst>
            </a:custGeom>
            <a:solidFill>
              <a:srgbClr val="B1DEFC">
                <a:alpha val="58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8" name="Google Shape;888;p60"/>
            <p:cNvSpPr/>
            <p:nvPr/>
          </p:nvSpPr>
          <p:spPr>
            <a:xfrm>
              <a:off x="4320000" y="1079225"/>
              <a:ext cx="260125" cy="163000"/>
            </a:xfrm>
            <a:custGeom>
              <a:avLst/>
              <a:gdLst/>
              <a:ahLst/>
              <a:cxnLst/>
              <a:rect l="l" t="t" r="r" b="b"/>
              <a:pathLst>
                <a:path w="10405" h="6520" extrusionOk="0">
                  <a:moveTo>
                    <a:pt x="8970" y="1"/>
                  </a:moveTo>
                  <a:cubicBezTo>
                    <a:pt x="6620" y="778"/>
                    <a:pt x="3786" y="294"/>
                    <a:pt x="1764" y="2576"/>
                  </a:cubicBezTo>
                  <a:cubicBezTo>
                    <a:pt x="502" y="3993"/>
                    <a:pt x="1" y="5410"/>
                    <a:pt x="1038" y="5876"/>
                  </a:cubicBezTo>
                  <a:cubicBezTo>
                    <a:pt x="2057" y="6274"/>
                    <a:pt x="3146" y="6499"/>
                    <a:pt x="4252" y="6516"/>
                  </a:cubicBezTo>
                  <a:cubicBezTo>
                    <a:pt x="4303" y="6518"/>
                    <a:pt x="4355" y="6520"/>
                    <a:pt x="4406" y="6520"/>
                  </a:cubicBezTo>
                  <a:cubicBezTo>
                    <a:pt x="4717" y="6520"/>
                    <a:pt x="5012" y="6455"/>
                    <a:pt x="5116" y="6084"/>
                  </a:cubicBezTo>
                  <a:cubicBezTo>
                    <a:pt x="5237" y="5652"/>
                    <a:pt x="4892" y="5479"/>
                    <a:pt x="4563" y="5323"/>
                  </a:cubicBezTo>
                  <a:cubicBezTo>
                    <a:pt x="3094" y="4598"/>
                    <a:pt x="3630" y="3924"/>
                    <a:pt x="4598" y="3198"/>
                  </a:cubicBezTo>
                  <a:cubicBezTo>
                    <a:pt x="5980" y="2144"/>
                    <a:pt x="7726" y="2126"/>
                    <a:pt x="9264" y="1487"/>
                  </a:cubicBezTo>
                  <a:cubicBezTo>
                    <a:pt x="9696" y="1331"/>
                    <a:pt x="10404" y="1556"/>
                    <a:pt x="10352" y="796"/>
                  </a:cubicBezTo>
                  <a:cubicBezTo>
                    <a:pt x="10301" y="35"/>
                    <a:pt x="9627" y="70"/>
                    <a:pt x="8970" y="1"/>
                  </a:cubicBezTo>
                  <a:close/>
                </a:path>
              </a:pathLst>
            </a:custGeom>
            <a:solidFill>
              <a:srgbClr val="B1DEFC">
                <a:alpha val="58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9" name="Google Shape;889;p60"/>
            <p:cNvSpPr/>
            <p:nvPr/>
          </p:nvSpPr>
          <p:spPr>
            <a:xfrm>
              <a:off x="3605850" y="1017225"/>
              <a:ext cx="246275" cy="88775"/>
            </a:xfrm>
            <a:custGeom>
              <a:avLst/>
              <a:gdLst/>
              <a:ahLst/>
              <a:cxnLst/>
              <a:rect l="l" t="t" r="r" b="b"/>
              <a:pathLst>
                <a:path w="9851" h="3551" extrusionOk="0">
                  <a:moveTo>
                    <a:pt x="3896" y="1"/>
                  </a:moveTo>
                  <a:cubicBezTo>
                    <a:pt x="2951" y="1"/>
                    <a:pt x="1998" y="113"/>
                    <a:pt x="1055" y="130"/>
                  </a:cubicBezTo>
                  <a:cubicBezTo>
                    <a:pt x="674" y="130"/>
                    <a:pt x="260" y="217"/>
                    <a:pt x="121" y="649"/>
                  </a:cubicBezTo>
                  <a:cubicBezTo>
                    <a:pt x="0" y="1046"/>
                    <a:pt x="173" y="1461"/>
                    <a:pt x="536" y="1651"/>
                  </a:cubicBezTo>
                  <a:cubicBezTo>
                    <a:pt x="1487" y="2256"/>
                    <a:pt x="2489" y="2792"/>
                    <a:pt x="3474" y="3345"/>
                  </a:cubicBezTo>
                  <a:cubicBezTo>
                    <a:pt x="3715" y="3472"/>
                    <a:pt x="3939" y="3551"/>
                    <a:pt x="4149" y="3551"/>
                  </a:cubicBezTo>
                  <a:cubicBezTo>
                    <a:pt x="4450" y="3551"/>
                    <a:pt x="4723" y="3389"/>
                    <a:pt x="4978" y="2982"/>
                  </a:cubicBezTo>
                  <a:cubicBezTo>
                    <a:pt x="5203" y="2650"/>
                    <a:pt x="5511" y="2104"/>
                    <a:pt x="5931" y="2104"/>
                  </a:cubicBezTo>
                  <a:cubicBezTo>
                    <a:pt x="6058" y="2104"/>
                    <a:pt x="6195" y="2153"/>
                    <a:pt x="6343" y="2273"/>
                  </a:cubicBezTo>
                  <a:cubicBezTo>
                    <a:pt x="6982" y="2809"/>
                    <a:pt x="7673" y="2826"/>
                    <a:pt x="8365" y="2895"/>
                  </a:cubicBezTo>
                  <a:cubicBezTo>
                    <a:pt x="8588" y="2920"/>
                    <a:pt x="8869" y="3004"/>
                    <a:pt x="9118" y="3004"/>
                  </a:cubicBezTo>
                  <a:cubicBezTo>
                    <a:pt x="9390" y="3004"/>
                    <a:pt x="9623" y="2904"/>
                    <a:pt x="9695" y="2515"/>
                  </a:cubicBezTo>
                  <a:cubicBezTo>
                    <a:pt x="9851" y="1789"/>
                    <a:pt x="9142" y="1668"/>
                    <a:pt x="8641" y="1478"/>
                  </a:cubicBezTo>
                  <a:lnTo>
                    <a:pt x="6585" y="493"/>
                  </a:lnTo>
                  <a:cubicBezTo>
                    <a:pt x="5704" y="104"/>
                    <a:pt x="4803" y="1"/>
                    <a:pt x="3896" y="1"/>
                  </a:cubicBezTo>
                  <a:close/>
                </a:path>
              </a:pathLst>
            </a:custGeom>
            <a:solidFill>
              <a:srgbClr val="B1DEFC">
                <a:alpha val="58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0" name="Google Shape;890;p60"/>
            <p:cNvSpPr/>
            <p:nvPr/>
          </p:nvSpPr>
          <p:spPr>
            <a:xfrm>
              <a:off x="3161275" y="1612775"/>
              <a:ext cx="115825" cy="115825"/>
            </a:xfrm>
            <a:custGeom>
              <a:avLst/>
              <a:gdLst/>
              <a:ahLst/>
              <a:cxnLst/>
              <a:rect l="l" t="t" r="r" b="b"/>
              <a:pathLst>
                <a:path w="4633" h="4633" extrusionOk="0">
                  <a:moveTo>
                    <a:pt x="2966" y="1"/>
                  </a:moveTo>
                  <a:cubicBezTo>
                    <a:pt x="2951" y="1"/>
                    <a:pt x="2936" y="1"/>
                    <a:pt x="2921" y="1"/>
                  </a:cubicBezTo>
                  <a:cubicBezTo>
                    <a:pt x="1729" y="36"/>
                    <a:pt x="1" y="2421"/>
                    <a:pt x="139" y="3803"/>
                  </a:cubicBezTo>
                  <a:cubicBezTo>
                    <a:pt x="139" y="4252"/>
                    <a:pt x="502" y="4615"/>
                    <a:pt x="951" y="4633"/>
                  </a:cubicBezTo>
                  <a:cubicBezTo>
                    <a:pt x="2956" y="4581"/>
                    <a:pt x="4632" y="3026"/>
                    <a:pt x="4529" y="1297"/>
                  </a:cubicBezTo>
                  <a:cubicBezTo>
                    <a:pt x="4478" y="482"/>
                    <a:pt x="3809" y="1"/>
                    <a:pt x="2966" y="1"/>
                  </a:cubicBezTo>
                  <a:close/>
                </a:path>
              </a:pathLst>
            </a:custGeom>
            <a:solidFill>
              <a:srgbClr val="B1DEFC">
                <a:alpha val="58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2" name="Google Shape;892;p60"/>
            <p:cNvSpPr/>
            <p:nvPr/>
          </p:nvSpPr>
          <p:spPr>
            <a:xfrm>
              <a:off x="5726825" y="1103850"/>
              <a:ext cx="262175" cy="54825"/>
            </a:xfrm>
            <a:custGeom>
              <a:avLst/>
              <a:gdLst/>
              <a:ahLst/>
              <a:cxnLst/>
              <a:rect l="l" t="t" r="r" b="b"/>
              <a:pathLst>
                <a:path w="10487" h="2193" extrusionOk="0">
                  <a:moveTo>
                    <a:pt x="2675" y="1"/>
                  </a:moveTo>
                  <a:cubicBezTo>
                    <a:pt x="2260" y="122"/>
                    <a:pt x="1984" y="208"/>
                    <a:pt x="1707" y="260"/>
                  </a:cubicBezTo>
                  <a:cubicBezTo>
                    <a:pt x="1625" y="276"/>
                    <a:pt x="1533" y="281"/>
                    <a:pt x="1436" y="281"/>
                  </a:cubicBezTo>
                  <a:cubicBezTo>
                    <a:pt x="1238" y="281"/>
                    <a:pt x="1018" y="259"/>
                    <a:pt x="814" y="259"/>
                  </a:cubicBezTo>
                  <a:cubicBezTo>
                    <a:pt x="370" y="259"/>
                    <a:pt x="1" y="367"/>
                    <a:pt x="83" y="1055"/>
                  </a:cubicBezTo>
                  <a:cubicBezTo>
                    <a:pt x="160" y="1671"/>
                    <a:pt x="629" y="1783"/>
                    <a:pt x="1147" y="1783"/>
                  </a:cubicBezTo>
                  <a:cubicBezTo>
                    <a:pt x="1443" y="1783"/>
                    <a:pt x="1754" y="1746"/>
                    <a:pt x="2018" y="1746"/>
                  </a:cubicBezTo>
                  <a:cubicBezTo>
                    <a:pt x="3176" y="1729"/>
                    <a:pt x="4334" y="1625"/>
                    <a:pt x="5488" y="1625"/>
                  </a:cubicBezTo>
                  <a:cubicBezTo>
                    <a:pt x="6641" y="1625"/>
                    <a:pt x="7790" y="1729"/>
                    <a:pt x="8931" y="2126"/>
                  </a:cubicBezTo>
                  <a:cubicBezTo>
                    <a:pt x="9064" y="2171"/>
                    <a:pt x="9201" y="2192"/>
                    <a:pt x="9336" y="2192"/>
                  </a:cubicBezTo>
                  <a:cubicBezTo>
                    <a:pt x="9780" y="2192"/>
                    <a:pt x="10194" y="1955"/>
                    <a:pt x="10314" y="1504"/>
                  </a:cubicBezTo>
                  <a:cubicBezTo>
                    <a:pt x="10486" y="813"/>
                    <a:pt x="9761" y="744"/>
                    <a:pt x="9294" y="606"/>
                  </a:cubicBezTo>
                  <a:cubicBezTo>
                    <a:pt x="8746" y="426"/>
                    <a:pt x="8189" y="370"/>
                    <a:pt x="7630" y="370"/>
                  </a:cubicBezTo>
                  <a:cubicBezTo>
                    <a:pt x="6715" y="370"/>
                    <a:pt x="5795" y="519"/>
                    <a:pt x="4900" y="519"/>
                  </a:cubicBezTo>
                  <a:cubicBezTo>
                    <a:pt x="4133" y="519"/>
                    <a:pt x="3384" y="409"/>
                    <a:pt x="2675" y="1"/>
                  </a:cubicBezTo>
                  <a:close/>
                </a:path>
              </a:pathLst>
            </a:custGeom>
            <a:solidFill>
              <a:srgbClr val="B1DEFC">
                <a:alpha val="58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3" name="Google Shape;893;p60"/>
            <p:cNvSpPr/>
            <p:nvPr/>
          </p:nvSpPr>
          <p:spPr>
            <a:xfrm>
              <a:off x="6497925" y="4391525"/>
              <a:ext cx="125725" cy="97375"/>
            </a:xfrm>
            <a:custGeom>
              <a:avLst/>
              <a:gdLst/>
              <a:ahLst/>
              <a:cxnLst/>
              <a:rect l="l" t="t" r="r" b="b"/>
              <a:pathLst>
                <a:path w="5029" h="3895" extrusionOk="0">
                  <a:moveTo>
                    <a:pt x="4062" y="0"/>
                  </a:moveTo>
                  <a:cubicBezTo>
                    <a:pt x="3557" y="0"/>
                    <a:pt x="2937" y="491"/>
                    <a:pt x="2445" y="491"/>
                  </a:cubicBezTo>
                  <a:cubicBezTo>
                    <a:pt x="2234" y="491"/>
                    <a:pt x="2046" y="401"/>
                    <a:pt x="1901" y="144"/>
                  </a:cubicBezTo>
                  <a:cubicBezTo>
                    <a:pt x="0" y="403"/>
                    <a:pt x="570" y="1975"/>
                    <a:pt x="225" y="2960"/>
                  </a:cubicBezTo>
                  <a:cubicBezTo>
                    <a:pt x="38" y="3485"/>
                    <a:pt x="566" y="3894"/>
                    <a:pt x="1172" y="3894"/>
                  </a:cubicBezTo>
                  <a:cubicBezTo>
                    <a:pt x="1185" y="3894"/>
                    <a:pt x="1197" y="3894"/>
                    <a:pt x="1210" y="3894"/>
                  </a:cubicBezTo>
                  <a:cubicBezTo>
                    <a:pt x="2298" y="3876"/>
                    <a:pt x="5029" y="1630"/>
                    <a:pt x="4804" y="783"/>
                  </a:cubicBezTo>
                  <a:cubicBezTo>
                    <a:pt x="4638" y="185"/>
                    <a:pt x="4372" y="0"/>
                    <a:pt x="4062" y="0"/>
                  </a:cubicBezTo>
                  <a:close/>
                </a:path>
              </a:pathLst>
            </a:custGeom>
            <a:solidFill>
              <a:srgbClr val="B1DEFC">
                <a:alpha val="58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4" name="Google Shape;894;p60"/>
            <p:cNvSpPr/>
            <p:nvPr/>
          </p:nvSpPr>
          <p:spPr>
            <a:xfrm>
              <a:off x="5334875" y="2906300"/>
              <a:ext cx="82100" cy="128050"/>
            </a:xfrm>
            <a:custGeom>
              <a:avLst/>
              <a:gdLst/>
              <a:ahLst/>
              <a:cxnLst/>
              <a:rect l="l" t="t" r="r" b="b"/>
              <a:pathLst>
                <a:path w="3284" h="5122" extrusionOk="0">
                  <a:moveTo>
                    <a:pt x="519" y="1"/>
                  </a:moveTo>
                  <a:lnTo>
                    <a:pt x="380" y="139"/>
                  </a:lnTo>
                  <a:cubicBezTo>
                    <a:pt x="104" y="1452"/>
                    <a:pt x="0" y="2766"/>
                    <a:pt x="380" y="4062"/>
                  </a:cubicBezTo>
                  <a:cubicBezTo>
                    <a:pt x="534" y="4660"/>
                    <a:pt x="796" y="5122"/>
                    <a:pt x="1420" y="5122"/>
                  </a:cubicBezTo>
                  <a:cubicBezTo>
                    <a:pt x="1500" y="5122"/>
                    <a:pt x="1585" y="5114"/>
                    <a:pt x="1676" y="5099"/>
                  </a:cubicBezTo>
                  <a:cubicBezTo>
                    <a:pt x="2471" y="4978"/>
                    <a:pt x="3284" y="4408"/>
                    <a:pt x="3111" y="3734"/>
                  </a:cubicBezTo>
                  <a:cubicBezTo>
                    <a:pt x="2748" y="2213"/>
                    <a:pt x="2108" y="744"/>
                    <a:pt x="519" y="1"/>
                  </a:cubicBezTo>
                  <a:close/>
                </a:path>
              </a:pathLst>
            </a:custGeom>
            <a:solidFill>
              <a:srgbClr val="B1DEFC">
                <a:alpha val="58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5" name="Google Shape;895;p60"/>
            <p:cNvSpPr/>
            <p:nvPr/>
          </p:nvSpPr>
          <p:spPr>
            <a:xfrm>
              <a:off x="4869125" y="997550"/>
              <a:ext cx="160750" cy="66150"/>
            </a:xfrm>
            <a:custGeom>
              <a:avLst/>
              <a:gdLst/>
              <a:ahLst/>
              <a:cxnLst/>
              <a:rect l="l" t="t" r="r" b="b"/>
              <a:pathLst>
                <a:path w="6430" h="2646" extrusionOk="0">
                  <a:moveTo>
                    <a:pt x="1040" y="1"/>
                  </a:moveTo>
                  <a:cubicBezTo>
                    <a:pt x="589" y="1"/>
                    <a:pt x="239" y="358"/>
                    <a:pt x="104" y="814"/>
                  </a:cubicBezTo>
                  <a:cubicBezTo>
                    <a:pt x="1" y="1108"/>
                    <a:pt x="191" y="1419"/>
                    <a:pt x="502" y="1470"/>
                  </a:cubicBezTo>
                  <a:cubicBezTo>
                    <a:pt x="1971" y="1885"/>
                    <a:pt x="3440" y="2283"/>
                    <a:pt x="4736" y="2646"/>
                  </a:cubicBezTo>
                  <a:cubicBezTo>
                    <a:pt x="5427" y="2611"/>
                    <a:pt x="5928" y="2611"/>
                    <a:pt x="6239" y="2127"/>
                  </a:cubicBezTo>
                  <a:cubicBezTo>
                    <a:pt x="6429" y="1851"/>
                    <a:pt x="6308" y="1470"/>
                    <a:pt x="6066" y="1419"/>
                  </a:cubicBezTo>
                  <a:cubicBezTo>
                    <a:pt x="4373" y="1021"/>
                    <a:pt x="2852" y="36"/>
                    <a:pt x="1072" y="2"/>
                  </a:cubicBezTo>
                  <a:cubicBezTo>
                    <a:pt x="1061" y="1"/>
                    <a:pt x="1051" y="1"/>
                    <a:pt x="1040" y="1"/>
                  </a:cubicBezTo>
                  <a:close/>
                </a:path>
              </a:pathLst>
            </a:custGeom>
            <a:solidFill>
              <a:srgbClr val="B1DEFC">
                <a:alpha val="58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6" name="Google Shape;896;p60"/>
            <p:cNvSpPr/>
            <p:nvPr/>
          </p:nvSpPr>
          <p:spPr>
            <a:xfrm>
              <a:off x="3763550" y="998475"/>
              <a:ext cx="117975" cy="55725"/>
            </a:xfrm>
            <a:custGeom>
              <a:avLst/>
              <a:gdLst/>
              <a:ahLst/>
              <a:cxnLst/>
              <a:rect l="l" t="t" r="r" b="b"/>
              <a:pathLst>
                <a:path w="4719" h="2229" extrusionOk="0">
                  <a:moveTo>
                    <a:pt x="747" y="0"/>
                  </a:moveTo>
                  <a:cubicBezTo>
                    <a:pt x="407" y="0"/>
                    <a:pt x="65" y="161"/>
                    <a:pt x="18" y="690"/>
                  </a:cubicBezTo>
                  <a:cubicBezTo>
                    <a:pt x="0" y="863"/>
                    <a:pt x="190" y="1053"/>
                    <a:pt x="277" y="1243"/>
                  </a:cubicBezTo>
                  <a:lnTo>
                    <a:pt x="2333" y="2228"/>
                  </a:lnTo>
                  <a:cubicBezTo>
                    <a:pt x="2437" y="2220"/>
                    <a:pt x="2541" y="2220"/>
                    <a:pt x="2644" y="2220"/>
                  </a:cubicBezTo>
                  <a:cubicBezTo>
                    <a:pt x="2748" y="2220"/>
                    <a:pt x="2852" y="2220"/>
                    <a:pt x="2955" y="2211"/>
                  </a:cubicBezTo>
                  <a:cubicBezTo>
                    <a:pt x="3647" y="2142"/>
                    <a:pt x="4718" y="2090"/>
                    <a:pt x="4511" y="1261"/>
                  </a:cubicBezTo>
                  <a:cubicBezTo>
                    <a:pt x="4255" y="308"/>
                    <a:pt x="3582" y="187"/>
                    <a:pt x="2842" y="187"/>
                  </a:cubicBezTo>
                  <a:cubicBezTo>
                    <a:pt x="2589" y="187"/>
                    <a:pt x="2328" y="201"/>
                    <a:pt x="2074" y="201"/>
                  </a:cubicBezTo>
                  <a:cubicBezTo>
                    <a:pt x="1762" y="201"/>
                    <a:pt x="1460" y="180"/>
                    <a:pt x="1193" y="85"/>
                  </a:cubicBezTo>
                  <a:cubicBezTo>
                    <a:pt x="1066" y="36"/>
                    <a:pt x="907" y="0"/>
                    <a:pt x="747" y="0"/>
                  </a:cubicBezTo>
                  <a:close/>
                </a:path>
              </a:pathLst>
            </a:custGeom>
            <a:solidFill>
              <a:srgbClr val="B1DEFC">
                <a:alpha val="58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8" name="Google Shape;898;p60"/>
            <p:cNvSpPr/>
            <p:nvPr/>
          </p:nvSpPr>
          <p:spPr>
            <a:xfrm>
              <a:off x="6286725" y="2464325"/>
              <a:ext cx="67775" cy="93850"/>
            </a:xfrm>
            <a:custGeom>
              <a:avLst/>
              <a:gdLst/>
              <a:ahLst/>
              <a:cxnLst/>
              <a:rect l="l" t="t" r="r" b="b"/>
              <a:pathLst>
                <a:path w="2711" h="3754" extrusionOk="0">
                  <a:moveTo>
                    <a:pt x="1532" y="0"/>
                  </a:moveTo>
                  <a:cubicBezTo>
                    <a:pt x="1516" y="0"/>
                    <a:pt x="1500" y="0"/>
                    <a:pt x="1484" y="1"/>
                  </a:cubicBezTo>
                  <a:cubicBezTo>
                    <a:pt x="187" y="53"/>
                    <a:pt x="239" y="1332"/>
                    <a:pt x="101" y="2265"/>
                  </a:cubicBezTo>
                  <a:cubicBezTo>
                    <a:pt x="1" y="3066"/>
                    <a:pt x="465" y="3754"/>
                    <a:pt x="1243" y="3754"/>
                  </a:cubicBezTo>
                  <a:cubicBezTo>
                    <a:pt x="1271" y="3754"/>
                    <a:pt x="1299" y="3753"/>
                    <a:pt x="1328" y="3751"/>
                  </a:cubicBezTo>
                  <a:cubicBezTo>
                    <a:pt x="2711" y="3682"/>
                    <a:pt x="1967" y="2403"/>
                    <a:pt x="2313" y="1815"/>
                  </a:cubicBezTo>
                  <a:cubicBezTo>
                    <a:pt x="2228" y="1050"/>
                    <a:pt x="2528" y="0"/>
                    <a:pt x="1532" y="0"/>
                  </a:cubicBezTo>
                  <a:close/>
                </a:path>
              </a:pathLst>
            </a:custGeom>
            <a:solidFill>
              <a:srgbClr val="B1DEFC">
                <a:alpha val="58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9" name="Google Shape;899;p60"/>
            <p:cNvSpPr/>
            <p:nvPr/>
          </p:nvSpPr>
          <p:spPr>
            <a:xfrm>
              <a:off x="6279300" y="2861375"/>
              <a:ext cx="75625" cy="97275"/>
            </a:xfrm>
            <a:custGeom>
              <a:avLst/>
              <a:gdLst/>
              <a:ahLst/>
              <a:cxnLst/>
              <a:rect l="l" t="t" r="r" b="b"/>
              <a:pathLst>
                <a:path w="3025" h="3891" extrusionOk="0">
                  <a:moveTo>
                    <a:pt x="2403" y="1"/>
                  </a:moveTo>
                  <a:cubicBezTo>
                    <a:pt x="2178" y="1"/>
                    <a:pt x="1971" y="104"/>
                    <a:pt x="1850" y="277"/>
                  </a:cubicBezTo>
                  <a:cubicBezTo>
                    <a:pt x="1504" y="1193"/>
                    <a:pt x="882" y="1884"/>
                    <a:pt x="277" y="2610"/>
                  </a:cubicBezTo>
                  <a:cubicBezTo>
                    <a:pt x="35" y="2869"/>
                    <a:pt x="1" y="3284"/>
                    <a:pt x="208" y="3578"/>
                  </a:cubicBezTo>
                  <a:cubicBezTo>
                    <a:pt x="326" y="3766"/>
                    <a:pt x="507" y="3890"/>
                    <a:pt x="682" y="3890"/>
                  </a:cubicBezTo>
                  <a:cubicBezTo>
                    <a:pt x="764" y="3890"/>
                    <a:pt x="845" y="3863"/>
                    <a:pt x="916" y="3802"/>
                  </a:cubicBezTo>
                  <a:cubicBezTo>
                    <a:pt x="1815" y="3128"/>
                    <a:pt x="2731" y="2420"/>
                    <a:pt x="3025" y="1452"/>
                  </a:cubicBezTo>
                  <a:cubicBezTo>
                    <a:pt x="2973" y="744"/>
                    <a:pt x="2921" y="225"/>
                    <a:pt x="2403" y="1"/>
                  </a:cubicBezTo>
                  <a:close/>
                </a:path>
              </a:pathLst>
            </a:custGeom>
            <a:solidFill>
              <a:srgbClr val="B1DEFC">
                <a:alpha val="58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0" name="Google Shape;900;p60"/>
            <p:cNvSpPr/>
            <p:nvPr/>
          </p:nvSpPr>
          <p:spPr>
            <a:xfrm>
              <a:off x="4145025" y="994975"/>
              <a:ext cx="111500" cy="47325"/>
            </a:xfrm>
            <a:custGeom>
              <a:avLst/>
              <a:gdLst/>
              <a:ahLst/>
              <a:cxnLst/>
              <a:rect l="l" t="t" r="r" b="b"/>
              <a:pathLst>
                <a:path w="4460" h="1893" extrusionOk="0">
                  <a:moveTo>
                    <a:pt x="1539" y="105"/>
                  </a:moveTo>
                  <a:cubicBezTo>
                    <a:pt x="969" y="243"/>
                    <a:pt x="139" y="1"/>
                    <a:pt x="70" y="744"/>
                  </a:cubicBezTo>
                  <a:cubicBezTo>
                    <a:pt x="1" y="1418"/>
                    <a:pt x="813" y="1418"/>
                    <a:pt x="1332" y="1556"/>
                  </a:cubicBezTo>
                  <a:cubicBezTo>
                    <a:pt x="1764" y="1677"/>
                    <a:pt x="2213" y="1764"/>
                    <a:pt x="2645" y="1815"/>
                  </a:cubicBezTo>
                  <a:cubicBezTo>
                    <a:pt x="2898" y="1847"/>
                    <a:pt x="3179" y="1893"/>
                    <a:pt x="3440" y="1893"/>
                  </a:cubicBezTo>
                  <a:cubicBezTo>
                    <a:pt x="3890" y="1893"/>
                    <a:pt x="4279" y="1756"/>
                    <a:pt x="4356" y="1176"/>
                  </a:cubicBezTo>
                  <a:cubicBezTo>
                    <a:pt x="4459" y="346"/>
                    <a:pt x="3561" y="416"/>
                    <a:pt x="2956" y="329"/>
                  </a:cubicBezTo>
                  <a:lnTo>
                    <a:pt x="1539" y="105"/>
                  </a:lnTo>
                  <a:close/>
                </a:path>
              </a:pathLst>
            </a:custGeom>
            <a:solidFill>
              <a:srgbClr val="B1DEFC">
                <a:alpha val="58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1" name="Google Shape;901;p60"/>
            <p:cNvSpPr/>
            <p:nvPr/>
          </p:nvSpPr>
          <p:spPr>
            <a:xfrm>
              <a:off x="7213625" y="3803350"/>
              <a:ext cx="74075" cy="80050"/>
            </a:xfrm>
            <a:custGeom>
              <a:avLst/>
              <a:gdLst/>
              <a:ahLst/>
              <a:cxnLst/>
              <a:rect l="l" t="t" r="r" b="b"/>
              <a:pathLst>
                <a:path w="2963" h="3202" extrusionOk="0">
                  <a:moveTo>
                    <a:pt x="573" y="1"/>
                  </a:moveTo>
                  <a:cubicBezTo>
                    <a:pt x="233" y="1"/>
                    <a:pt x="0" y="333"/>
                    <a:pt x="59" y="704"/>
                  </a:cubicBezTo>
                  <a:cubicBezTo>
                    <a:pt x="284" y="1965"/>
                    <a:pt x="1096" y="2777"/>
                    <a:pt x="2289" y="3175"/>
                  </a:cubicBezTo>
                  <a:cubicBezTo>
                    <a:pt x="2343" y="3193"/>
                    <a:pt x="2395" y="3202"/>
                    <a:pt x="2445" y="3202"/>
                  </a:cubicBezTo>
                  <a:cubicBezTo>
                    <a:pt x="2729" y="3202"/>
                    <a:pt x="2933" y="2914"/>
                    <a:pt x="2963" y="2414"/>
                  </a:cubicBezTo>
                  <a:cubicBezTo>
                    <a:pt x="2341" y="1619"/>
                    <a:pt x="1960" y="427"/>
                    <a:pt x="751" y="30"/>
                  </a:cubicBezTo>
                  <a:cubicBezTo>
                    <a:pt x="689" y="10"/>
                    <a:pt x="630" y="1"/>
                    <a:pt x="573" y="1"/>
                  </a:cubicBezTo>
                  <a:close/>
                </a:path>
              </a:pathLst>
            </a:custGeom>
            <a:solidFill>
              <a:srgbClr val="B1DEFC">
                <a:alpha val="58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2" name="Google Shape;902;p60"/>
            <p:cNvSpPr/>
            <p:nvPr/>
          </p:nvSpPr>
          <p:spPr>
            <a:xfrm>
              <a:off x="6542025" y="3118350"/>
              <a:ext cx="66075" cy="79800"/>
            </a:xfrm>
            <a:custGeom>
              <a:avLst/>
              <a:gdLst/>
              <a:ahLst/>
              <a:cxnLst/>
              <a:rect l="l" t="t" r="r" b="b"/>
              <a:pathLst>
                <a:path w="2643" h="3192" extrusionOk="0">
                  <a:moveTo>
                    <a:pt x="1295" y="1"/>
                  </a:moveTo>
                  <a:cubicBezTo>
                    <a:pt x="1273" y="1"/>
                    <a:pt x="1250" y="2"/>
                    <a:pt x="1226" y="4"/>
                  </a:cubicBezTo>
                  <a:cubicBezTo>
                    <a:pt x="275" y="108"/>
                    <a:pt x="51" y="954"/>
                    <a:pt x="33" y="1732"/>
                  </a:cubicBezTo>
                  <a:cubicBezTo>
                    <a:pt x="1" y="2354"/>
                    <a:pt x="200" y="3192"/>
                    <a:pt x="910" y="3192"/>
                  </a:cubicBezTo>
                  <a:cubicBezTo>
                    <a:pt x="950" y="3192"/>
                    <a:pt x="992" y="3189"/>
                    <a:pt x="1036" y="3184"/>
                  </a:cubicBezTo>
                  <a:cubicBezTo>
                    <a:pt x="2643" y="2959"/>
                    <a:pt x="1640" y="1767"/>
                    <a:pt x="1640" y="1110"/>
                  </a:cubicBezTo>
                  <a:cubicBezTo>
                    <a:pt x="1740" y="547"/>
                    <a:pt x="1792" y="1"/>
                    <a:pt x="1295" y="1"/>
                  </a:cubicBezTo>
                  <a:close/>
                </a:path>
              </a:pathLst>
            </a:custGeom>
            <a:solidFill>
              <a:srgbClr val="B1DEFC">
                <a:alpha val="58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3" name="Google Shape;903;p60"/>
            <p:cNvSpPr/>
            <p:nvPr/>
          </p:nvSpPr>
          <p:spPr>
            <a:xfrm>
              <a:off x="4278100" y="987200"/>
              <a:ext cx="87225" cy="50150"/>
            </a:xfrm>
            <a:custGeom>
              <a:avLst/>
              <a:gdLst/>
              <a:ahLst/>
              <a:cxnLst/>
              <a:rect l="l" t="t" r="r" b="b"/>
              <a:pathLst>
                <a:path w="3489" h="2006" extrusionOk="0">
                  <a:moveTo>
                    <a:pt x="2519" y="46"/>
                  </a:moveTo>
                  <a:cubicBezTo>
                    <a:pt x="2407" y="46"/>
                    <a:pt x="2296" y="60"/>
                    <a:pt x="2195" y="87"/>
                  </a:cubicBezTo>
                  <a:cubicBezTo>
                    <a:pt x="1435" y="312"/>
                    <a:pt x="191" y="1"/>
                    <a:pt x="87" y="1107"/>
                  </a:cubicBezTo>
                  <a:cubicBezTo>
                    <a:pt x="1" y="1798"/>
                    <a:pt x="986" y="1746"/>
                    <a:pt x="1642" y="1781"/>
                  </a:cubicBezTo>
                  <a:cubicBezTo>
                    <a:pt x="2299" y="1556"/>
                    <a:pt x="3422" y="2005"/>
                    <a:pt x="3474" y="813"/>
                  </a:cubicBezTo>
                  <a:cubicBezTo>
                    <a:pt x="3488" y="284"/>
                    <a:pt x="2986" y="46"/>
                    <a:pt x="2519" y="46"/>
                  </a:cubicBezTo>
                  <a:close/>
                </a:path>
              </a:pathLst>
            </a:custGeom>
            <a:solidFill>
              <a:srgbClr val="B1DEFC">
                <a:alpha val="58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4" name="Google Shape;904;p60"/>
            <p:cNvSpPr/>
            <p:nvPr/>
          </p:nvSpPr>
          <p:spPr>
            <a:xfrm>
              <a:off x="6595650" y="1204100"/>
              <a:ext cx="81075" cy="41800"/>
            </a:xfrm>
            <a:custGeom>
              <a:avLst/>
              <a:gdLst/>
              <a:ahLst/>
              <a:cxnLst/>
              <a:rect l="l" t="t" r="r" b="b"/>
              <a:pathLst>
                <a:path w="3243" h="1672" extrusionOk="0">
                  <a:moveTo>
                    <a:pt x="1466" y="121"/>
                  </a:moveTo>
                  <a:cubicBezTo>
                    <a:pt x="1366" y="163"/>
                    <a:pt x="1241" y="173"/>
                    <a:pt x="1106" y="173"/>
                  </a:cubicBezTo>
                  <a:cubicBezTo>
                    <a:pt x="987" y="173"/>
                    <a:pt x="861" y="165"/>
                    <a:pt x="738" y="165"/>
                  </a:cubicBezTo>
                  <a:cubicBezTo>
                    <a:pt x="371" y="165"/>
                    <a:pt x="34" y="234"/>
                    <a:pt x="14" y="778"/>
                  </a:cubicBezTo>
                  <a:cubicBezTo>
                    <a:pt x="0" y="1593"/>
                    <a:pt x="628" y="1660"/>
                    <a:pt x="1232" y="1660"/>
                  </a:cubicBezTo>
                  <a:cubicBezTo>
                    <a:pt x="1352" y="1660"/>
                    <a:pt x="1472" y="1658"/>
                    <a:pt x="1585" y="1658"/>
                  </a:cubicBezTo>
                  <a:cubicBezTo>
                    <a:pt x="1627" y="1658"/>
                    <a:pt x="1668" y="1658"/>
                    <a:pt x="1708" y="1659"/>
                  </a:cubicBezTo>
                  <a:cubicBezTo>
                    <a:pt x="1826" y="1666"/>
                    <a:pt x="1954" y="1672"/>
                    <a:pt x="2085" y="1672"/>
                  </a:cubicBezTo>
                  <a:cubicBezTo>
                    <a:pt x="2644" y="1672"/>
                    <a:pt x="3242" y="1563"/>
                    <a:pt x="3228" y="933"/>
                  </a:cubicBezTo>
                  <a:cubicBezTo>
                    <a:pt x="3194" y="0"/>
                    <a:pt x="2209" y="207"/>
                    <a:pt x="1466" y="121"/>
                  </a:cubicBezTo>
                  <a:close/>
                </a:path>
              </a:pathLst>
            </a:custGeom>
            <a:solidFill>
              <a:srgbClr val="B1DEFC">
                <a:alpha val="58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5" name="Google Shape;905;p60"/>
            <p:cNvSpPr/>
            <p:nvPr/>
          </p:nvSpPr>
          <p:spPr>
            <a:xfrm>
              <a:off x="5040350" y="1034625"/>
              <a:ext cx="81550" cy="46975"/>
            </a:xfrm>
            <a:custGeom>
              <a:avLst/>
              <a:gdLst/>
              <a:ahLst/>
              <a:cxnLst/>
              <a:rect l="l" t="t" r="r" b="b"/>
              <a:pathLst>
                <a:path w="3262" h="1879" extrusionOk="0">
                  <a:moveTo>
                    <a:pt x="1625" y="1"/>
                  </a:moveTo>
                  <a:cubicBezTo>
                    <a:pt x="803" y="1"/>
                    <a:pt x="279" y="461"/>
                    <a:pt x="99" y="1249"/>
                  </a:cubicBezTo>
                  <a:cubicBezTo>
                    <a:pt x="0" y="1616"/>
                    <a:pt x="339" y="1879"/>
                    <a:pt x="645" y="1879"/>
                  </a:cubicBezTo>
                  <a:cubicBezTo>
                    <a:pt x="714" y="1879"/>
                    <a:pt x="781" y="1865"/>
                    <a:pt x="842" y="1837"/>
                  </a:cubicBezTo>
                  <a:cubicBezTo>
                    <a:pt x="1620" y="1474"/>
                    <a:pt x="2829" y="1750"/>
                    <a:pt x="3106" y="800"/>
                  </a:cubicBezTo>
                  <a:cubicBezTo>
                    <a:pt x="3261" y="229"/>
                    <a:pt x="2363" y="22"/>
                    <a:pt x="1758" y="5"/>
                  </a:cubicBezTo>
                  <a:cubicBezTo>
                    <a:pt x="1713" y="2"/>
                    <a:pt x="1668" y="1"/>
                    <a:pt x="1625" y="1"/>
                  </a:cubicBezTo>
                  <a:close/>
                </a:path>
              </a:pathLst>
            </a:custGeom>
            <a:solidFill>
              <a:srgbClr val="B1DEFC">
                <a:alpha val="58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6" name="Google Shape;906;p60"/>
            <p:cNvSpPr/>
            <p:nvPr/>
          </p:nvSpPr>
          <p:spPr>
            <a:xfrm>
              <a:off x="6380950" y="3302475"/>
              <a:ext cx="77800" cy="40225"/>
            </a:xfrm>
            <a:custGeom>
              <a:avLst/>
              <a:gdLst/>
              <a:ahLst/>
              <a:cxnLst/>
              <a:rect l="l" t="t" r="r" b="b"/>
              <a:pathLst>
                <a:path w="3112" h="1609" extrusionOk="0">
                  <a:moveTo>
                    <a:pt x="843" y="80"/>
                  </a:moveTo>
                  <a:cubicBezTo>
                    <a:pt x="352" y="80"/>
                    <a:pt x="1" y="466"/>
                    <a:pt x="65" y="882"/>
                  </a:cubicBezTo>
                  <a:cubicBezTo>
                    <a:pt x="161" y="1545"/>
                    <a:pt x="602" y="1578"/>
                    <a:pt x="1054" y="1578"/>
                  </a:cubicBezTo>
                  <a:cubicBezTo>
                    <a:pt x="1103" y="1578"/>
                    <a:pt x="1152" y="1577"/>
                    <a:pt x="1201" y="1577"/>
                  </a:cubicBezTo>
                  <a:cubicBezTo>
                    <a:pt x="1347" y="1577"/>
                    <a:pt x="1491" y="1581"/>
                    <a:pt x="1620" y="1608"/>
                  </a:cubicBezTo>
                  <a:cubicBezTo>
                    <a:pt x="1746" y="1549"/>
                    <a:pt x="1903" y="1535"/>
                    <a:pt x="2065" y="1535"/>
                  </a:cubicBezTo>
                  <a:cubicBezTo>
                    <a:pt x="2212" y="1535"/>
                    <a:pt x="2363" y="1547"/>
                    <a:pt x="2502" y="1547"/>
                  </a:cubicBezTo>
                  <a:cubicBezTo>
                    <a:pt x="2845" y="1547"/>
                    <a:pt x="3112" y="1478"/>
                    <a:pt x="3037" y="1003"/>
                  </a:cubicBezTo>
                  <a:cubicBezTo>
                    <a:pt x="2882" y="1"/>
                    <a:pt x="1741" y="191"/>
                    <a:pt x="963" y="87"/>
                  </a:cubicBezTo>
                  <a:cubicBezTo>
                    <a:pt x="923" y="82"/>
                    <a:pt x="882" y="80"/>
                    <a:pt x="843" y="80"/>
                  </a:cubicBezTo>
                  <a:close/>
                </a:path>
              </a:pathLst>
            </a:custGeom>
            <a:solidFill>
              <a:srgbClr val="B1DEFC">
                <a:alpha val="58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7" name="Google Shape;907;p60"/>
            <p:cNvSpPr/>
            <p:nvPr/>
          </p:nvSpPr>
          <p:spPr>
            <a:xfrm>
              <a:off x="4384825" y="996700"/>
              <a:ext cx="62025" cy="39775"/>
            </a:xfrm>
            <a:custGeom>
              <a:avLst/>
              <a:gdLst/>
              <a:ahLst/>
              <a:cxnLst/>
              <a:rect l="l" t="t" r="r" b="b"/>
              <a:pathLst>
                <a:path w="2481" h="1591" extrusionOk="0">
                  <a:moveTo>
                    <a:pt x="1811" y="155"/>
                  </a:moveTo>
                  <a:cubicBezTo>
                    <a:pt x="1713" y="155"/>
                    <a:pt x="1613" y="168"/>
                    <a:pt x="1521" y="191"/>
                  </a:cubicBezTo>
                  <a:cubicBezTo>
                    <a:pt x="985" y="312"/>
                    <a:pt x="121" y="1"/>
                    <a:pt x="52" y="917"/>
                  </a:cubicBezTo>
                  <a:cubicBezTo>
                    <a:pt x="0" y="1487"/>
                    <a:pt x="536" y="1574"/>
                    <a:pt x="1054" y="1591"/>
                  </a:cubicBezTo>
                  <a:cubicBezTo>
                    <a:pt x="1573" y="1418"/>
                    <a:pt x="2385" y="1556"/>
                    <a:pt x="2454" y="727"/>
                  </a:cubicBezTo>
                  <a:cubicBezTo>
                    <a:pt x="2481" y="311"/>
                    <a:pt x="2153" y="155"/>
                    <a:pt x="1811" y="155"/>
                  </a:cubicBezTo>
                  <a:close/>
                </a:path>
              </a:pathLst>
            </a:custGeom>
            <a:solidFill>
              <a:srgbClr val="B1DEFC">
                <a:alpha val="58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8" name="Google Shape;908;p60"/>
            <p:cNvSpPr/>
            <p:nvPr/>
          </p:nvSpPr>
          <p:spPr>
            <a:xfrm>
              <a:off x="2100625" y="1004500"/>
              <a:ext cx="520200" cy="95050"/>
            </a:xfrm>
            <a:custGeom>
              <a:avLst/>
              <a:gdLst/>
              <a:ahLst/>
              <a:cxnLst/>
              <a:rect l="l" t="t" r="r" b="b"/>
              <a:pathLst>
                <a:path w="20808" h="3802" extrusionOk="0">
                  <a:moveTo>
                    <a:pt x="20756" y="0"/>
                  </a:moveTo>
                  <a:lnTo>
                    <a:pt x="20738" y="17"/>
                  </a:lnTo>
                  <a:lnTo>
                    <a:pt x="20773" y="17"/>
                  </a:lnTo>
                  <a:lnTo>
                    <a:pt x="20808" y="0"/>
                  </a:lnTo>
                  <a:close/>
                  <a:moveTo>
                    <a:pt x="1" y="3785"/>
                  </a:moveTo>
                  <a:lnTo>
                    <a:pt x="1" y="3802"/>
                  </a:lnTo>
                  <a:lnTo>
                    <a:pt x="18" y="3802"/>
                  </a:lnTo>
                  <a:lnTo>
                    <a:pt x="18" y="3785"/>
                  </a:lnTo>
                  <a:close/>
                </a:path>
              </a:pathLst>
            </a:custGeom>
            <a:solidFill>
              <a:srgbClr val="B1DEFC">
                <a:alpha val="58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1" name="Google Shape;911;p60"/>
            <p:cNvSpPr/>
            <p:nvPr/>
          </p:nvSpPr>
          <p:spPr>
            <a:xfrm>
              <a:off x="3144425" y="1319375"/>
              <a:ext cx="213450" cy="95575"/>
            </a:xfrm>
            <a:custGeom>
              <a:avLst/>
              <a:gdLst/>
              <a:ahLst/>
              <a:cxnLst/>
              <a:rect l="l" t="t" r="r" b="b"/>
              <a:pathLst>
                <a:path w="8538" h="3823" extrusionOk="0">
                  <a:moveTo>
                    <a:pt x="6155" y="1"/>
                  </a:moveTo>
                  <a:cubicBezTo>
                    <a:pt x="6054" y="1"/>
                    <a:pt x="5950" y="7"/>
                    <a:pt x="5842" y="20"/>
                  </a:cubicBezTo>
                  <a:cubicBezTo>
                    <a:pt x="4846" y="139"/>
                    <a:pt x="3874" y="469"/>
                    <a:pt x="2859" y="469"/>
                  </a:cubicBezTo>
                  <a:cubicBezTo>
                    <a:pt x="2396" y="469"/>
                    <a:pt x="1923" y="400"/>
                    <a:pt x="1435" y="211"/>
                  </a:cubicBezTo>
                  <a:cubicBezTo>
                    <a:pt x="1292" y="150"/>
                    <a:pt x="1133" y="113"/>
                    <a:pt x="974" y="113"/>
                  </a:cubicBezTo>
                  <a:cubicBezTo>
                    <a:pt x="501" y="113"/>
                    <a:pt x="35" y="441"/>
                    <a:pt x="35" y="1438"/>
                  </a:cubicBezTo>
                  <a:cubicBezTo>
                    <a:pt x="1" y="3771"/>
                    <a:pt x="1573" y="3580"/>
                    <a:pt x="3025" y="3822"/>
                  </a:cubicBezTo>
                  <a:cubicBezTo>
                    <a:pt x="4338" y="3753"/>
                    <a:pt x="5617" y="3408"/>
                    <a:pt x="6792" y="2837"/>
                  </a:cubicBezTo>
                  <a:cubicBezTo>
                    <a:pt x="7415" y="2526"/>
                    <a:pt x="8538" y="2474"/>
                    <a:pt x="8192" y="1541"/>
                  </a:cubicBezTo>
                  <a:cubicBezTo>
                    <a:pt x="7892" y="720"/>
                    <a:pt x="7218" y="1"/>
                    <a:pt x="6155" y="1"/>
                  </a:cubicBezTo>
                  <a:close/>
                </a:path>
              </a:pathLst>
            </a:custGeom>
            <a:solidFill>
              <a:srgbClr val="B1DEFC">
                <a:alpha val="58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7" name="Google Shape;917;p60"/>
            <p:cNvSpPr/>
            <p:nvPr/>
          </p:nvSpPr>
          <p:spPr>
            <a:xfrm>
              <a:off x="1870350" y="2639275"/>
              <a:ext cx="59225" cy="44325"/>
            </a:xfrm>
            <a:custGeom>
              <a:avLst/>
              <a:gdLst/>
              <a:ahLst/>
              <a:cxnLst/>
              <a:rect l="l" t="t" r="r" b="b"/>
              <a:pathLst>
                <a:path w="2369" h="1773" extrusionOk="0">
                  <a:moveTo>
                    <a:pt x="922" y="1"/>
                  </a:moveTo>
                  <a:cubicBezTo>
                    <a:pt x="435" y="1"/>
                    <a:pt x="1" y="156"/>
                    <a:pt x="1" y="762"/>
                  </a:cubicBezTo>
                  <a:cubicBezTo>
                    <a:pt x="1" y="1414"/>
                    <a:pt x="337" y="1773"/>
                    <a:pt x="982" y="1773"/>
                  </a:cubicBezTo>
                  <a:cubicBezTo>
                    <a:pt x="1038" y="1773"/>
                    <a:pt x="1097" y="1770"/>
                    <a:pt x="1158" y="1765"/>
                  </a:cubicBezTo>
                  <a:cubicBezTo>
                    <a:pt x="1711" y="1730"/>
                    <a:pt x="2368" y="1678"/>
                    <a:pt x="2299" y="901"/>
                  </a:cubicBezTo>
                  <a:cubicBezTo>
                    <a:pt x="2264" y="175"/>
                    <a:pt x="1642" y="2"/>
                    <a:pt x="1003" y="2"/>
                  </a:cubicBezTo>
                  <a:cubicBezTo>
                    <a:pt x="976" y="1"/>
                    <a:pt x="949" y="1"/>
                    <a:pt x="922" y="1"/>
                  </a:cubicBezTo>
                  <a:close/>
                </a:path>
              </a:pathLst>
            </a:custGeom>
            <a:solidFill>
              <a:srgbClr val="B1DEFC">
                <a:alpha val="58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8" name="Google Shape;918;p60"/>
            <p:cNvSpPr/>
            <p:nvPr/>
          </p:nvSpPr>
          <p:spPr>
            <a:xfrm>
              <a:off x="2264800" y="4630125"/>
              <a:ext cx="62675" cy="39225"/>
            </a:xfrm>
            <a:custGeom>
              <a:avLst/>
              <a:gdLst/>
              <a:ahLst/>
              <a:cxnLst/>
              <a:rect l="l" t="t" r="r" b="b"/>
              <a:pathLst>
                <a:path w="2507" h="1569" extrusionOk="0">
                  <a:moveTo>
                    <a:pt x="1176" y="52"/>
                  </a:moveTo>
                  <a:cubicBezTo>
                    <a:pt x="675" y="87"/>
                    <a:pt x="1" y="1"/>
                    <a:pt x="1" y="813"/>
                  </a:cubicBezTo>
                  <a:cubicBezTo>
                    <a:pt x="1" y="1241"/>
                    <a:pt x="341" y="1568"/>
                    <a:pt x="742" y="1568"/>
                  </a:cubicBezTo>
                  <a:cubicBezTo>
                    <a:pt x="811" y="1568"/>
                    <a:pt x="881" y="1559"/>
                    <a:pt x="951" y="1539"/>
                  </a:cubicBezTo>
                  <a:cubicBezTo>
                    <a:pt x="1077" y="1515"/>
                    <a:pt x="1221" y="1513"/>
                    <a:pt x="1369" y="1513"/>
                  </a:cubicBezTo>
                  <a:cubicBezTo>
                    <a:pt x="1403" y="1513"/>
                    <a:pt x="1437" y="1513"/>
                    <a:pt x="1471" y="1513"/>
                  </a:cubicBezTo>
                  <a:cubicBezTo>
                    <a:pt x="1947" y="1513"/>
                    <a:pt x="2434" y="1491"/>
                    <a:pt x="2472" y="830"/>
                  </a:cubicBezTo>
                  <a:cubicBezTo>
                    <a:pt x="2506" y="52"/>
                    <a:pt x="1781" y="87"/>
                    <a:pt x="1176" y="52"/>
                  </a:cubicBezTo>
                  <a:close/>
                </a:path>
              </a:pathLst>
            </a:custGeom>
            <a:solidFill>
              <a:srgbClr val="B1DEFC">
                <a:alpha val="58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9" name="Google Shape;919;p60"/>
            <p:cNvSpPr/>
            <p:nvPr/>
          </p:nvSpPr>
          <p:spPr>
            <a:xfrm>
              <a:off x="1604225" y="2645350"/>
              <a:ext cx="56175" cy="38275"/>
            </a:xfrm>
            <a:custGeom>
              <a:avLst/>
              <a:gdLst/>
              <a:ahLst/>
              <a:cxnLst/>
              <a:rect l="l" t="t" r="r" b="b"/>
              <a:pathLst>
                <a:path w="2247" h="1531" extrusionOk="0">
                  <a:moveTo>
                    <a:pt x="1003" y="1"/>
                  </a:moveTo>
                  <a:cubicBezTo>
                    <a:pt x="536" y="35"/>
                    <a:pt x="0" y="1"/>
                    <a:pt x="17" y="554"/>
                  </a:cubicBezTo>
                  <a:cubicBezTo>
                    <a:pt x="17" y="1297"/>
                    <a:pt x="640" y="1452"/>
                    <a:pt x="1262" y="1522"/>
                  </a:cubicBezTo>
                  <a:cubicBezTo>
                    <a:pt x="1319" y="1528"/>
                    <a:pt x="1377" y="1531"/>
                    <a:pt x="1434" y="1531"/>
                  </a:cubicBezTo>
                  <a:cubicBezTo>
                    <a:pt x="1857" y="1531"/>
                    <a:pt x="2247" y="1352"/>
                    <a:pt x="2247" y="865"/>
                  </a:cubicBezTo>
                  <a:cubicBezTo>
                    <a:pt x="2247" y="18"/>
                    <a:pt x="1504" y="139"/>
                    <a:pt x="1003" y="1"/>
                  </a:cubicBezTo>
                  <a:close/>
                </a:path>
              </a:pathLst>
            </a:custGeom>
            <a:solidFill>
              <a:srgbClr val="B1DEFC">
                <a:alpha val="58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0" name="Google Shape;920;p60"/>
            <p:cNvSpPr/>
            <p:nvPr/>
          </p:nvSpPr>
          <p:spPr>
            <a:xfrm>
              <a:off x="7045475" y="3384250"/>
              <a:ext cx="47375" cy="53550"/>
            </a:xfrm>
            <a:custGeom>
              <a:avLst/>
              <a:gdLst/>
              <a:ahLst/>
              <a:cxnLst/>
              <a:rect l="l" t="t" r="r" b="b"/>
              <a:pathLst>
                <a:path w="1895" h="2142" extrusionOk="0">
                  <a:moveTo>
                    <a:pt x="416" y="1"/>
                  </a:moveTo>
                  <a:cubicBezTo>
                    <a:pt x="93" y="1"/>
                    <a:pt x="0" y="338"/>
                    <a:pt x="63" y="618"/>
                  </a:cubicBezTo>
                  <a:cubicBezTo>
                    <a:pt x="201" y="1292"/>
                    <a:pt x="339" y="2035"/>
                    <a:pt x="1203" y="2139"/>
                  </a:cubicBezTo>
                  <a:cubicBezTo>
                    <a:pt x="1224" y="2141"/>
                    <a:pt x="1245" y="2142"/>
                    <a:pt x="1265" y="2142"/>
                  </a:cubicBezTo>
                  <a:cubicBezTo>
                    <a:pt x="1645" y="2142"/>
                    <a:pt x="1895" y="1835"/>
                    <a:pt x="1895" y="1327"/>
                  </a:cubicBezTo>
                  <a:cubicBezTo>
                    <a:pt x="1670" y="705"/>
                    <a:pt x="1273" y="169"/>
                    <a:pt x="529" y="13"/>
                  </a:cubicBezTo>
                  <a:cubicBezTo>
                    <a:pt x="489" y="5"/>
                    <a:pt x="451" y="1"/>
                    <a:pt x="416" y="1"/>
                  </a:cubicBezTo>
                  <a:close/>
                </a:path>
              </a:pathLst>
            </a:custGeom>
            <a:solidFill>
              <a:srgbClr val="B1DEFC">
                <a:alpha val="58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1" name="Google Shape;921;p60"/>
            <p:cNvSpPr/>
            <p:nvPr/>
          </p:nvSpPr>
          <p:spPr>
            <a:xfrm>
              <a:off x="4291500" y="1250400"/>
              <a:ext cx="54900" cy="37900"/>
            </a:xfrm>
            <a:custGeom>
              <a:avLst/>
              <a:gdLst/>
              <a:ahLst/>
              <a:cxnLst/>
              <a:rect l="l" t="t" r="r" b="b"/>
              <a:pathLst>
                <a:path w="2196" h="1516" extrusionOk="0">
                  <a:moveTo>
                    <a:pt x="1013" y="0"/>
                  </a:moveTo>
                  <a:cubicBezTo>
                    <a:pt x="676" y="0"/>
                    <a:pt x="369" y="181"/>
                    <a:pt x="190" y="464"/>
                  </a:cubicBezTo>
                  <a:cubicBezTo>
                    <a:pt x="0" y="706"/>
                    <a:pt x="35" y="1034"/>
                    <a:pt x="259" y="1224"/>
                  </a:cubicBezTo>
                  <a:cubicBezTo>
                    <a:pt x="466" y="1444"/>
                    <a:pt x="678" y="1515"/>
                    <a:pt x="892" y="1515"/>
                  </a:cubicBezTo>
                  <a:cubicBezTo>
                    <a:pt x="1233" y="1515"/>
                    <a:pt x="1579" y="1336"/>
                    <a:pt x="1919" y="1293"/>
                  </a:cubicBezTo>
                  <a:cubicBezTo>
                    <a:pt x="2195" y="567"/>
                    <a:pt x="1901" y="153"/>
                    <a:pt x="1175" y="14"/>
                  </a:cubicBezTo>
                  <a:cubicBezTo>
                    <a:pt x="1121" y="5"/>
                    <a:pt x="1066" y="0"/>
                    <a:pt x="1013" y="0"/>
                  </a:cubicBezTo>
                  <a:close/>
                </a:path>
              </a:pathLst>
            </a:custGeom>
            <a:solidFill>
              <a:srgbClr val="B1DEFC">
                <a:alpha val="58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2" name="Google Shape;922;p60"/>
            <p:cNvSpPr/>
            <p:nvPr/>
          </p:nvSpPr>
          <p:spPr>
            <a:xfrm>
              <a:off x="6323375" y="3314875"/>
              <a:ext cx="50125" cy="37325"/>
            </a:xfrm>
            <a:custGeom>
              <a:avLst/>
              <a:gdLst/>
              <a:ahLst/>
              <a:cxnLst/>
              <a:rect l="l" t="t" r="r" b="b"/>
              <a:pathLst>
                <a:path w="2005" h="1493" extrusionOk="0">
                  <a:moveTo>
                    <a:pt x="754" y="1"/>
                  </a:moveTo>
                  <a:cubicBezTo>
                    <a:pt x="409" y="1"/>
                    <a:pt x="93" y="129"/>
                    <a:pt x="52" y="542"/>
                  </a:cubicBezTo>
                  <a:cubicBezTo>
                    <a:pt x="0" y="1198"/>
                    <a:pt x="536" y="1371"/>
                    <a:pt x="1106" y="1492"/>
                  </a:cubicBezTo>
                  <a:cubicBezTo>
                    <a:pt x="1504" y="1475"/>
                    <a:pt x="1988" y="1440"/>
                    <a:pt x="1988" y="905"/>
                  </a:cubicBezTo>
                  <a:cubicBezTo>
                    <a:pt x="2005" y="317"/>
                    <a:pt x="1504" y="110"/>
                    <a:pt x="1020" y="23"/>
                  </a:cubicBezTo>
                  <a:cubicBezTo>
                    <a:pt x="932" y="9"/>
                    <a:pt x="842" y="1"/>
                    <a:pt x="754" y="1"/>
                  </a:cubicBezTo>
                  <a:close/>
                </a:path>
              </a:pathLst>
            </a:custGeom>
            <a:solidFill>
              <a:srgbClr val="B1DEFC">
                <a:alpha val="58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3" name="Google Shape;923;p60"/>
            <p:cNvSpPr/>
            <p:nvPr/>
          </p:nvSpPr>
          <p:spPr>
            <a:xfrm>
              <a:off x="6680225" y="1890750"/>
              <a:ext cx="46075" cy="42200"/>
            </a:xfrm>
            <a:custGeom>
              <a:avLst/>
              <a:gdLst/>
              <a:ahLst/>
              <a:cxnLst/>
              <a:rect l="l" t="t" r="r" b="b"/>
              <a:pathLst>
                <a:path w="1843" h="1688" extrusionOk="0">
                  <a:moveTo>
                    <a:pt x="1376" y="1"/>
                  </a:moveTo>
                  <a:cubicBezTo>
                    <a:pt x="1345" y="1"/>
                    <a:pt x="1312" y="4"/>
                    <a:pt x="1280" y="11"/>
                  </a:cubicBezTo>
                  <a:cubicBezTo>
                    <a:pt x="675" y="29"/>
                    <a:pt x="156" y="478"/>
                    <a:pt x="70" y="1083"/>
                  </a:cubicBezTo>
                  <a:cubicBezTo>
                    <a:pt x="1" y="1446"/>
                    <a:pt x="208" y="1670"/>
                    <a:pt x="675" y="1688"/>
                  </a:cubicBezTo>
                  <a:cubicBezTo>
                    <a:pt x="1193" y="1480"/>
                    <a:pt x="1643" y="1135"/>
                    <a:pt x="1781" y="513"/>
                  </a:cubicBezTo>
                  <a:cubicBezTo>
                    <a:pt x="1843" y="250"/>
                    <a:pt x="1642" y="1"/>
                    <a:pt x="1376" y="1"/>
                  </a:cubicBezTo>
                  <a:close/>
                </a:path>
              </a:pathLst>
            </a:custGeom>
            <a:solidFill>
              <a:srgbClr val="B1DEFC">
                <a:alpha val="58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4" name="Google Shape;924;p60"/>
            <p:cNvSpPr/>
            <p:nvPr/>
          </p:nvSpPr>
          <p:spPr>
            <a:xfrm>
              <a:off x="3550975" y="1955400"/>
              <a:ext cx="53600" cy="126175"/>
            </a:xfrm>
            <a:custGeom>
              <a:avLst/>
              <a:gdLst/>
              <a:ahLst/>
              <a:cxnLst/>
              <a:rect l="l" t="t" r="r" b="b"/>
              <a:pathLst>
                <a:path w="2144" h="5047" extrusionOk="0">
                  <a:moveTo>
                    <a:pt x="1297" y="0"/>
                  </a:moveTo>
                  <a:cubicBezTo>
                    <a:pt x="778" y="0"/>
                    <a:pt x="260" y="363"/>
                    <a:pt x="364" y="795"/>
                  </a:cubicBezTo>
                  <a:cubicBezTo>
                    <a:pt x="640" y="1850"/>
                    <a:pt x="122" y="2731"/>
                    <a:pt x="1" y="3491"/>
                  </a:cubicBezTo>
                  <a:cubicBezTo>
                    <a:pt x="70" y="4338"/>
                    <a:pt x="1" y="5047"/>
                    <a:pt x="951" y="5047"/>
                  </a:cubicBezTo>
                  <a:cubicBezTo>
                    <a:pt x="1781" y="5047"/>
                    <a:pt x="1971" y="4476"/>
                    <a:pt x="2040" y="3785"/>
                  </a:cubicBezTo>
                  <a:cubicBezTo>
                    <a:pt x="2144" y="2748"/>
                    <a:pt x="1642" y="1746"/>
                    <a:pt x="1936" y="692"/>
                  </a:cubicBezTo>
                  <a:cubicBezTo>
                    <a:pt x="2023" y="381"/>
                    <a:pt x="1712" y="0"/>
                    <a:pt x="1297" y="0"/>
                  </a:cubicBezTo>
                  <a:close/>
                </a:path>
              </a:pathLst>
            </a:custGeom>
            <a:solidFill>
              <a:srgbClr val="B1DEFC">
                <a:alpha val="58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5" name="Google Shape;925;p60"/>
            <p:cNvSpPr/>
            <p:nvPr/>
          </p:nvSpPr>
          <p:spPr>
            <a:xfrm>
              <a:off x="3910000" y="2161475"/>
              <a:ext cx="93775" cy="45400"/>
            </a:xfrm>
            <a:custGeom>
              <a:avLst/>
              <a:gdLst/>
              <a:ahLst/>
              <a:cxnLst/>
              <a:rect l="l" t="t" r="r" b="b"/>
              <a:pathLst>
                <a:path w="3751" h="1816" extrusionOk="0">
                  <a:moveTo>
                    <a:pt x="1383" y="1"/>
                  </a:moveTo>
                  <a:cubicBezTo>
                    <a:pt x="778" y="87"/>
                    <a:pt x="1" y="18"/>
                    <a:pt x="122" y="640"/>
                  </a:cubicBezTo>
                  <a:cubicBezTo>
                    <a:pt x="329" y="1625"/>
                    <a:pt x="1297" y="1815"/>
                    <a:pt x="2195" y="1815"/>
                  </a:cubicBezTo>
                  <a:cubicBezTo>
                    <a:pt x="2835" y="1815"/>
                    <a:pt x="3751" y="1712"/>
                    <a:pt x="3613" y="951"/>
                  </a:cubicBezTo>
                  <a:cubicBezTo>
                    <a:pt x="3466" y="240"/>
                    <a:pt x="2970" y="188"/>
                    <a:pt x="2455" y="188"/>
                  </a:cubicBezTo>
                  <a:cubicBezTo>
                    <a:pt x="2366" y="188"/>
                    <a:pt x="2276" y="189"/>
                    <a:pt x="2187" y="189"/>
                  </a:cubicBezTo>
                  <a:cubicBezTo>
                    <a:pt x="1880" y="189"/>
                    <a:pt x="1588" y="170"/>
                    <a:pt x="1383" y="1"/>
                  </a:cubicBezTo>
                  <a:close/>
                </a:path>
              </a:pathLst>
            </a:custGeom>
            <a:solidFill>
              <a:srgbClr val="B1DEFC">
                <a:alpha val="58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6" name="Google Shape;926;p60"/>
            <p:cNvSpPr/>
            <p:nvPr/>
          </p:nvSpPr>
          <p:spPr>
            <a:xfrm>
              <a:off x="4125600" y="2173875"/>
              <a:ext cx="50575" cy="37600"/>
            </a:xfrm>
            <a:custGeom>
              <a:avLst/>
              <a:gdLst/>
              <a:ahLst/>
              <a:cxnLst/>
              <a:rect l="l" t="t" r="r" b="b"/>
              <a:pathLst>
                <a:path w="2023" h="1504" extrusionOk="0">
                  <a:moveTo>
                    <a:pt x="1294" y="1"/>
                  </a:moveTo>
                  <a:cubicBezTo>
                    <a:pt x="1249" y="1"/>
                    <a:pt x="1204" y="3"/>
                    <a:pt x="1158" y="6"/>
                  </a:cubicBezTo>
                  <a:cubicBezTo>
                    <a:pt x="691" y="144"/>
                    <a:pt x="0" y="109"/>
                    <a:pt x="17" y="904"/>
                  </a:cubicBezTo>
                  <a:cubicBezTo>
                    <a:pt x="17" y="1352"/>
                    <a:pt x="364" y="1503"/>
                    <a:pt x="748" y="1503"/>
                  </a:cubicBezTo>
                  <a:cubicBezTo>
                    <a:pt x="809" y="1503"/>
                    <a:pt x="872" y="1499"/>
                    <a:pt x="933" y="1492"/>
                  </a:cubicBezTo>
                  <a:cubicBezTo>
                    <a:pt x="1486" y="1440"/>
                    <a:pt x="2022" y="1233"/>
                    <a:pt x="2022" y="593"/>
                  </a:cubicBezTo>
                  <a:cubicBezTo>
                    <a:pt x="2022" y="156"/>
                    <a:pt x="1711" y="1"/>
                    <a:pt x="1294" y="1"/>
                  </a:cubicBezTo>
                  <a:close/>
                </a:path>
              </a:pathLst>
            </a:custGeom>
            <a:solidFill>
              <a:srgbClr val="B1DEFC">
                <a:alpha val="58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7" name="Google Shape;927;p60"/>
            <p:cNvSpPr/>
            <p:nvPr/>
          </p:nvSpPr>
          <p:spPr>
            <a:xfrm>
              <a:off x="3415775" y="2038325"/>
              <a:ext cx="44925" cy="38175"/>
            </a:xfrm>
            <a:custGeom>
              <a:avLst/>
              <a:gdLst/>
              <a:ahLst/>
              <a:cxnLst/>
              <a:rect l="l" t="t" r="r" b="b"/>
              <a:pathLst>
                <a:path w="1797" h="1527" extrusionOk="0">
                  <a:moveTo>
                    <a:pt x="812" y="0"/>
                  </a:moveTo>
                  <a:cubicBezTo>
                    <a:pt x="383" y="0"/>
                    <a:pt x="1" y="211"/>
                    <a:pt x="34" y="710"/>
                  </a:cubicBezTo>
                  <a:cubicBezTo>
                    <a:pt x="34" y="1164"/>
                    <a:pt x="400" y="1527"/>
                    <a:pt x="845" y="1527"/>
                  </a:cubicBezTo>
                  <a:cubicBezTo>
                    <a:pt x="874" y="1527"/>
                    <a:pt x="903" y="1525"/>
                    <a:pt x="933" y="1522"/>
                  </a:cubicBezTo>
                  <a:cubicBezTo>
                    <a:pt x="1382" y="1522"/>
                    <a:pt x="1745" y="1315"/>
                    <a:pt x="1797" y="796"/>
                  </a:cubicBezTo>
                  <a:cubicBezTo>
                    <a:pt x="1745" y="226"/>
                    <a:pt x="1330" y="19"/>
                    <a:pt x="864" y="1"/>
                  </a:cubicBezTo>
                  <a:cubicBezTo>
                    <a:pt x="847" y="1"/>
                    <a:pt x="829" y="0"/>
                    <a:pt x="812" y="0"/>
                  </a:cubicBezTo>
                  <a:close/>
                </a:path>
              </a:pathLst>
            </a:custGeom>
            <a:solidFill>
              <a:srgbClr val="B1DEFC">
                <a:alpha val="58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43" name="Google Shape;943;p60"/>
          <p:cNvSpPr/>
          <p:nvPr/>
        </p:nvSpPr>
        <p:spPr>
          <a:xfrm>
            <a:off x="2651314" y="2136045"/>
            <a:ext cx="193794" cy="249086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4" name="Google Shape;1948;p77"/>
          <p:cNvSpPr/>
          <p:nvPr/>
        </p:nvSpPr>
        <p:spPr>
          <a:xfrm>
            <a:off x="611561" y="1341185"/>
            <a:ext cx="1440159" cy="822955"/>
          </a:xfrm>
          <a:prstGeom prst="roundRect">
            <a:avLst>
              <a:gd name="adj" fmla="val 16667"/>
            </a:avLst>
          </a:prstGeom>
          <a:solidFill>
            <a:srgbClr val="F4E9EA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endParaRPr lang="fr-FR" sz="1600" dirty="0">
              <a:solidFill>
                <a:schemeClr val="accent3"/>
              </a:solidFill>
              <a:latin typeface="Righteous"/>
              <a:ea typeface="Righteous"/>
              <a:cs typeface="Righteous"/>
              <a:sym typeface="Righteous"/>
            </a:endParaRPr>
          </a:p>
          <a:p>
            <a:pPr lvl="0"/>
            <a:r>
              <a:rPr lang="fr-FR" sz="1800" dirty="0">
                <a:solidFill>
                  <a:schemeClr val="bg1">
                    <a:lumMod val="75000"/>
                  </a:schemeClr>
                </a:solidFill>
                <a:latin typeface="Righteous"/>
                <a:ea typeface="Righteous"/>
                <a:cs typeface="Righteous"/>
                <a:sym typeface="Righteous"/>
              </a:rPr>
              <a:t>TLEMCEN</a:t>
            </a:r>
            <a:endParaRPr lang="fr-FR" sz="2000" dirty="0">
              <a:solidFill>
                <a:schemeClr val="bg1">
                  <a:lumMod val="75000"/>
                </a:schemeClr>
              </a:solidFill>
              <a:latin typeface="Righteous"/>
              <a:ea typeface="Righteous"/>
              <a:cs typeface="Righteous"/>
              <a:sym typeface="Righteous"/>
            </a:endParaRPr>
          </a:p>
        </p:txBody>
      </p:sp>
      <p:sp>
        <p:nvSpPr>
          <p:cNvPr id="45" name="Google Shape;1949;p77"/>
          <p:cNvSpPr/>
          <p:nvPr/>
        </p:nvSpPr>
        <p:spPr>
          <a:xfrm>
            <a:off x="826066" y="3474540"/>
            <a:ext cx="2009922" cy="754200"/>
          </a:xfrm>
          <a:prstGeom prst="roundRect">
            <a:avLst>
              <a:gd name="adj" fmla="val 16667"/>
            </a:avLst>
          </a:prstGeom>
          <a:solidFill>
            <a:srgbClr val="A68388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fr-FR" sz="1800" dirty="0">
                <a:solidFill>
                  <a:schemeClr val="accent6"/>
                </a:solidFill>
                <a:latin typeface="Righteous"/>
              </a:rPr>
              <a:t>Zone de neige : Zone A</a:t>
            </a:r>
          </a:p>
        </p:txBody>
      </p:sp>
      <p:sp>
        <p:nvSpPr>
          <p:cNvPr id="50" name="Google Shape;1954;p77"/>
          <p:cNvSpPr/>
          <p:nvPr/>
        </p:nvSpPr>
        <p:spPr>
          <a:xfrm>
            <a:off x="4276131" y="3684665"/>
            <a:ext cx="1943294" cy="754200"/>
          </a:xfrm>
          <a:prstGeom prst="roundRect">
            <a:avLst>
              <a:gd name="adj" fmla="val 16667"/>
            </a:avLst>
          </a:prstGeom>
          <a:solidFill>
            <a:schemeClr val="tx2">
              <a:lumMod val="5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fr-FR" sz="1800" dirty="0">
                <a:solidFill>
                  <a:schemeClr val="accent6"/>
                </a:solidFill>
                <a:latin typeface="Righteous"/>
              </a:rPr>
              <a:t>Zone du vent : Zone II</a:t>
            </a:r>
          </a:p>
        </p:txBody>
      </p:sp>
      <p:sp>
        <p:nvSpPr>
          <p:cNvPr id="52" name="Google Shape;1959;p77"/>
          <p:cNvSpPr txBox="1"/>
          <p:nvPr/>
        </p:nvSpPr>
        <p:spPr>
          <a:xfrm>
            <a:off x="3454368" y="2364425"/>
            <a:ext cx="791400" cy="4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#b1defc</a:t>
            </a:r>
            <a:endParaRPr sz="1000" dirty="0">
              <a:solidFill>
                <a:schemeClr val="dk1"/>
              </a:solidFill>
            </a:endParaRPr>
          </a:p>
        </p:txBody>
      </p:sp>
      <p:sp>
        <p:nvSpPr>
          <p:cNvPr id="53" name="Google Shape;1960;p77"/>
          <p:cNvSpPr txBox="1"/>
          <p:nvPr/>
        </p:nvSpPr>
        <p:spPr>
          <a:xfrm>
            <a:off x="4516193" y="2364425"/>
            <a:ext cx="791400" cy="4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</a:rPr>
              <a:t>#3e5e81</a:t>
            </a:r>
            <a:endParaRPr sz="1000" dirty="0">
              <a:solidFill>
                <a:srgbClr val="FFFFFF"/>
              </a:solidFill>
            </a:endParaRPr>
          </a:p>
        </p:txBody>
      </p:sp>
      <p:sp>
        <p:nvSpPr>
          <p:cNvPr id="54" name="Google Shape;1961;p77"/>
          <p:cNvSpPr txBox="1"/>
          <p:nvPr/>
        </p:nvSpPr>
        <p:spPr>
          <a:xfrm>
            <a:off x="5578018" y="2364425"/>
            <a:ext cx="791400" cy="4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#f5d681</a:t>
            </a:r>
            <a:endParaRPr sz="1000" dirty="0">
              <a:solidFill>
                <a:schemeClr val="dk1"/>
              </a:solidFill>
            </a:endParaRPr>
          </a:p>
        </p:txBody>
      </p:sp>
      <p:sp>
        <p:nvSpPr>
          <p:cNvPr id="55" name="Google Shape;1963;p77"/>
          <p:cNvSpPr txBox="1"/>
          <p:nvPr/>
        </p:nvSpPr>
        <p:spPr>
          <a:xfrm>
            <a:off x="6639843" y="2364425"/>
            <a:ext cx="791400" cy="4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</a:rPr>
              <a:t>#ee8b68</a:t>
            </a:r>
            <a:endParaRPr sz="1000" dirty="0">
              <a:solidFill>
                <a:srgbClr val="FFFFFF"/>
              </a:solidFill>
            </a:endParaRPr>
          </a:p>
        </p:txBody>
      </p:sp>
      <p:sp>
        <p:nvSpPr>
          <p:cNvPr id="56" name="Google Shape;1964;p77"/>
          <p:cNvSpPr/>
          <p:nvPr/>
        </p:nvSpPr>
        <p:spPr>
          <a:xfrm>
            <a:off x="6479033" y="2164140"/>
            <a:ext cx="2164960" cy="1154703"/>
          </a:xfrm>
          <a:prstGeom prst="roundRect">
            <a:avLst>
              <a:gd name="adj" fmla="val 16667"/>
            </a:avLst>
          </a:prstGeom>
          <a:solidFill>
            <a:srgbClr val="9DC8E9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fr-FR" sz="1800" dirty="0">
                <a:solidFill>
                  <a:srgbClr val="002060"/>
                </a:solidFill>
                <a:latin typeface="Righteous"/>
              </a:rPr>
              <a:t>Zone sismique : Zone I (région de faible sismicité)</a:t>
            </a:r>
          </a:p>
        </p:txBody>
      </p:sp>
      <p:sp>
        <p:nvSpPr>
          <p:cNvPr id="60" name="Google Shape;938;p60"/>
          <p:cNvSpPr/>
          <p:nvPr/>
        </p:nvSpPr>
        <p:spPr>
          <a:xfrm flipH="1">
            <a:off x="738289" y="1433325"/>
            <a:ext cx="178589" cy="262805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" name="Espace réservé du numéro de diapositive 4">
            <a:extLst>
              <a:ext uri="{FF2B5EF4-FFF2-40B4-BE49-F238E27FC236}">
                <a16:creationId xmlns="" xmlns:a16="http://schemas.microsoft.com/office/drawing/2014/main" id="{8FEEF712-E85B-95EC-EE6F-399A208C6F88}"/>
              </a:ext>
            </a:extLst>
          </p:cNvPr>
          <p:cNvSpPr txBox="1">
            <a:spLocks/>
          </p:cNvSpPr>
          <p:nvPr/>
        </p:nvSpPr>
        <p:spPr>
          <a:xfrm>
            <a:off x="4054645" y="4552350"/>
            <a:ext cx="764215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fld id="{810E7F54-2C80-4AEC-92A2-35241EC92D6D}" type="slidenum">
              <a:rPr lang="fr-DZ" sz="1800" b="1" smtClean="0"/>
              <a:pPr algn="ctr"/>
              <a:t>7</a:t>
            </a:fld>
            <a:endParaRPr lang="fr-DZ" sz="1800" b="1" dirty="0"/>
          </a:p>
        </p:txBody>
      </p:sp>
    </p:spTree>
    <p:extLst>
      <p:ext uri="{BB962C8B-B14F-4D97-AF65-F5344CB8AC3E}">
        <p14:creationId xmlns:p14="http://schemas.microsoft.com/office/powerpoint/2010/main" val="873310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5" grpId="0"/>
      <p:bldP spid="943" grpId="0" animBg="1"/>
      <p:bldP spid="44" grpId="0" animBg="1"/>
      <p:bldP spid="45" grpId="0" animBg="1"/>
      <p:bldP spid="50" grpId="0" animBg="1"/>
      <p:bldP spid="56" grpId="0" animBg="1"/>
      <p:bldP spid="6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/>
          <p:nvPr/>
        </p:nvGrpSpPr>
        <p:grpSpPr>
          <a:xfrm>
            <a:off x="1619672" y="1059582"/>
            <a:ext cx="6120680" cy="2808312"/>
            <a:chOff x="4304720" y="1635641"/>
            <a:chExt cx="3725511" cy="1887987"/>
          </a:xfrm>
        </p:grpSpPr>
        <p:sp>
          <p:nvSpPr>
            <p:cNvPr id="6" name="Forme libre 5"/>
            <p:cNvSpPr/>
            <p:nvPr/>
          </p:nvSpPr>
          <p:spPr>
            <a:xfrm>
              <a:off x="4304720" y="1635641"/>
              <a:ext cx="1692124" cy="1887987"/>
            </a:xfrm>
            <a:custGeom>
              <a:avLst/>
              <a:gdLst>
                <a:gd name="connsiteX0" fmla="*/ 0 w 1692124"/>
                <a:gd name="connsiteY0" fmla="*/ 943994 h 1887987"/>
                <a:gd name="connsiteX1" fmla="*/ 846062 w 1692124"/>
                <a:gd name="connsiteY1" fmla="*/ 0 h 1887987"/>
                <a:gd name="connsiteX2" fmla="*/ 1692124 w 1692124"/>
                <a:gd name="connsiteY2" fmla="*/ 943994 h 1887987"/>
                <a:gd name="connsiteX3" fmla="*/ 846062 w 1692124"/>
                <a:gd name="connsiteY3" fmla="*/ 1887988 h 1887987"/>
                <a:gd name="connsiteX4" fmla="*/ 0 w 1692124"/>
                <a:gd name="connsiteY4" fmla="*/ 943994 h 1887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92124" h="1887987">
                  <a:moveTo>
                    <a:pt x="0" y="943994"/>
                  </a:moveTo>
                  <a:cubicBezTo>
                    <a:pt x="0" y="422641"/>
                    <a:pt x="378795" y="0"/>
                    <a:pt x="846062" y="0"/>
                  </a:cubicBezTo>
                  <a:cubicBezTo>
                    <a:pt x="1313329" y="0"/>
                    <a:pt x="1692124" y="422641"/>
                    <a:pt x="1692124" y="943994"/>
                  </a:cubicBezTo>
                  <a:cubicBezTo>
                    <a:pt x="1692124" y="1465347"/>
                    <a:pt x="1313329" y="1887988"/>
                    <a:pt x="846062" y="1887988"/>
                  </a:cubicBezTo>
                  <a:cubicBezTo>
                    <a:pt x="378795" y="1887988"/>
                    <a:pt x="0" y="1465347"/>
                    <a:pt x="0" y="943994"/>
                  </a:cubicBez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spcFirstLastPara="0" vert="horz" wrap="square" lIns="263046" tIns="291729" rIns="263046" bIns="291729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3000" b="0" i="0" kern="1200" dirty="0">
                  <a:solidFill>
                    <a:schemeClr val="tx2">
                      <a:lumMod val="50000"/>
                    </a:schemeClr>
                  </a:solidFill>
                  <a:latin typeface="Righteous"/>
                </a:rPr>
                <a:t>Règlements utilisés</a:t>
              </a:r>
              <a:r>
                <a:rPr lang="fr-FR" sz="3000" b="0" i="0" kern="1200" dirty="0">
                  <a:solidFill>
                    <a:schemeClr val="tx2">
                      <a:lumMod val="50000"/>
                    </a:schemeClr>
                  </a:solidFill>
                </a:rPr>
                <a:t> </a:t>
              </a:r>
            </a:p>
          </p:txBody>
        </p:sp>
        <p:sp>
          <p:nvSpPr>
            <p:cNvPr id="7" name="Forme libre 6"/>
            <p:cNvSpPr/>
            <p:nvPr/>
          </p:nvSpPr>
          <p:spPr>
            <a:xfrm>
              <a:off x="6300187" y="1635641"/>
              <a:ext cx="1730044" cy="1887987"/>
            </a:xfrm>
            <a:custGeom>
              <a:avLst/>
              <a:gdLst>
                <a:gd name="connsiteX0" fmla="*/ 0 w 2538187"/>
                <a:gd name="connsiteY0" fmla="*/ 0 h 1887987"/>
                <a:gd name="connsiteX1" fmla="*/ 2538187 w 2538187"/>
                <a:gd name="connsiteY1" fmla="*/ 0 h 1887987"/>
                <a:gd name="connsiteX2" fmla="*/ 2538187 w 2538187"/>
                <a:gd name="connsiteY2" fmla="*/ 1887987 h 1887987"/>
                <a:gd name="connsiteX3" fmla="*/ 0 w 2538187"/>
                <a:gd name="connsiteY3" fmla="*/ 1887987 h 1887987"/>
                <a:gd name="connsiteX4" fmla="*/ 0 w 2538187"/>
                <a:gd name="connsiteY4" fmla="*/ 0 h 1887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38187" h="1887987">
                  <a:moveTo>
                    <a:pt x="0" y="0"/>
                  </a:moveTo>
                  <a:lnTo>
                    <a:pt x="2538187" y="0"/>
                  </a:lnTo>
                  <a:lnTo>
                    <a:pt x="2538187" y="1887987"/>
                  </a:lnTo>
                  <a:lnTo>
                    <a:pt x="0" y="188798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fr-FR" sz="1800" kern="1200" dirty="0">
                  <a:solidFill>
                    <a:srgbClr val="002060"/>
                  </a:solidFill>
                  <a:latin typeface="Righteous"/>
                </a:rPr>
                <a:t>CCM97</a:t>
              </a: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fr-FR" sz="1800" kern="1200" dirty="0">
                  <a:solidFill>
                    <a:srgbClr val="002060"/>
                  </a:solidFill>
                  <a:latin typeface="Righteous"/>
                </a:rPr>
                <a:t>EUROCODE 4</a:t>
              </a: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fr-FR" sz="1800" kern="1200" dirty="0">
                  <a:solidFill>
                    <a:srgbClr val="002060"/>
                  </a:solidFill>
                  <a:latin typeface="Righteous"/>
                </a:rPr>
                <a:t>DTR C2.2 </a:t>
              </a: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fr-FR" sz="1800" kern="1200" dirty="0">
                  <a:solidFill>
                    <a:srgbClr val="002060"/>
                  </a:solidFill>
                  <a:latin typeface="Righteous"/>
                </a:rPr>
                <a:t>RPA99 </a:t>
              </a: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fr-FR" sz="1800" kern="1200" dirty="0">
                  <a:solidFill>
                    <a:srgbClr val="002060"/>
                  </a:solidFill>
                  <a:latin typeface="Righteous"/>
                </a:rPr>
                <a:t>RNV-V2013</a:t>
              </a:r>
              <a:r>
                <a:rPr lang="fr-FR" sz="1800" b="1" kern="1200" dirty="0">
                  <a:solidFill>
                    <a:srgbClr val="002060"/>
                  </a:solidFill>
                  <a:latin typeface="Righteous"/>
                </a:rPr>
                <a:t> </a:t>
              </a:r>
              <a:endParaRPr lang="fr-FR" sz="1800" kern="1200" dirty="0">
                <a:solidFill>
                  <a:srgbClr val="002060"/>
                </a:solidFill>
                <a:latin typeface="Righteous"/>
              </a:endParaRPr>
            </a:p>
          </p:txBody>
        </p:sp>
      </p:grpSp>
      <p:sp>
        <p:nvSpPr>
          <p:cNvPr id="3" name="Espace réservé du numéro de diapositive 4">
            <a:extLst>
              <a:ext uri="{FF2B5EF4-FFF2-40B4-BE49-F238E27FC236}">
                <a16:creationId xmlns="" xmlns:a16="http://schemas.microsoft.com/office/drawing/2014/main" id="{3CB6D81F-5233-AF59-FE66-C2835633F465}"/>
              </a:ext>
            </a:extLst>
          </p:cNvPr>
          <p:cNvSpPr txBox="1">
            <a:spLocks/>
          </p:cNvSpPr>
          <p:nvPr/>
        </p:nvSpPr>
        <p:spPr>
          <a:xfrm>
            <a:off x="4133830" y="4515966"/>
            <a:ext cx="764215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fld id="{810E7F54-2C80-4AEC-92A2-35241EC92D6D}" type="slidenum">
              <a:rPr lang="fr-DZ" sz="1800" b="1" smtClean="0"/>
              <a:pPr algn="ctr"/>
              <a:t>8</a:t>
            </a:fld>
            <a:endParaRPr lang="fr-DZ" sz="1800" b="1" dirty="0"/>
          </a:p>
        </p:txBody>
      </p:sp>
    </p:spTree>
    <p:extLst>
      <p:ext uri="{BB962C8B-B14F-4D97-AF65-F5344CB8AC3E}">
        <p14:creationId xmlns:p14="http://schemas.microsoft.com/office/powerpoint/2010/main" val="1156361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oogle Shape;9442;p84"/>
          <p:cNvGrpSpPr/>
          <p:nvPr/>
        </p:nvGrpSpPr>
        <p:grpSpPr>
          <a:xfrm>
            <a:off x="634445" y="606996"/>
            <a:ext cx="7574426" cy="4536504"/>
            <a:chOff x="5226735" y="1554475"/>
            <a:chExt cx="2140990" cy="1550150"/>
          </a:xfrm>
        </p:grpSpPr>
        <p:sp>
          <p:nvSpPr>
            <p:cNvPr id="10" name="Google Shape;9444;p84"/>
            <p:cNvSpPr/>
            <p:nvPr/>
          </p:nvSpPr>
          <p:spPr>
            <a:xfrm>
              <a:off x="5230575" y="2863325"/>
              <a:ext cx="1071350" cy="157150"/>
            </a:xfrm>
            <a:custGeom>
              <a:avLst/>
              <a:gdLst/>
              <a:ahLst/>
              <a:cxnLst/>
              <a:rect l="l" t="t" r="r" b="b"/>
              <a:pathLst>
                <a:path w="42854" h="6286" extrusionOk="0">
                  <a:moveTo>
                    <a:pt x="0" y="1"/>
                  </a:moveTo>
                  <a:lnTo>
                    <a:pt x="0" y="6286"/>
                  </a:lnTo>
                  <a:lnTo>
                    <a:pt x="42854" y="6286"/>
                  </a:lnTo>
                  <a:lnTo>
                    <a:pt x="42854" y="1"/>
                  </a:ln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" name="Google Shape;9445;p84"/>
            <p:cNvSpPr/>
            <p:nvPr/>
          </p:nvSpPr>
          <p:spPr>
            <a:xfrm>
              <a:off x="6296450" y="2611125"/>
              <a:ext cx="1071275" cy="157150"/>
            </a:xfrm>
            <a:custGeom>
              <a:avLst/>
              <a:gdLst/>
              <a:ahLst/>
              <a:cxnLst/>
              <a:rect l="l" t="t" r="r" b="b"/>
              <a:pathLst>
                <a:path w="42851" h="6286" extrusionOk="0">
                  <a:moveTo>
                    <a:pt x="0" y="0"/>
                  </a:moveTo>
                  <a:lnTo>
                    <a:pt x="0" y="6285"/>
                  </a:lnTo>
                  <a:lnTo>
                    <a:pt x="42851" y="6285"/>
                  </a:lnTo>
                  <a:lnTo>
                    <a:pt x="42851" y="0"/>
                  </a:ln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" name="Google Shape;9446;p84"/>
            <p:cNvSpPr/>
            <p:nvPr/>
          </p:nvSpPr>
          <p:spPr>
            <a:xfrm>
              <a:off x="5230575" y="2611125"/>
              <a:ext cx="1071350" cy="157150"/>
            </a:xfrm>
            <a:custGeom>
              <a:avLst/>
              <a:gdLst/>
              <a:ahLst/>
              <a:cxnLst/>
              <a:rect l="l" t="t" r="r" b="b"/>
              <a:pathLst>
                <a:path w="42854" h="6286" extrusionOk="0">
                  <a:moveTo>
                    <a:pt x="0" y="0"/>
                  </a:moveTo>
                  <a:lnTo>
                    <a:pt x="0" y="6285"/>
                  </a:lnTo>
                  <a:lnTo>
                    <a:pt x="42854" y="6285"/>
                  </a:lnTo>
                  <a:lnTo>
                    <a:pt x="42854" y="0"/>
                  </a:ln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" name="Google Shape;9447;p84"/>
            <p:cNvSpPr/>
            <p:nvPr/>
          </p:nvSpPr>
          <p:spPr>
            <a:xfrm>
              <a:off x="6311480" y="2368447"/>
              <a:ext cx="1024803" cy="157150"/>
            </a:xfrm>
            <a:custGeom>
              <a:avLst/>
              <a:gdLst/>
              <a:ahLst/>
              <a:cxnLst/>
              <a:rect l="l" t="t" r="r" b="b"/>
              <a:pathLst>
                <a:path w="42851" h="6286" extrusionOk="0">
                  <a:moveTo>
                    <a:pt x="0" y="1"/>
                  </a:moveTo>
                  <a:lnTo>
                    <a:pt x="0" y="6286"/>
                  </a:lnTo>
                  <a:lnTo>
                    <a:pt x="42851" y="6286"/>
                  </a:lnTo>
                  <a:lnTo>
                    <a:pt x="42851" y="1"/>
                  </a:ln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" name="Google Shape;9448;p84"/>
            <p:cNvSpPr/>
            <p:nvPr/>
          </p:nvSpPr>
          <p:spPr>
            <a:xfrm>
              <a:off x="5226735" y="2363065"/>
              <a:ext cx="1071350" cy="157150"/>
            </a:xfrm>
            <a:custGeom>
              <a:avLst/>
              <a:gdLst/>
              <a:ahLst/>
              <a:cxnLst/>
              <a:rect l="l" t="t" r="r" b="b"/>
              <a:pathLst>
                <a:path w="42854" h="6286" extrusionOk="0">
                  <a:moveTo>
                    <a:pt x="0" y="1"/>
                  </a:moveTo>
                  <a:lnTo>
                    <a:pt x="0" y="6286"/>
                  </a:lnTo>
                  <a:lnTo>
                    <a:pt x="42854" y="6286"/>
                  </a:lnTo>
                  <a:lnTo>
                    <a:pt x="42854" y="1"/>
                  </a:ln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" name="Google Shape;9449;p84"/>
            <p:cNvSpPr/>
            <p:nvPr/>
          </p:nvSpPr>
          <p:spPr>
            <a:xfrm>
              <a:off x="6296450" y="2106700"/>
              <a:ext cx="989900" cy="157150"/>
            </a:xfrm>
            <a:custGeom>
              <a:avLst/>
              <a:gdLst/>
              <a:ahLst/>
              <a:cxnLst/>
              <a:rect l="l" t="t" r="r" b="b"/>
              <a:pathLst>
                <a:path w="39596" h="6286" extrusionOk="0">
                  <a:moveTo>
                    <a:pt x="0" y="0"/>
                  </a:moveTo>
                  <a:lnTo>
                    <a:pt x="0" y="6285"/>
                  </a:lnTo>
                  <a:lnTo>
                    <a:pt x="39596" y="6285"/>
                  </a:lnTo>
                  <a:lnTo>
                    <a:pt x="39596" y="0"/>
                  </a:ln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" name="Google Shape;9450;p84"/>
            <p:cNvSpPr/>
            <p:nvPr/>
          </p:nvSpPr>
          <p:spPr>
            <a:xfrm>
              <a:off x="5474700" y="2106700"/>
              <a:ext cx="827225" cy="157150"/>
            </a:xfrm>
            <a:custGeom>
              <a:avLst/>
              <a:gdLst/>
              <a:ahLst/>
              <a:cxnLst/>
              <a:rect l="l" t="t" r="r" b="b"/>
              <a:pathLst>
                <a:path w="33089" h="6286" extrusionOk="0">
                  <a:moveTo>
                    <a:pt x="0" y="0"/>
                  </a:moveTo>
                  <a:lnTo>
                    <a:pt x="0" y="6285"/>
                  </a:lnTo>
                  <a:lnTo>
                    <a:pt x="33089" y="6285"/>
                  </a:lnTo>
                  <a:lnTo>
                    <a:pt x="33089" y="0"/>
                  </a:ln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9451;p84"/>
            <p:cNvSpPr/>
            <p:nvPr/>
          </p:nvSpPr>
          <p:spPr>
            <a:xfrm>
              <a:off x="6296450" y="1854475"/>
              <a:ext cx="827225" cy="157175"/>
            </a:xfrm>
            <a:custGeom>
              <a:avLst/>
              <a:gdLst/>
              <a:ahLst/>
              <a:cxnLst/>
              <a:rect l="l" t="t" r="r" b="b"/>
              <a:pathLst>
                <a:path w="33089" h="6287" extrusionOk="0">
                  <a:moveTo>
                    <a:pt x="0" y="1"/>
                  </a:moveTo>
                  <a:lnTo>
                    <a:pt x="0" y="6286"/>
                  </a:lnTo>
                  <a:lnTo>
                    <a:pt x="33089" y="6286"/>
                  </a:lnTo>
                  <a:lnTo>
                    <a:pt x="33089" y="1"/>
                  </a:ln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" name="Google Shape;9452;p84"/>
            <p:cNvSpPr/>
            <p:nvPr/>
          </p:nvSpPr>
          <p:spPr>
            <a:xfrm>
              <a:off x="5637425" y="1854475"/>
              <a:ext cx="664500" cy="157175"/>
            </a:xfrm>
            <a:custGeom>
              <a:avLst/>
              <a:gdLst/>
              <a:ahLst/>
              <a:cxnLst/>
              <a:rect l="l" t="t" r="r" b="b"/>
              <a:pathLst>
                <a:path w="26580" h="6287" extrusionOk="0">
                  <a:moveTo>
                    <a:pt x="1" y="1"/>
                  </a:moveTo>
                  <a:lnTo>
                    <a:pt x="1" y="6286"/>
                  </a:lnTo>
                  <a:lnTo>
                    <a:pt x="26580" y="6286"/>
                  </a:lnTo>
                  <a:lnTo>
                    <a:pt x="26580" y="1"/>
                  </a:ln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" name="Google Shape;9453;p84"/>
            <p:cNvSpPr/>
            <p:nvPr/>
          </p:nvSpPr>
          <p:spPr>
            <a:xfrm>
              <a:off x="6296450" y="1602275"/>
              <a:ext cx="501750" cy="157075"/>
            </a:xfrm>
            <a:custGeom>
              <a:avLst/>
              <a:gdLst/>
              <a:ahLst/>
              <a:cxnLst/>
              <a:rect l="l" t="t" r="r" b="b"/>
              <a:pathLst>
                <a:path w="20070" h="6283" extrusionOk="0">
                  <a:moveTo>
                    <a:pt x="0" y="1"/>
                  </a:moveTo>
                  <a:lnTo>
                    <a:pt x="0" y="6283"/>
                  </a:lnTo>
                  <a:lnTo>
                    <a:pt x="20069" y="6283"/>
                  </a:lnTo>
                  <a:lnTo>
                    <a:pt x="20069" y="1"/>
                  </a:ln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" name="Google Shape;9454;p84"/>
            <p:cNvSpPr/>
            <p:nvPr/>
          </p:nvSpPr>
          <p:spPr>
            <a:xfrm>
              <a:off x="5800100" y="1602275"/>
              <a:ext cx="501825" cy="157075"/>
            </a:xfrm>
            <a:custGeom>
              <a:avLst/>
              <a:gdLst/>
              <a:ahLst/>
              <a:cxnLst/>
              <a:rect l="l" t="t" r="r" b="b"/>
              <a:pathLst>
                <a:path w="20073" h="6283" extrusionOk="0">
                  <a:moveTo>
                    <a:pt x="1" y="1"/>
                  </a:moveTo>
                  <a:lnTo>
                    <a:pt x="1" y="6283"/>
                  </a:lnTo>
                  <a:lnTo>
                    <a:pt x="20073" y="6283"/>
                  </a:lnTo>
                  <a:lnTo>
                    <a:pt x="20073" y="1"/>
                  </a:ln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002060"/>
                </a:solidFill>
              </a:endParaRPr>
            </a:p>
          </p:txBody>
        </p:sp>
        <p:sp>
          <p:nvSpPr>
            <p:cNvPr id="21" name="Google Shape;9455;p84"/>
            <p:cNvSpPr/>
            <p:nvPr/>
          </p:nvSpPr>
          <p:spPr>
            <a:xfrm>
              <a:off x="6301225" y="1554475"/>
              <a:ext cx="25" cy="1550150"/>
            </a:xfrm>
            <a:custGeom>
              <a:avLst/>
              <a:gdLst/>
              <a:ahLst/>
              <a:cxnLst/>
              <a:rect l="l" t="t" r="r" b="b"/>
              <a:pathLst>
                <a:path w="1" h="62006" fill="none" extrusionOk="0">
                  <a:moveTo>
                    <a:pt x="1" y="0"/>
                  </a:moveTo>
                  <a:lnTo>
                    <a:pt x="1" y="62006"/>
                  </a:lnTo>
                </a:path>
              </a:pathLst>
            </a:custGeom>
            <a:ln>
              <a:solidFill>
                <a:schemeClr val="bg1"/>
              </a:solidFill>
              <a:headEnd type="none" w="sm" len="sm"/>
              <a:tailEnd type="none" w="sm" len="sm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pic>
        <p:nvPicPr>
          <p:cNvPr id="22" name="Google Shape;870;p59"/>
          <p:cNvPicPr preferRelativeResize="0"/>
          <p:nvPr/>
        </p:nvPicPr>
        <p:blipFill rotWithShape="1">
          <a:blip r:embed="rId3">
            <a:alphaModFix/>
          </a:blip>
          <a:srcRect t="9" b="19"/>
          <a:stretch/>
        </p:blipFill>
        <p:spPr>
          <a:xfrm flipH="1">
            <a:off x="0" y="3196222"/>
            <a:ext cx="1537375" cy="1956073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Rectangle 22"/>
          <p:cNvSpPr/>
          <p:nvPr/>
        </p:nvSpPr>
        <p:spPr>
          <a:xfrm>
            <a:off x="3286638" y="776666"/>
            <a:ext cx="10102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chemeClr val="tx1">
                    <a:lumMod val="25000"/>
                  </a:schemeClr>
                </a:solidFill>
                <a:latin typeface="Righteous"/>
              </a:rPr>
              <a:t>L’acier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472072" y="776666"/>
            <a:ext cx="13244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chemeClr val="tx1">
                    <a:lumMod val="25000"/>
                  </a:schemeClr>
                </a:solidFill>
                <a:latin typeface="Righteous"/>
              </a:rPr>
              <a:t>Le béton 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662904" y="1530264"/>
            <a:ext cx="1550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800" dirty="0">
                <a:solidFill>
                  <a:schemeClr val="tx1">
                    <a:lumMod val="10000"/>
                  </a:schemeClr>
                </a:solidFill>
                <a:latin typeface="Righteous"/>
              </a:rPr>
              <a:t>fy = 235 MPa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327337" y="2223079"/>
            <a:ext cx="15632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800" dirty="0">
                <a:solidFill>
                  <a:schemeClr val="tx1">
                    <a:lumMod val="10000"/>
                  </a:schemeClr>
                </a:solidFill>
                <a:latin typeface="Righteous"/>
              </a:rPr>
              <a:t>fu = 360 MPa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1813014" y="3007653"/>
                <a:ext cx="186935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1800" dirty="0">
                    <a:solidFill>
                      <a:schemeClr val="tx1">
                        <a:lumMod val="10000"/>
                      </a:schemeClr>
                    </a:solidFill>
                    <a:latin typeface="Righteous"/>
                  </a:rPr>
                  <a:t> ρ = 7850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1800" i="1">
                            <a:solidFill>
                              <a:schemeClr val="tx1">
                                <a:lumMod val="10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1800" b="0" i="0" smtClean="0">
                            <a:solidFill>
                              <a:schemeClr val="tx1">
                                <a:lumMod val="10000"/>
                              </a:schemeClr>
                            </a:solidFill>
                            <a:latin typeface="Cambria Math"/>
                          </a:rPr>
                          <m:t>kg</m:t>
                        </m:r>
                        <m:r>
                          <a:rPr lang="fr-FR" sz="1800" b="0" i="0" smtClean="0">
                            <a:solidFill>
                              <a:schemeClr val="tx1">
                                <a:lumMod val="10000"/>
                              </a:schemeClr>
                            </a:solidFill>
                            <a:latin typeface="Cambria Math"/>
                          </a:rPr>
                          <m:t>/</m:t>
                        </m:r>
                        <m:r>
                          <m:rPr>
                            <m:sty m:val="p"/>
                          </m:rPr>
                          <a:rPr lang="fr-FR" sz="1800">
                            <a:solidFill>
                              <a:schemeClr val="tx1">
                                <a:lumMod val="10000"/>
                              </a:schemeClr>
                            </a:solidFill>
                            <a:latin typeface="Cambria Math"/>
                          </a:rPr>
                          <m:t>m</m:t>
                        </m:r>
                      </m:e>
                      <m:sup>
                        <m:r>
                          <a:rPr lang="fr-FR" sz="1800">
                            <a:solidFill>
                              <a:schemeClr val="tx1">
                                <a:lumMod val="10000"/>
                              </a:schemeClr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endParaRPr lang="fr-FR" sz="1800" dirty="0">
                  <a:solidFill>
                    <a:schemeClr val="tx1">
                      <a:lumMod val="10000"/>
                    </a:schemeClr>
                  </a:solidFill>
                  <a:latin typeface="Righteous"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3014" y="3007653"/>
                <a:ext cx="1869358" cy="369332"/>
              </a:xfrm>
              <a:prstGeom prst="rect">
                <a:avLst/>
              </a:prstGeom>
              <a:blipFill rotWithShape="1">
                <a:blip r:embed="rId4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/>
          <p:cNvSpPr/>
          <p:nvPr/>
        </p:nvSpPr>
        <p:spPr>
          <a:xfrm>
            <a:off x="1638954" y="3739400"/>
            <a:ext cx="19094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800" dirty="0">
                <a:solidFill>
                  <a:schemeClr val="tx1">
                    <a:lumMod val="10000"/>
                  </a:schemeClr>
                </a:solidFill>
                <a:latin typeface="Righteous"/>
              </a:rPr>
              <a:t>E = 210000 MPa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423884" y="4482620"/>
            <a:ext cx="18069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800" dirty="0">
                <a:solidFill>
                  <a:schemeClr val="tx1">
                    <a:lumMod val="10000"/>
                  </a:schemeClr>
                </a:solidFill>
                <a:latin typeface="Righteous"/>
              </a:rPr>
              <a:t>G = 81000 MPa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4828553" y="1530264"/>
                <a:ext cx="164974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sSub>
                      <m:sSubPr>
                        <m:ctrlPr>
                          <a:rPr lang="fr-FR" sz="1800" i="1" smtClean="0">
                            <a:solidFill>
                              <a:schemeClr val="tx1">
                                <a:lumMod val="1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sz="1800" b="0" i="0">
                            <a:solidFill>
                              <a:schemeClr val="tx1">
                                <a:lumMod val="10000"/>
                              </a:schemeClr>
                            </a:solidFill>
                            <a:latin typeface="Cambria Math"/>
                          </a:rPr>
                          <m:t>f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sz="1800" b="0" i="0">
                            <a:solidFill>
                              <a:schemeClr val="tx1">
                                <a:lumMod val="10000"/>
                              </a:schemeClr>
                            </a:solidFill>
                            <a:latin typeface="Cambria Math"/>
                          </a:rPr>
                          <m:t>c</m:t>
                        </m:r>
                        <m:r>
                          <a:rPr lang="fr-FR" sz="1800" b="0" i="0">
                            <a:solidFill>
                              <a:schemeClr val="tx1">
                                <a:lumMod val="10000"/>
                              </a:schemeClr>
                            </a:solidFill>
                            <a:latin typeface="Cambria Math"/>
                          </a:rPr>
                          <m:t>28</m:t>
                        </m:r>
                      </m:sub>
                    </m:sSub>
                    <m:r>
                      <a:rPr lang="fr-FR" sz="1800" b="0" i="0">
                        <a:solidFill>
                          <a:schemeClr val="tx1">
                            <a:lumMod val="10000"/>
                          </a:schemeClr>
                        </a:solidFill>
                        <a:latin typeface="Cambria Math"/>
                      </a:rPr>
                      <m:t>=25 </m:t>
                    </m:r>
                    <m:r>
                      <m:rPr>
                        <m:sty m:val="p"/>
                      </m:rPr>
                      <a:rPr lang="fr-FR" sz="1800" b="0" i="0">
                        <a:solidFill>
                          <a:schemeClr val="tx1">
                            <a:lumMod val="10000"/>
                          </a:schemeClr>
                        </a:solidFill>
                        <a:latin typeface="Cambria Math"/>
                      </a:rPr>
                      <m:t>MPa</m:t>
                    </m:r>
                  </m:oMath>
                </a14:m>
                <a:r>
                  <a:rPr lang="fr-FR" sz="1800" dirty="0">
                    <a:solidFill>
                      <a:schemeClr val="tx1">
                        <a:lumMod val="10000"/>
                      </a:schemeClr>
                    </a:solidFill>
                    <a:latin typeface="Righteous"/>
                  </a:rPr>
                  <a:t>.</a:t>
                </a: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8553" y="1530264"/>
                <a:ext cx="1649747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8197" r="-2583" b="-245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5116364" y="2223079"/>
                <a:ext cx="167860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800" i="1" smtClean="0">
                              <a:solidFill>
                                <a:schemeClr val="tx1">
                                  <a:lumMod val="1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1800" b="0" i="0">
                              <a:solidFill>
                                <a:schemeClr val="tx1">
                                  <a:lumMod val="10000"/>
                                </a:schemeClr>
                              </a:solidFill>
                              <a:latin typeface="Cambria Math"/>
                            </a:rPr>
                            <m:t>f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 sz="1800" b="0" i="0">
                              <a:solidFill>
                                <a:schemeClr val="tx1">
                                  <a:lumMod val="10000"/>
                                </a:schemeClr>
                              </a:solidFill>
                              <a:latin typeface="Cambria Math"/>
                            </a:rPr>
                            <m:t>t</m:t>
                          </m:r>
                          <m:r>
                            <a:rPr lang="fr-FR" sz="1800" b="0" i="0">
                              <a:solidFill>
                                <a:schemeClr val="tx1">
                                  <a:lumMod val="10000"/>
                                </a:schemeClr>
                              </a:solidFill>
                              <a:latin typeface="Cambria Math"/>
                            </a:rPr>
                            <m:t>28</m:t>
                          </m:r>
                        </m:sub>
                      </m:sSub>
                      <m:r>
                        <a:rPr lang="fr-FR" sz="1800" b="0" i="0">
                          <a:solidFill>
                            <a:schemeClr val="tx1">
                              <a:lumMod val="10000"/>
                            </a:schemeClr>
                          </a:solidFill>
                          <a:latin typeface="Cambria Math"/>
                        </a:rPr>
                        <m:t>=2.1 </m:t>
                      </m:r>
                      <m:r>
                        <m:rPr>
                          <m:sty m:val="p"/>
                        </m:rPr>
                        <a:rPr lang="fr-FR" sz="1800" b="0" i="0">
                          <a:solidFill>
                            <a:schemeClr val="tx1">
                              <a:lumMod val="10000"/>
                            </a:schemeClr>
                          </a:solidFill>
                          <a:latin typeface="Cambria Math"/>
                        </a:rPr>
                        <m:t>MPa</m:t>
                      </m:r>
                    </m:oMath>
                  </m:oMathPara>
                </a14:m>
                <a:endParaRPr lang="fr-FR" sz="1800" dirty="0">
                  <a:solidFill>
                    <a:schemeClr val="tx1">
                      <a:lumMod val="10000"/>
                    </a:schemeClr>
                  </a:solidFill>
                  <a:latin typeface="Righteous"/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6364" y="2223079"/>
                <a:ext cx="1678601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5537209" y="3008446"/>
                <a:ext cx="1882182" cy="375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sz="1800" b="0" i="0" smtClean="0">
                          <a:solidFill>
                            <a:schemeClr val="tx1">
                              <a:lumMod val="10000"/>
                            </a:schemeClr>
                          </a:solidFill>
                          <a:latin typeface="Cambria Math"/>
                        </a:rPr>
                        <m:t>ρ</m:t>
                      </m:r>
                      <m:r>
                        <a:rPr lang="fr-FR" sz="1800" b="0" i="0" smtClean="0">
                          <a:solidFill>
                            <a:schemeClr val="tx1">
                              <a:lumMod val="10000"/>
                            </a:schemeClr>
                          </a:solidFill>
                          <a:latin typeface="Cambria Math"/>
                        </a:rPr>
                        <m:t>=2500 </m:t>
                      </m:r>
                      <m:r>
                        <m:rPr>
                          <m:sty m:val="p"/>
                        </m:rPr>
                        <a:rPr lang="fr-FR" sz="1800" b="0" i="0" smtClean="0">
                          <a:solidFill>
                            <a:schemeClr val="tx1">
                              <a:lumMod val="10000"/>
                            </a:schemeClr>
                          </a:solidFill>
                          <a:latin typeface="Cambria Math"/>
                        </a:rPr>
                        <m:t>kg</m:t>
                      </m:r>
                      <m:r>
                        <a:rPr lang="fr-FR" sz="1800" b="0" i="0" smtClean="0">
                          <a:solidFill>
                            <a:schemeClr val="tx1">
                              <a:lumMod val="10000"/>
                            </a:schemeClr>
                          </a:solidFill>
                          <a:latin typeface="Cambria Math"/>
                        </a:rPr>
                        <m:t>/</m:t>
                      </m:r>
                      <m:sSup>
                        <m:sSupPr>
                          <m:ctrlPr>
                            <a:rPr lang="fr-FR" sz="1800" i="1">
                              <a:solidFill>
                                <a:schemeClr val="tx1">
                                  <a:lumMod val="10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fr-FR" sz="1800" b="0" i="0">
                              <a:solidFill>
                                <a:schemeClr val="tx1">
                                  <a:lumMod val="10000"/>
                                </a:schemeClr>
                              </a:solidFill>
                              <a:latin typeface="Cambria Math"/>
                            </a:rPr>
                            <m:t>m</m:t>
                          </m:r>
                        </m:e>
                        <m:sup>
                          <m:r>
                            <a:rPr lang="fr-FR" sz="1800" b="0" i="0">
                              <a:solidFill>
                                <a:schemeClr val="tx1">
                                  <a:lumMod val="10000"/>
                                </a:schemeClr>
                              </a:solidFill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fr-FR" sz="1800" dirty="0">
                  <a:solidFill>
                    <a:schemeClr val="tx1">
                      <a:lumMod val="10000"/>
                    </a:schemeClr>
                  </a:solidFill>
                  <a:latin typeface="Righteous"/>
                </a:endParaRP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7209" y="3008446"/>
                <a:ext cx="1882182" cy="375552"/>
              </a:xfrm>
              <a:prstGeom prst="rect">
                <a:avLst/>
              </a:prstGeom>
              <a:blipFill rotWithShape="1">
                <a:blip r:embed="rId7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6114077" y="3721268"/>
                <a:ext cx="180690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1800" smtClean="0">
                        <a:solidFill>
                          <a:schemeClr val="tx1">
                            <a:lumMod val="10000"/>
                          </a:schemeClr>
                        </a:solidFill>
                        <a:latin typeface="Cambria Math"/>
                      </a:rPr>
                      <m:t>E</m:t>
                    </m:r>
                    <m:r>
                      <a:rPr lang="fr-FR" sz="1800" smtClean="0">
                        <a:solidFill>
                          <a:schemeClr val="tx1">
                            <a:lumMod val="10000"/>
                          </a:schemeClr>
                        </a:solidFill>
                        <a:latin typeface="Cambria Math"/>
                      </a:rPr>
                      <m:t>=30500 </m:t>
                    </m:r>
                    <m:r>
                      <m:rPr>
                        <m:sty m:val="p"/>
                      </m:rPr>
                      <a:rPr lang="fr-FR" sz="1800" smtClean="0">
                        <a:solidFill>
                          <a:schemeClr val="tx1">
                            <a:lumMod val="10000"/>
                          </a:schemeClr>
                        </a:solidFill>
                        <a:latin typeface="Cambria Math"/>
                      </a:rPr>
                      <m:t>MPa</m:t>
                    </m:r>
                  </m:oMath>
                </a14:m>
                <a:r>
                  <a:rPr lang="fr-FR" sz="1800" dirty="0">
                    <a:solidFill>
                      <a:schemeClr val="tx1">
                        <a:lumMod val="10000"/>
                      </a:schemeClr>
                    </a:solidFill>
                    <a:latin typeface="Righteous"/>
                  </a:rPr>
                  <a:t>.</a:t>
                </a: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4077" y="3721268"/>
                <a:ext cx="1806905" cy="369332"/>
              </a:xfrm>
              <a:prstGeom prst="rect">
                <a:avLst/>
              </a:prstGeom>
              <a:blipFill rotWithShape="1">
                <a:blip r:embed="rId8"/>
                <a:stretch>
                  <a:fillRect t="-8197" r="-2027" b="-245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1423884" y="60947"/>
            <a:ext cx="644278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000" dirty="0">
                <a:solidFill>
                  <a:schemeClr val="tx2">
                    <a:lumMod val="50000"/>
                  </a:schemeClr>
                </a:solidFill>
                <a:latin typeface="Righteous"/>
              </a:rPr>
              <a:t>Les caractéristiques des matériaux : </a:t>
            </a:r>
          </a:p>
        </p:txBody>
      </p:sp>
      <p:sp>
        <p:nvSpPr>
          <p:cNvPr id="3" name="Espace réservé du numéro de diapositive 4">
            <a:extLst>
              <a:ext uri="{FF2B5EF4-FFF2-40B4-BE49-F238E27FC236}">
                <a16:creationId xmlns="" xmlns:a16="http://schemas.microsoft.com/office/drawing/2014/main" id="{CF13E313-B9BE-0E28-4E74-D1D283744291}"/>
              </a:ext>
            </a:extLst>
          </p:cNvPr>
          <p:cNvSpPr txBox="1">
            <a:spLocks/>
          </p:cNvSpPr>
          <p:nvPr/>
        </p:nvSpPr>
        <p:spPr>
          <a:xfrm>
            <a:off x="4089964" y="4787170"/>
            <a:ext cx="764215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fld id="{810E7F54-2C80-4AEC-92A2-35241EC92D6D}" type="slidenum">
              <a:rPr lang="fr-DZ" sz="1800" b="1" smtClean="0"/>
              <a:pPr algn="ctr"/>
              <a:t>9</a:t>
            </a:fld>
            <a:endParaRPr lang="fr-DZ" sz="1800" b="1" dirty="0"/>
          </a:p>
        </p:txBody>
      </p:sp>
    </p:spTree>
    <p:extLst>
      <p:ext uri="{BB962C8B-B14F-4D97-AF65-F5344CB8AC3E}">
        <p14:creationId xmlns:p14="http://schemas.microsoft.com/office/powerpoint/2010/main" val="1101011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2" grpId="0"/>
    </p:bldLst>
  </p:timing>
</p:sld>
</file>

<file path=ppt/theme/theme1.xml><?xml version="1.0" encoding="utf-8"?>
<a:theme xmlns:a="http://schemas.openxmlformats.org/drawingml/2006/main" name="Engineering Major for College: Construction Engineering by Slidesgo">
  <a:themeElements>
    <a:clrScheme name="Simple Light">
      <a:dk1>
        <a:srgbClr val="F4E9EA"/>
      </a:dk1>
      <a:lt1>
        <a:srgbClr val="A68388"/>
      </a:lt1>
      <a:dk2>
        <a:srgbClr val="8E7EA9"/>
      </a:dk2>
      <a:lt2>
        <a:srgbClr val="78A1CE"/>
      </a:lt2>
      <a:accent1>
        <a:srgbClr val="9DC8E9"/>
      </a:accent1>
      <a:accent2>
        <a:srgbClr val="B1DEFC"/>
      </a:accent2>
      <a:accent3>
        <a:srgbClr val="3E5E81"/>
      </a:accent3>
      <a:accent4>
        <a:srgbClr val="F5D681"/>
      </a:accent4>
      <a:accent5>
        <a:srgbClr val="EE8B68"/>
      </a:accent5>
      <a:accent6>
        <a:srgbClr val="FFFFFF"/>
      </a:accent6>
      <a:hlink>
        <a:srgbClr val="3E5E8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869FB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3976</TotalTime>
  <Words>2397</Words>
  <Application>Microsoft Office PowerPoint</Application>
  <PresentationFormat>Affichage à l'écran (16:9)</PresentationFormat>
  <Paragraphs>529</Paragraphs>
  <Slides>55</Slides>
  <Notes>34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55</vt:i4>
      </vt:variant>
    </vt:vector>
  </HeadingPairs>
  <TitlesOfParts>
    <vt:vector size="57" baseType="lpstr">
      <vt:lpstr>Engineering Major for College: Construction Engineering by Slidesgo</vt:lpstr>
      <vt:lpstr>Slidesgo Final Pages</vt:lpstr>
      <vt:lpstr>Présentation PowerPoint</vt:lpstr>
      <vt:lpstr>Présentation PowerPoint</vt:lpstr>
      <vt:lpstr>1</vt:lpstr>
      <vt:lpstr>Présentation du projet  </vt:lpstr>
      <vt:lpstr>Présentation PowerPoint</vt:lpstr>
      <vt:lpstr>Données géométriques du projet </vt:lpstr>
      <vt:lpstr> Ce projet est  classé comme suit :</vt:lpstr>
      <vt:lpstr>Présentation PowerPoint</vt:lpstr>
      <vt:lpstr>Présentation PowerPoint</vt:lpstr>
      <vt:lpstr>Évaluation des charges</vt:lpstr>
      <vt:lpstr>Les différentes charges qui agissent sur ce bâtiment </vt:lpstr>
      <vt:lpstr>Présentation PowerPoint</vt:lpstr>
      <vt:lpstr>Etude de l’action de la neige : </vt:lpstr>
      <vt:lpstr>Étude de l’action du vent : </vt:lpstr>
      <vt:lpstr>Présentation PowerPoint</vt:lpstr>
      <vt:lpstr>Présentation PowerPoint</vt:lpstr>
      <vt:lpstr>Présentation PowerPoint</vt:lpstr>
      <vt:lpstr>Pré dimensionnements des éléments structuraux</vt:lpstr>
      <vt:lpstr>On pré-dimensionne les éléments secondaires et les éléments porteurs à partir des conditions suivantes :</vt:lpstr>
      <vt:lpstr>Présentation PowerPoint</vt:lpstr>
      <vt:lpstr>Étude du plancher mixte  </vt:lpstr>
      <vt:lpstr>Présentation PowerPoint</vt:lpstr>
      <vt:lpstr>Le calcul se fait en deux phases </vt:lpstr>
      <vt:lpstr>Pour cette structure, le plancher mixte a été réalisé en utilisant la tôle HI-bond 55 :</vt:lpstr>
      <vt:lpstr>Vérification à L’ELU et L ’ELS:</vt:lpstr>
      <vt:lpstr>Plancher ( terrasse , l'étage courant , le 1^er étage ): l’épaisseur de la dalle est de 8 cm et le profile IPE160 </vt:lpstr>
      <vt:lpstr>Etude des connecteurs :  </vt:lpstr>
      <vt:lpstr>Étude sismique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Dimensionnement des éléments structuraux et secondaires</vt:lpstr>
      <vt:lpstr>Présentation PowerPoint</vt:lpstr>
      <vt:lpstr>Présentation PowerPoint</vt:lpstr>
      <vt:lpstr>Dimensionnement des poteaux : </vt:lpstr>
      <vt:lpstr>Présentation PowerPoint</vt:lpstr>
      <vt:lpstr>Dimensionnement des contreventements :</vt:lpstr>
      <vt:lpstr>Escalier : </vt:lpstr>
      <vt:lpstr>Présentation PowerPoint</vt:lpstr>
      <vt:lpstr>Étude des assemblages </vt:lpstr>
      <vt:lpstr>Assemblage poteau – poutre </vt:lpstr>
      <vt:lpstr>Assemblage poteau – poutre secondaire </vt:lpstr>
      <vt:lpstr>Assemblage poutre – solive </vt:lpstr>
      <vt:lpstr>Assemblage poteau – poteau </vt:lpstr>
      <vt:lpstr>Assemblage des contreventements </vt:lpstr>
      <vt:lpstr>Étude de l’infrastructure</vt:lpstr>
      <vt:lpstr>Pied de poteau</vt:lpstr>
      <vt:lpstr>Présentation PowerPoint</vt:lpstr>
      <vt:lpstr>Fondation </vt:lpstr>
      <vt:lpstr>Présentation PowerPoint</vt:lpstr>
      <vt:lpstr>MERCI  POUR VOTRE ATTENTION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ntic</dc:creator>
  <cp:lastModifiedBy>ntic</cp:lastModifiedBy>
  <cp:revision>189</cp:revision>
  <dcterms:modified xsi:type="dcterms:W3CDTF">2023-06-25T06:41:39Z</dcterms:modified>
</cp:coreProperties>
</file>