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75" r:id="rId10"/>
    <p:sldId id="266" r:id="rId11"/>
    <p:sldId id="267" r:id="rId12"/>
    <p:sldId id="268" r:id="rId13"/>
    <p:sldId id="276" r:id="rId14"/>
    <p:sldId id="269" r:id="rId15"/>
    <p:sldId id="277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1" autoAdjust="0"/>
    <p:restoredTop sz="90926" autoAdjust="0"/>
  </p:normalViewPr>
  <p:slideViewPr>
    <p:cSldViewPr snapToGrid="0">
      <p:cViewPr varScale="1">
        <p:scale>
          <a:sx n="67" d="100"/>
          <a:sy n="67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République Algérienne Populaire et Démocratique Ministère de l’Enseignement Supérieur et de la Recherche Scientifique</a:t>
            </a:r>
            <a: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1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Université Abou </a:t>
            </a:r>
            <a:r>
              <a:rPr lang="fr-FR" altLang="en-US" sz="3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Bekr</a:t>
            </a: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32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Belkaid</a:t>
            </a: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Tlemcen Faculté de Technologie</a:t>
            </a:r>
            <a:r>
              <a:rPr lang="fr-FR" altLang="en-US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Département de Génie Civil</a:t>
            </a:r>
            <a:r>
              <a:rPr lang="fr-FR" altLang="en-US" sz="32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32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altLang="en-US" sz="24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pécialité  : </a:t>
            </a:r>
            <a:r>
              <a:rPr lang="fr-FR" altLang="en-US" sz="4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fr-FR" altLang="en-US" sz="3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tructure</a:t>
            </a:r>
            <a:endParaRPr lang="fr-FR" sz="2800" dirty="0"/>
          </a:p>
        </p:txBody>
      </p:sp>
      <p:pic>
        <p:nvPicPr>
          <p:cNvPr id="4" name="Image 3" descr="téléchargement.png"/>
          <p:cNvPicPr>
            <a:picLocks noChangeAspect="1"/>
          </p:cNvPicPr>
          <p:nvPr/>
        </p:nvPicPr>
        <p:blipFill>
          <a:blip r:embed="rId2"/>
          <a:srcRect l="75714"/>
          <a:stretch>
            <a:fillRect/>
          </a:stretch>
        </p:blipFill>
        <p:spPr>
          <a:xfrm>
            <a:off x="1355458" y="322075"/>
            <a:ext cx="809619" cy="1238250"/>
          </a:xfrm>
          <a:prstGeom prst="rect">
            <a:avLst/>
          </a:prstGeom>
        </p:spPr>
      </p:pic>
      <p:pic>
        <p:nvPicPr>
          <p:cNvPr id="6" name="Image 5" descr="téléchargement.png"/>
          <p:cNvPicPr>
            <a:picLocks noChangeAspect="1"/>
          </p:cNvPicPr>
          <p:nvPr/>
        </p:nvPicPr>
        <p:blipFill>
          <a:blip r:embed="rId2"/>
          <a:srcRect l="75714"/>
          <a:stretch>
            <a:fillRect/>
          </a:stretch>
        </p:blipFill>
        <p:spPr>
          <a:xfrm>
            <a:off x="10440988" y="322075"/>
            <a:ext cx="809619" cy="1238250"/>
          </a:xfrm>
          <a:prstGeom prst="rect">
            <a:avLst/>
          </a:prstGeom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altLang="en-US" b="1" dirty="0" smtClean="0"/>
              <a:t>Thème :</a:t>
            </a:r>
            <a:r>
              <a:rPr lang="fr-FR" altLang="en-US" sz="1100" dirty="0" smtClean="0"/>
              <a:t/>
            </a:r>
            <a:br>
              <a:rPr lang="fr-FR" altLang="en-US" sz="1100" dirty="0" smtClean="0"/>
            </a:br>
            <a:r>
              <a:rPr lang="fr-FR" altLang="en-US" sz="1100" dirty="0" smtClean="0"/>
              <a:t> </a:t>
            </a:r>
            <a:br>
              <a:rPr lang="fr-FR" altLang="en-US" sz="1100" dirty="0" smtClean="0"/>
            </a:br>
            <a:r>
              <a:rPr lang="fr-FR" altLang="en-US" sz="2400" b="1" dirty="0" smtClean="0">
                <a:solidFill>
                  <a:schemeClr val="tx1"/>
                </a:solidFill>
              </a:rPr>
              <a:t>Réservoirs </a:t>
            </a:r>
            <a:r>
              <a:rPr lang="fr-FR" altLang="en-US" sz="2800" b="1" dirty="0" smtClean="0">
                <a:solidFill>
                  <a:schemeClr val="tx1"/>
                </a:solidFill>
              </a:rPr>
              <a:t>métalliques</a:t>
            </a:r>
            <a:r>
              <a:rPr lang="fr-FR" altLang="en-US" sz="2400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6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6189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Réservoir sphérique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53" y="1344706"/>
            <a:ext cx="5715000" cy="4908175"/>
          </a:xfrm>
        </p:spPr>
      </p:pic>
    </p:spTree>
    <p:extLst>
      <p:ext uri="{BB962C8B-B14F-4D97-AF65-F5344CB8AC3E}">
        <p14:creationId xmlns:p14="http://schemas.microsoft.com/office/powerpoint/2010/main" val="211509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550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Réservoir rectangulaire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1224"/>
            <a:ext cx="5620871" cy="354047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21224"/>
            <a:ext cx="6248400" cy="35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47212"/>
          </a:xfrm>
        </p:spPr>
        <p:txBody>
          <a:bodyPr>
            <a:normAutofit fontScale="90000"/>
          </a:bodyPr>
          <a:lstStyle/>
          <a:p>
            <a:pPr algn="l"/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équipement et accessoire d'un réservoir </a:t>
            </a:r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métallique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465730"/>
            <a:ext cx="10363826" cy="4325469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/>
              <a:t>1</a:t>
            </a:r>
            <a:r>
              <a:rPr lang="fr-FR" sz="3200" b="1" dirty="0"/>
              <a:t>) </a:t>
            </a:r>
            <a:r>
              <a:rPr lang="fr-FR" sz="3200" dirty="0" smtClean="0"/>
              <a:t>Le trou d'homme </a:t>
            </a:r>
            <a:r>
              <a:rPr lang="fr-FR" dirty="0" smtClean="0"/>
              <a:t>: un petit passage qui sert à entrer au réservoir.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9" y="2312942"/>
            <a:ext cx="5298981" cy="4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450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2) la passerelle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343026"/>
            <a:ext cx="10363826" cy="444817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Pour faciliter le déplacement entre les réservoirs.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200275"/>
            <a:ext cx="70723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550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3) les </a:t>
            </a:r>
            <a:r>
              <a:rPr lang="fr-FR" dirty="0" smtClean="0"/>
              <a:t>escalier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264024"/>
            <a:ext cx="10363826" cy="452717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Pour monter et descendre. </a:t>
            </a:r>
          </a:p>
          <a:p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00" y="2229458"/>
            <a:ext cx="5159188" cy="39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4) échelle à crinoline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771650"/>
            <a:ext cx="10363826" cy="401954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Aussi pour monter et descendre mais ils sont généralement utiliser pour l’</a:t>
            </a:r>
            <a:r>
              <a:rPr lang="fr-FR" dirty="0"/>
              <a:t>é</a:t>
            </a:r>
            <a:r>
              <a:rPr lang="fr-FR" dirty="0" smtClean="0"/>
              <a:t>vacuation dans des mesures de sécurité.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543175"/>
            <a:ext cx="54864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8796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5) Le Piquage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357314"/>
            <a:ext cx="10363826" cy="443388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Pour raccorder entre un réservoir et une canalisation. 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3513472" y="2414589"/>
            <a:ext cx="4501816" cy="3696310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76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0221"/>
          </a:xfrm>
        </p:spPr>
        <p:txBody>
          <a:bodyPr/>
          <a:lstStyle/>
          <a:p>
            <a:pPr algn="l"/>
            <a:r>
              <a:rPr lang="fr-FR" b="1" dirty="0"/>
              <a:t> 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Reversoir 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métallique (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avantages et inconvénients</a:t>
            </a: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643064"/>
            <a:ext cx="5106026" cy="41481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    </a:t>
            </a:r>
            <a:r>
              <a:rPr lang="fr-FR" u="sng" dirty="0" smtClean="0"/>
              <a:t>les avantages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Rapidité d'exécution.</a:t>
            </a:r>
            <a:endParaRPr lang="fr-FR" dirty="0"/>
          </a:p>
          <a:p>
            <a:r>
              <a:rPr lang="fr-FR" dirty="0" smtClean="0"/>
              <a:t>Faible </a:t>
            </a:r>
            <a:r>
              <a:rPr lang="fr-FR" dirty="0"/>
              <a:t>charge en </a:t>
            </a:r>
            <a:r>
              <a:rPr lang="fr-FR" dirty="0" smtClean="0"/>
              <a:t>eau.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6172200" y="1643064"/>
            <a:ext cx="5105400" cy="4148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</a:t>
            </a:r>
            <a:r>
              <a:rPr lang="fr-FR" u="sng" dirty="0" smtClean="0"/>
              <a:t>les inconvénients</a:t>
            </a:r>
          </a:p>
          <a:p>
            <a:r>
              <a:rPr lang="fr-FR" dirty="0"/>
              <a:t>Difficile à </a:t>
            </a:r>
            <a:r>
              <a:rPr lang="fr-FR" dirty="0" smtClean="0"/>
              <a:t>entretenir.</a:t>
            </a:r>
            <a:endParaRPr lang="fr-FR" dirty="0"/>
          </a:p>
          <a:p>
            <a:r>
              <a:rPr lang="fr-FR" dirty="0" smtClean="0"/>
              <a:t>Frais </a:t>
            </a:r>
            <a:r>
              <a:rPr lang="fr-FR" dirty="0"/>
              <a:t>d'entretien et de main-d'œuvre </a:t>
            </a:r>
            <a:r>
              <a:rPr lang="fr-FR" dirty="0" smtClean="0"/>
              <a:t>élevés.</a:t>
            </a:r>
            <a:endParaRPr lang="fr-FR" dirty="0"/>
          </a:p>
          <a:p>
            <a:r>
              <a:rPr lang="fr-FR" dirty="0" smtClean="0"/>
              <a:t>Mise </a:t>
            </a:r>
            <a:r>
              <a:rPr lang="fr-FR" dirty="0"/>
              <a:t>en œuvre </a:t>
            </a:r>
            <a:r>
              <a:rPr lang="fr-FR" dirty="0" smtClean="0"/>
              <a:t>difficile.</a:t>
            </a:r>
          </a:p>
          <a:p>
            <a:r>
              <a:rPr lang="fr-FR" dirty="0"/>
              <a:t>Le risque des </a:t>
            </a:r>
            <a:r>
              <a:rPr lang="fr-FR" dirty="0" smtClean="0"/>
              <a:t>fuites </a:t>
            </a:r>
            <a:r>
              <a:rPr lang="fr-FR" dirty="0"/>
              <a:t>inaperçu pour (les réservoirs souterraines</a:t>
            </a:r>
            <a:r>
              <a:rPr lang="fr-FR" dirty="0" smtClean="0"/>
              <a:t>). </a:t>
            </a:r>
            <a:endParaRPr lang="fr-FR" dirty="0"/>
          </a:p>
          <a:p>
            <a:r>
              <a:rPr lang="fr-FR" dirty="0"/>
              <a:t>Les réservoirs aériennes prennent beaucoup de place.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80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0233"/>
          </a:xfrm>
        </p:spPr>
        <p:txBody>
          <a:bodyPr/>
          <a:lstStyle/>
          <a:p>
            <a:pPr algn="l"/>
            <a:r>
              <a:rPr lang="fr-FR" u="sng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réservoirs </a:t>
            </a:r>
            <a:r>
              <a:rPr lang="fr-FR" dirty="0"/>
              <a:t>de stockage </a:t>
            </a:r>
            <a:r>
              <a:rPr lang="fr-FR" dirty="0" smtClean="0"/>
              <a:t>constituent </a:t>
            </a:r>
            <a:r>
              <a:rPr lang="fr-FR" dirty="0"/>
              <a:t>la </a:t>
            </a:r>
            <a:r>
              <a:rPr lang="fr-FR" dirty="0" smtClean="0"/>
              <a:t>presque </a:t>
            </a:r>
            <a:r>
              <a:rPr lang="fr-FR" dirty="0"/>
              <a:t>totalité des capacités qui forment les parcs de stockage, car, à </a:t>
            </a:r>
            <a:r>
              <a:rPr lang="fr-FR" dirty="0" smtClean="0"/>
              <a:t>l’évidence</a:t>
            </a:r>
            <a:r>
              <a:rPr lang="fr-FR" dirty="0"/>
              <a:t>, ils représentent la solution logique et naturelle pour stocker les liquides </a:t>
            </a:r>
            <a:r>
              <a:rPr lang="fr-FR" dirty="0" smtClean="0"/>
              <a:t>:les </a:t>
            </a:r>
            <a:r>
              <a:rPr lang="fr-FR" dirty="0"/>
              <a:t>produits sont conservés dans l’état physique où la température du site </a:t>
            </a:r>
            <a:r>
              <a:rPr lang="fr-FR" dirty="0" smtClean="0"/>
              <a:t>les maintient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68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95933"/>
          </a:xfrm>
        </p:spPr>
        <p:txBody>
          <a:bodyPr/>
          <a:lstStyle/>
          <a:p>
            <a:pPr algn="l"/>
            <a:r>
              <a:rPr lang="fr-FR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314450"/>
            <a:ext cx="10363826" cy="447674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Technologie des parcs de stockage et </a:t>
            </a:r>
            <a:r>
              <a:rPr lang="fr-FR" dirty="0" smtClean="0"/>
              <a:t>terminaux.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altLang="en-US" dirty="0"/>
              <a:t>Réservoirs métalliques : stockage des liquides. Généralités par Régis </a:t>
            </a:r>
            <a:r>
              <a:rPr lang="fr-FR" altLang="en-US" dirty="0" smtClean="0"/>
              <a:t>CHAMAYOU.</a:t>
            </a:r>
            <a:endParaRPr lang="fr-FR" altLang="en-US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b="1" dirty="0" smtClean="0"/>
              <a:t>TISSOT</a:t>
            </a:r>
            <a:r>
              <a:rPr lang="fr-FR" dirty="0"/>
              <a:t> </a:t>
            </a:r>
            <a:r>
              <a:rPr lang="fr-FR" dirty="0" smtClean="0"/>
              <a:t>Industrie et </a:t>
            </a:r>
            <a:r>
              <a:rPr lang="fr-FR" b="1" dirty="0"/>
              <a:t>Blue </a:t>
            </a:r>
            <a:r>
              <a:rPr lang="fr-FR" b="1" dirty="0" smtClean="0"/>
              <a:t>Tank.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 </a:t>
            </a:r>
            <a:r>
              <a:rPr lang="fr-FR" altLang="en-US" dirty="0"/>
              <a:t>LE STOCKAGE DU FIOUL DOMESTIQUE ASPECTS TECHNIQUES ET </a:t>
            </a:r>
            <a:r>
              <a:rPr lang="fr-FR" altLang="en-US" dirty="0" smtClean="0"/>
              <a:t>RÉGLEMENTAIRES.</a:t>
            </a:r>
            <a:endParaRPr lang="fr-FR" alt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96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408974" cy="592097"/>
          </a:xfrm>
        </p:spPr>
        <p:txBody>
          <a:bodyPr/>
          <a:lstStyle/>
          <a:p>
            <a:r>
              <a:rPr lang="fr-FR" dirty="0" smtClean="0"/>
              <a:t>Sommaire: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FR" altLang="en-US" b="1" dirty="0"/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Introduction</a:t>
            </a:r>
            <a:r>
              <a:rPr lang="ar-DZ" altLang="en-US" b="1" dirty="0"/>
              <a:t>.</a:t>
            </a:r>
            <a:endParaRPr lang="fr-FR" altLang="en-US" b="1" dirty="0"/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Description des réservoirs</a:t>
            </a:r>
            <a:r>
              <a:rPr lang="ar-DZ" altLang="en-US" b="1" dirty="0" smtClean="0"/>
              <a:t>.</a:t>
            </a:r>
            <a:r>
              <a:rPr lang="ar-DZ" altLang="en-US" b="1" dirty="0" smtClean="0">
                <a:solidFill>
                  <a:srgbClr val="FF0000"/>
                </a:solidFill>
              </a:rPr>
              <a:t>.</a:t>
            </a:r>
            <a:endParaRPr lang="fr-FR" alt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Réservoirs de stockage de grandes capacités</a:t>
            </a:r>
            <a:r>
              <a:rPr lang="ar-DZ" altLang="en-US" b="1" dirty="0"/>
              <a:t>.</a:t>
            </a:r>
            <a:endParaRPr lang="fr-FR" altLang="en-US" b="1" dirty="0"/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Configuration des réservoirs de stockage</a:t>
            </a:r>
            <a:r>
              <a:rPr lang="ar-DZ" altLang="en-US" b="1" dirty="0" smtClean="0"/>
              <a:t>.</a:t>
            </a:r>
            <a:endParaRPr lang="fr-FR" altLang="en-US" b="1" dirty="0" smtClean="0"/>
          </a:p>
          <a:p>
            <a:pPr>
              <a:buFont typeface="Wingdings" pitchFamily="2" charset="2"/>
              <a:buChar char="Ø"/>
            </a:pPr>
            <a:r>
              <a:rPr lang="fr-FR" altLang="en-US" b="1" dirty="0" smtClean="0"/>
              <a:t>Les Différents </a:t>
            </a:r>
            <a:r>
              <a:rPr lang="fr-FR" altLang="en-US" b="1" dirty="0"/>
              <a:t>types de réservoirs</a:t>
            </a:r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Équipements et accessoires</a:t>
            </a:r>
            <a:r>
              <a:rPr lang="ar-DZ" altLang="en-US" b="1" dirty="0" smtClean="0"/>
              <a:t>.</a:t>
            </a:r>
            <a:endParaRPr lang="fr-FR" altLang="en-US" b="1" dirty="0" smtClean="0"/>
          </a:p>
          <a:p>
            <a:pPr>
              <a:buFont typeface="Wingdings" pitchFamily="2" charset="2"/>
              <a:buChar char="Ø"/>
            </a:pPr>
            <a:r>
              <a:rPr lang="fr-FR" altLang="en-US" b="1" dirty="0" smtClean="0"/>
              <a:t>Avantages et inconvénients  </a:t>
            </a:r>
            <a:endParaRPr lang="fr-FR" altLang="en-US" b="1" dirty="0"/>
          </a:p>
          <a:p>
            <a:pPr>
              <a:buFont typeface="Wingdings" pitchFamily="2" charset="2"/>
              <a:buChar char="Ø"/>
            </a:pPr>
            <a:r>
              <a:rPr lang="fr-FR" altLang="en-US" b="1" dirty="0"/>
              <a:t>Conclusion</a:t>
            </a:r>
            <a:r>
              <a:rPr lang="ar-DZ" altLang="en-US" b="1" dirty="0"/>
              <a:t>.</a:t>
            </a:r>
            <a:endParaRPr lang="fr-FR" altLang="en-US" b="1" dirty="0"/>
          </a:p>
          <a:p>
            <a:pPr>
              <a:buFont typeface="Wingdings" pitchFamily="2" charset="2"/>
              <a:buChar char="Ø"/>
            </a:pPr>
            <a:endParaRPr lang="fr-FR" altLang="en-US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28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134471"/>
            <a:ext cx="10364451" cy="1116105"/>
          </a:xfrm>
        </p:spPr>
        <p:txBody>
          <a:bodyPr/>
          <a:lstStyle/>
          <a:p>
            <a: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250576"/>
            <a:ext cx="10363826" cy="4540623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       </a:t>
            </a:r>
            <a:r>
              <a:rPr lang="fr-FR" sz="2400" dirty="0" smtClean="0"/>
              <a:t>Les </a:t>
            </a:r>
            <a:r>
              <a:rPr lang="fr-FR" sz="2400" dirty="0"/>
              <a:t>réservoirs </a:t>
            </a:r>
            <a:r>
              <a:rPr lang="fr-FR" sz="2400" dirty="0" smtClean="0"/>
              <a:t>métalliques sont </a:t>
            </a:r>
            <a:r>
              <a:rPr lang="fr-FR" sz="2400" dirty="0"/>
              <a:t>des structures </a:t>
            </a:r>
            <a:r>
              <a:rPr lang="fr-FR" sz="2400" dirty="0" smtClean="0"/>
              <a:t>utilisées </a:t>
            </a:r>
            <a:r>
              <a:rPr lang="fr-FR" sz="2400" dirty="0"/>
              <a:t>pour le stockage de </a:t>
            </a:r>
            <a:r>
              <a:rPr lang="fr-FR" sz="2400" dirty="0" smtClean="0"/>
              <a:t>l’eau et d’autres liquides, ces réservoirs </a:t>
            </a:r>
            <a:r>
              <a:rPr lang="fr-FR" altLang="en-US" sz="2400" dirty="0" smtClean="0"/>
              <a:t>peuvent être en </a:t>
            </a:r>
            <a:r>
              <a:rPr lang="fr-FR" altLang="en-US" sz="2400" dirty="0"/>
              <a:t>dessous ou </a:t>
            </a:r>
            <a:r>
              <a:rPr lang="fr-FR" altLang="en-US" sz="2400" dirty="0" smtClean="0"/>
              <a:t>au-dessus du</a:t>
            </a:r>
            <a:r>
              <a:rPr lang="fr-FR" altLang="en-US" sz="2400" dirty="0"/>
              <a:t> niveau du sol</a:t>
            </a:r>
            <a:r>
              <a:rPr lang="fr-FR" altLang="en-US" sz="2400" dirty="0" smtClean="0"/>
              <a:t>.</a:t>
            </a:r>
          </a:p>
          <a:p>
            <a:pPr>
              <a:buNone/>
            </a:pPr>
            <a:endParaRPr lang="fr-FR" altLang="en-US" dirty="0"/>
          </a:p>
          <a:p>
            <a:pPr>
              <a:buNone/>
            </a:pPr>
            <a:endParaRPr lang="fr-FR" alt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9" y="2957513"/>
            <a:ext cx="6748743" cy="36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868055" y="430306"/>
            <a:ext cx="10409544" cy="188260"/>
          </a:xfrm>
        </p:spPr>
        <p:txBody>
          <a:bodyPr>
            <a:noAutofit/>
          </a:bodyPr>
          <a:lstStyle/>
          <a:p>
            <a:pPr algn="l"/>
            <a:r>
              <a:rPr lang="fr-FR" sz="2000" dirty="0"/>
              <a:t>les réservoirs </a:t>
            </a:r>
            <a:r>
              <a:rPr lang="fr-FR" sz="2000" dirty="0" smtClean="0"/>
              <a:t>souterraines (</a:t>
            </a:r>
            <a:r>
              <a:rPr lang="fr-FR" altLang="en-US" sz="2000" dirty="0"/>
              <a:t>en dessous du niveau du sol ) sont fabriqués a partir 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833718"/>
            <a:ext cx="10363826" cy="4957481"/>
          </a:xfrm>
        </p:spPr>
        <p:txBody>
          <a:bodyPr/>
          <a:lstStyle/>
          <a:p>
            <a:pPr marL="0" indent="0">
              <a:buNone/>
            </a:pPr>
            <a:r>
              <a:rPr lang="fr-FR" altLang="en-US" dirty="0" smtClean="0"/>
              <a:t>de la fibre de verre dans le but d’une protection contre l’incendie , ils sont construits</a:t>
            </a:r>
            <a:r>
              <a:rPr lang="fr-FR" altLang="en-US" dirty="0"/>
              <a:t> pour stocker de grandes quantités , alors que ceux de type aérien </a:t>
            </a:r>
            <a:r>
              <a:rPr lang="fr-FR" altLang="en-US" dirty="0" smtClean="0"/>
              <a:t>(au dessus du niveau du sol) sont </a:t>
            </a:r>
            <a:r>
              <a:rPr lang="fr-FR" altLang="en-US" dirty="0"/>
              <a:t>construits pour une distribution directe par gravité et sont généralement de plus petite capacité</a:t>
            </a:r>
            <a:r>
              <a:rPr lang="fr-FR" altLang="en-US" dirty="0" smtClean="0"/>
              <a:t>.</a:t>
            </a:r>
          </a:p>
          <a:p>
            <a:pPr marL="0" indent="0">
              <a:buNone/>
            </a:pPr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6A1FC9-5A9D-45C4-A6B8-AC5D8CB9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906" y="2729754"/>
            <a:ext cx="6131859" cy="353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2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05118"/>
            <a:ext cx="10364451" cy="443754"/>
          </a:xfrm>
        </p:spPr>
        <p:txBody>
          <a:bodyPr>
            <a:normAutofit fontScale="90000"/>
          </a:bodyPr>
          <a:lstStyle/>
          <a:p>
            <a: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des réservoirs :</a:t>
            </a:r>
            <a:b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048872"/>
            <a:ext cx="10363826" cy="4742327"/>
          </a:xfrm>
        </p:spPr>
        <p:txBody>
          <a:bodyPr/>
          <a:lstStyle/>
          <a:p>
            <a:r>
              <a:rPr lang="fr-FR" altLang="en-US" sz="2400" dirty="0"/>
              <a:t>Les réservoirs de stockage et les réservoirs aériens sont utilisés pour </a:t>
            </a:r>
            <a:r>
              <a:rPr lang="fr-FR" altLang="en-US" sz="2400" dirty="0" smtClean="0"/>
              <a:t>stocker </a:t>
            </a:r>
            <a:r>
              <a:rPr lang="fr-FR" altLang="en-US" sz="2400" dirty="0"/>
              <a:t>toutes sortes de liquides et </a:t>
            </a:r>
            <a:r>
              <a:rPr lang="fr-FR" altLang="en-US" sz="2400" dirty="0" smtClean="0"/>
              <a:t>gaz (</a:t>
            </a:r>
            <a:r>
              <a:rPr lang="fr-FR" altLang="en-US" sz="2400" dirty="0"/>
              <a:t>l'eau, liquide pétrole, </a:t>
            </a:r>
            <a:r>
              <a:rPr lang="fr-FR" sz="2400" dirty="0"/>
              <a:t>gaz naturel</a:t>
            </a:r>
            <a:r>
              <a:rPr lang="fr-FR" altLang="en-US" sz="2400" dirty="0" smtClean="0"/>
              <a:t> </a:t>
            </a:r>
            <a:r>
              <a:rPr lang="fr-FR" altLang="en-US" sz="2400" dirty="0"/>
              <a:t>et </a:t>
            </a:r>
            <a:r>
              <a:rPr lang="fr-FR" altLang="en-US" sz="2400" dirty="0" smtClean="0"/>
              <a:t>d’autres </a:t>
            </a:r>
            <a:r>
              <a:rPr lang="fr-FR" altLang="en-US" sz="2400" dirty="0" smtClean="0"/>
              <a:t>produits</a:t>
            </a:r>
            <a:r>
              <a:rPr lang="fr-FR" altLang="en-US" sz="2400" dirty="0" smtClean="0"/>
              <a:t> </a:t>
            </a:r>
            <a:r>
              <a:rPr lang="fr-FR" altLang="en-US" sz="2400" dirty="0" smtClean="0"/>
              <a:t>similaires……). Ces réservoirs sont bâtis par </a:t>
            </a:r>
            <a:r>
              <a:rPr lang="fr-FR" sz="2400" dirty="0"/>
              <a:t>de </a:t>
            </a:r>
            <a:r>
              <a:rPr lang="fr-FR" sz="2400" b="1" dirty="0"/>
              <a:t>tôles en acier galvanisé, acier inoxydable, aluminium</a:t>
            </a:r>
            <a:r>
              <a:rPr lang="fr-FR" sz="2400" dirty="0"/>
              <a:t> qui sont </a:t>
            </a:r>
            <a:r>
              <a:rPr lang="fr-FR" sz="2400" dirty="0" smtClean="0"/>
              <a:t>poinçonnées, </a:t>
            </a:r>
            <a:r>
              <a:rPr lang="fr-FR" altLang="en-US" sz="2400" dirty="0"/>
              <a:t>soudée </a:t>
            </a:r>
            <a:r>
              <a:rPr lang="fr-FR" altLang="en-US" sz="2400" dirty="0" smtClean="0"/>
              <a:t>,préparées </a:t>
            </a:r>
            <a:r>
              <a:rPr lang="fr-FR" altLang="en-US" sz="2400" dirty="0"/>
              <a:t>et </a:t>
            </a:r>
            <a:r>
              <a:rPr lang="fr-FR" altLang="en-US" sz="2400" dirty="0" smtClean="0"/>
              <a:t>emballées en usine</a:t>
            </a:r>
            <a:r>
              <a:rPr lang="fr-FR" altLang="en-US" dirty="0" smtClean="0"/>
              <a:t>.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23402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6187"/>
          </a:xfrm>
        </p:spPr>
        <p:txBody>
          <a:bodyPr>
            <a:normAutofit fontScale="90000"/>
          </a:bodyPr>
          <a:lstStyle/>
          <a:p>
            <a: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Réservoirs de stockage de grandes capacités :</a:t>
            </a:r>
            <a:b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339402"/>
            <a:ext cx="10363826" cy="4451797"/>
          </a:xfrm>
        </p:spPr>
        <p:txBody>
          <a:bodyPr/>
          <a:lstStyle/>
          <a:p>
            <a:r>
              <a:rPr lang="fr-FR" altLang="en-US" dirty="0"/>
              <a:t>sont des récipients de stockage de très grandes contenances de formes cylindriques ou rectangulaires disposés horizontalement ou verticalement. Ils servent d'habitude </a:t>
            </a:r>
            <a:r>
              <a:rPr lang="fr-FR" altLang="en-US" dirty="0" smtClean="0"/>
              <a:t>à conserver </a:t>
            </a:r>
            <a:r>
              <a:rPr lang="fr-FR" altLang="en-US" dirty="0"/>
              <a:t>différents types de liquides industriels comme </a:t>
            </a:r>
            <a:r>
              <a:rPr lang="fr-FR" altLang="en-US" dirty="0" smtClean="0"/>
              <a:t>(</a:t>
            </a:r>
            <a:r>
              <a:rPr lang="fr-FR" altLang="en-US" b="1" dirty="0" smtClean="0"/>
              <a:t>des </a:t>
            </a:r>
            <a:r>
              <a:rPr lang="fr-FR" altLang="en-US" b="1" dirty="0"/>
              <a:t>hydrocarbures, des produits chimiques, des eaux industrielles</a:t>
            </a:r>
            <a:r>
              <a:rPr lang="fr-FR" altLang="en-US" b="1" dirty="0" smtClean="0"/>
              <a:t>..</a:t>
            </a:r>
            <a:r>
              <a:rPr lang="fr-FR" altLang="en-US" dirty="0" smtClean="0"/>
              <a:t>) </a:t>
            </a:r>
            <a:r>
              <a:rPr lang="fr-FR" dirty="0"/>
              <a:t>à l’abri de la poussière et de l’environnement extérieur.</a:t>
            </a:r>
            <a:endParaRPr lang="fr-FR" altLang="en-US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1" y="3284112"/>
            <a:ext cx="5988677" cy="3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0318"/>
          </a:xfrm>
        </p:spPr>
        <p:txBody>
          <a:bodyPr>
            <a:normAutofit fontScale="90000"/>
          </a:bodyPr>
          <a:lstStyle/>
          <a:p>
            <a:pPr algn="l"/>
            <a: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des réservoirs de stockage :</a:t>
            </a:r>
            <a:br>
              <a:rPr lang="fr-FR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438836"/>
            <a:ext cx="10363826" cy="43523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La configuration d’un réservoir dépend de deux impératifs essentiels qui </a:t>
            </a:r>
            <a:r>
              <a:rPr lang="fr-FR" sz="2400" dirty="0" smtClean="0"/>
              <a:t>sont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1)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 </a:t>
            </a:r>
            <a:r>
              <a:rPr lang="fr-FR" b="1" dirty="0">
                <a:solidFill>
                  <a:srgbClr val="FF0000"/>
                </a:solidFill>
              </a:rPr>
              <a:t>la conservation du </a:t>
            </a:r>
            <a:r>
              <a:rPr lang="fr-FR" b="1" dirty="0" smtClean="0">
                <a:solidFill>
                  <a:srgbClr val="FF0000"/>
                </a:solidFill>
              </a:rPr>
              <a:t>produit: </a:t>
            </a:r>
            <a:r>
              <a:rPr lang="fr-FR" dirty="0" smtClean="0"/>
              <a:t>en limitant ou en interdisant les évaporations.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2)</a:t>
            </a:r>
            <a:r>
              <a:rPr lang="fr-FR" b="1" dirty="0">
                <a:solidFill>
                  <a:srgbClr val="FF0000"/>
                </a:solidFill>
              </a:rPr>
              <a:t> la tenue de la structure à la pression </a:t>
            </a:r>
            <a:r>
              <a:rPr lang="fr-FR" b="1" dirty="0" smtClean="0">
                <a:solidFill>
                  <a:srgbClr val="FF0000"/>
                </a:solidFill>
              </a:rPr>
              <a:t>interne : </a:t>
            </a:r>
            <a:r>
              <a:rPr lang="fr-FR" dirty="0" smtClean="0"/>
              <a:t>cette pression interne est causée par le produit lui-même ou maintenue à un certain niveau </a:t>
            </a:r>
            <a:r>
              <a:rPr lang="fr-FR" dirty="0"/>
              <a:t>pour faciliter l’exploitation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40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1028700"/>
            <a:ext cx="10364451" cy="38324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fr-FR" altLang="en-US" b="1" u="sng" dirty="0">
                <a:solidFill>
                  <a:schemeClr val="accent1">
                    <a:lumMod val="75000"/>
                  </a:schemeClr>
                </a:solidFill>
              </a:rPr>
              <a:t>Les Différents types de réservoirs</a:t>
            </a:r>
            <a:r>
              <a:rPr lang="fr-FR" altLang="en-US" b="1" dirty="0"/>
              <a:t/>
            </a:r>
            <a:br>
              <a:rPr lang="fr-FR" altLang="en-US" b="1" dirty="0"/>
            </a:br>
            <a:r>
              <a:rPr lang="fr-FR" altLang="en-US" b="1" dirty="0"/>
              <a:t/>
            </a:r>
            <a:br>
              <a:rPr lang="fr-FR" altLang="en-US" b="1" dirty="0"/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185863"/>
            <a:ext cx="10363826" cy="5672137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Réservoir cylindrique </a:t>
            </a:r>
            <a:r>
              <a:rPr lang="fr-FR" dirty="0" smtClean="0"/>
              <a:t>Il existe deux types de réservoirs cylindrique soit horizontal soit vertical </a:t>
            </a:r>
          </a:p>
          <a:p>
            <a:pPr marL="0" indent="0">
              <a:buNone/>
            </a:pPr>
            <a:r>
              <a:rPr lang="fr-FR" dirty="0"/>
              <a:t>La forme cylindrique est la plus courante en raison de sa </a:t>
            </a:r>
            <a:r>
              <a:rPr lang="fr-FR" b="1" dirty="0"/>
              <a:t>simplicité de mise en œuvre</a:t>
            </a:r>
            <a:r>
              <a:rPr lang="fr-FR" dirty="0"/>
              <a:t> et </a:t>
            </a:r>
            <a:r>
              <a:rPr lang="fr-FR" b="1" dirty="0"/>
              <a:t>de sa bonne résistance à la pression </a:t>
            </a:r>
            <a:r>
              <a:rPr lang="fr-FR" b="1" dirty="0" smtClean="0"/>
              <a:t>interne </a:t>
            </a:r>
            <a:r>
              <a:rPr lang="fr-FR" dirty="0" smtClean="0"/>
              <a:t>mais lorsque la pression </a:t>
            </a:r>
            <a:r>
              <a:rPr lang="fr-FR" dirty="0"/>
              <a:t>est </a:t>
            </a:r>
            <a:r>
              <a:rPr lang="fr-FR" dirty="0" smtClean="0"/>
              <a:t>très importante on passe </a:t>
            </a:r>
            <a:r>
              <a:rPr lang="fr-FR" dirty="0"/>
              <a:t>à des formes sphériques </a:t>
            </a:r>
            <a:r>
              <a:rPr lang="fr-FR" dirty="0" smtClean="0"/>
              <a:t>qui sont mieux </a:t>
            </a:r>
            <a:r>
              <a:rPr lang="fr-FR" dirty="0"/>
              <a:t>adaptées que les </a:t>
            </a:r>
            <a:r>
              <a:rPr lang="fr-FR" dirty="0" smtClean="0"/>
              <a:t>formes cylindriques.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039"/>
            <a:ext cx="5459506" cy="2994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65" y="3629025"/>
            <a:ext cx="4569012" cy="31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633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Réservoir sphérique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357314"/>
            <a:ext cx="10363826" cy="4433886"/>
          </a:xfrm>
        </p:spPr>
        <p:txBody>
          <a:bodyPr>
            <a:normAutofit/>
          </a:bodyPr>
          <a:lstStyle/>
          <a:p>
            <a:r>
              <a:rPr lang="fr-FR" dirty="0"/>
              <a:t>Les sphères </a:t>
            </a:r>
            <a:r>
              <a:rPr lang="fr-FR" dirty="0" smtClean="0"/>
              <a:t>sont </a:t>
            </a:r>
            <a:r>
              <a:rPr lang="fr-FR" dirty="0"/>
              <a:t>largement employées pour </a:t>
            </a:r>
            <a:r>
              <a:rPr lang="fr-FR" dirty="0" smtClean="0"/>
              <a:t>les stockages </a:t>
            </a:r>
            <a:r>
              <a:rPr lang="fr-FR" dirty="0"/>
              <a:t>importants de gaz liquéfiés sous forte pression. C’est </a:t>
            </a:r>
            <a:r>
              <a:rPr lang="fr-FR" dirty="0" smtClean="0"/>
              <a:t>la forme </a:t>
            </a:r>
            <a:r>
              <a:rPr lang="fr-FR" dirty="0"/>
              <a:t>idéale pour résister à la pression car c’est sur ce type </a:t>
            </a:r>
            <a:r>
              <a:rPr lang="fr-FR" dirty="0" smtClean="0"/>
              <a:t>de coque </a:t>
            </a:r>
            <a:r>
              <a:rPr lang="fr-FR" dirty="0"/>
              <a:t>que le niveau des contraintes de membrane reste le </a:t>
            </a:r>
            <a:r>
              <a:rPr lang="fr-FR" dirty="0" smtClean="0"/>
              <a:t>plus faible </a:t>
            </a:r>
            <a:r>
              <a:rPr lang="fr-FR" dirty="0"/>
              <a:t>; c’est ainsi que l’épaisseur d’une enveloppe sphérique </a:t>
            </a:r>
            <a:r>
              <a:rPr lang="fr-FR" dirty="0" smtClean="0"/>
              <a:t>est, par </a:t>
            </a:r>
            <a:r>
              <a:rPr lang="fr-FR" dirty="0"/>
              <a:t>exemple, moitié moindre que celle d’une enveloppe </a:t>
            </a:r>
            <a:r>
              <a:rPr lang="fr-FR" dirty="0" smtClean="0"/>
              <a:t>cylindrique de </a:t>
            </a:r>
            <a:r>
              <a:rPr lang="fr-FR" dirty="0"/>
              <a:t>même diamètre soumise à la même pression et réalisée avec </a:t>
            </a:r>
            <a:r>
              <a:rPr lang="fr-FR" dirty="0" smtClean="0"/>
              <a:t>le même </a:t>
            </a:r>
            <a:r>
              <a:rPr lang="fr-FR" dirty="0"/>
              <a:t>matériau. C’est aussi la forme géométrique qui présente </a:t>
            </a:r>
            <a:r>
              <a:rPr lang="fr-FR" dirty="0" smtClean="0"/>
              <a:t>la plus </a:t>
            </a:r>
            <a:r>
              <a:rPr lang="fr-FR" dirty="0"/>
              <a:t>petite surface de paroi pour un volume </a:t>
            </a:r>
            <a:r>
              <a:rPr lang="fr-FR" dirty="0" smtClean="0"/>
              <a:t>donné.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96447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1696</TotalTime>
  <Words>587</Words>
  <Application>Microsoft Office PowerPoint</Application>
  <PresentationFormat>Grand écran</PresentationFormat>
  <Paragraphs>64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Ronds dans l’eau</vt:lpstr>
      <vt:lpstr>République Algérienne Populaire et Démocratique Ministère de l’Enseignement Supérieur et de la Recherche Scientifique          Université Abou Bekr Belkaid Tlemcen Faculté de Technologie  Département de Génie Civil  spécialité  : structure</vt:lpstr>
      <vt:lpstr>Sommaire:</vt:lpstr>
      <vt:lpstr>Introduction :</vt:lpstr>
      <vt:lpstr>les réservoirs souterraines (en dessous du niveau du sol ) sont fabriqués a partir </vt:lpstr>
      <vt:lpstr>Description des réservoirs : </vt:lpstr>
      <vt:lpstr>Réservoirs de stockage de grandes capacités : </vt:lpstr>
      <vt:lpstr>Configuration des réservoirs de stockage : </vt:lpstr>
      <vt:lpstr>  Les Différents types de réservoirs   </vt:lpstr>
      <vt:lpstr>Réservoir sphérique</vt:lpstr>
      <vt:lpstr>Réservoir sphérique </vt:lpstr>
      <vt:lpstr>Réservoir rectangulaire </vt:lpstr>
      <vt:lpstr>équipement et accessoire d'un réservoir métallique</vt:lpstr>
      <vt:lpstr>2) la passerelle</vt:lpstr>
      <vt:lpstr>3) les escalier</vt:lpstr>
      <vt:lpstr>4) échelle à crinoline</vt:lpstr>
      <vt:lpstr>5) Le Piquage</vt:lpstr>
      <vt:lpstr> Reversoir métallique (avantages et inconvénients)</vt:lpstr>
      <vt:lpstr>conclusion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République Algérienne Populaire et Démocratique Ministère de l’Enseignement Supérieur et de la Recherche Scientifique          Université Abou Bekr Belkaid Tlemcen Faculté de Technologie  Département de Génie Civil  spécialité  : structure</dc:title>
  <dc:creator>HP</dc:creator>
  <cp:lastModifiedBy>HP</cp:lastModifiedBy>
  <cp:revision>39</cp:revision>
  <dcterms:created xsi:type="dcterms:W3CDTF">2022-12-05T10:25:22Z</dcterms:created>
  <dcterms:modified xsi:type="dcterms:W3CDTF">2022-12-21T06:37:23Z</dcterms:modified>
</cp:coreProperties>
</file>