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79" r:id="rId15"/>
    <p:sldId id="280" r:id="rId16"/>
    <p:sldId id="281" r:id="rId17"/>
    <p:sldId id="282" r:id="rId18"/>
    <p:sldId id="283" r:id="rId19"/>
    <p:sldId id="294" r:id="rId20"/>
    <p:sldId id="291" r:id="rId21"/>
    <p:sldId id="295" r:id="rId22"/>
    <p:sldId id="293" r:id="rId23"/>
    <p:sldId id="269" r:id="rId24"/>
    <p:sldId id="273" r:id="rId25"/>
    <p:sldId id="286" r:id="rId26"/>
    <p:sldId id="288" r:id="rId27"/>
    <p:sldId id="287" r:id="rId28"/>
    <p:sldId id="289" r:id="rId29"/>
    <p:sldId id="274" r:id="rId30"/>
    <p:sldId id="275" r:id="rId31"/>
    <p:sldId id="277" r:id="rId32"/>
    <p:sldId id="284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52509" autoAdjust="0"/>
  </p:normalViewPr>
  <p:slideViewPr>
    <p:cSldViewPr snapToGrid="0">
      <p:cViewPr varScale="1">
        <p:scale>
          <a:sx n="36" d="100"/>
          <a:sy n="36" d="100"/>
        </p:scale>
        <p:origin x="-23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E1EE5-C72A-429C-BC15-8F0EAA48138E}" type="datetimeFigureOut">
              <a:rPr lang="fr-FR" smtClean="0"/>
              <a:pPr/>
              <a:t>02/07/2018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E1293-F410-4CE6-8CD0-71EFD5780B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8434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92188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79744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58965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24487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17108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49087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9060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52117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None/>
            </a:pPr>
            <a:endParaRPr sz="900" dirty="0"/>
          </a:p>
        </p:txBody>
      </p:sp>
    </p:spTree>
    <p:extLst>
      <p:ext uri="{BB962C8B-B14F-4D97-AF65-F5344CB8AC3E}">
        <p14:creationId xmlns="" xmlns:p14="http://schemas.microsoft.com/office/powerpoint/2010/main" val="1605760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obtenir le support package, premièrement on ouvre MATLAB et on clique sur le bouton A-O </a:t>
            </a:r>
            <a:r>
              <a:rPr lang="fr-FR" sz="11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aprét</a:t>
            </a: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 </a:t>
            </a:r>
            <a:r>
              <a:rPr lang="fr-FR" sz="11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GetSP</a:t>
            </a: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»</a:t>
            </a:r>
            <a:r>
              <a:rPr lang="fr-FR" sz="1100" baseline="0" dirty="0" smtClean="0"/>
              <a:t>. 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installer SPK </a:t>
            </a:r>
            <a:r>
              <a:rPr lang="fr-FR" sz="1100" baseline="0" dirty="0" smtClean="0"/>
              <a:t>on choisit soit &lt;I-F-I&gt;, soit &lt;I-F-F&gt;.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cliquant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 « Next », et </a:t>
            </a: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choisit RP pour installer les deux paquets en même temps.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cliquant sur « </a:t>
            </a:r>
            <a:r>
              <a:rPr lang="fr-FR" sz="11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</a:t>
            </a: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», la fenêtre s’affiche pour entrer l’adresse E-mail et le mot de passe du compte </a:t>
            </a:r>
            <a:r>
              <a:rPr lang="fr-FR" sz="1100" baseline="0" dirty="0" err="1" smtClean="0"/>
              <a:t>MathWorks</a:t>
            </a:r>
            <a:r>
              <a:rPr lang="fr-FR" sz="1100" baseline="0" dirty="0" smtClean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fois l’installation de package terminée le programme commence à installer les pilotes ou les mises à jour.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L’étape obligatoire dans ce processus est de choisir le model de 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cliquant sur « </a:t>
            </a:r>
            <a:r>
              <a:rPr lang="fr-FR" sz="11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</a:t>
            </a: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», la fenêtre qui s’affiche où on doit sélectionner «</a:t>
            </a:r>
            <a:r>
              <a:rPr lang="fr-FR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DCHC</a:t>
            </a: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doit Sélectionner un lecteur de cartes MicroSD pour installer le système d’exploitation de RASP.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fin, en cliquant sur « </a:t>
            </a:r>
            <a:r>
              <a:rPr lang="fr-FR" sz="11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</a:t>
            </a: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» le programme termine l’installation complet de SP pour RP. Donc dans ce cas on peut implémenter un schéma Simulink dans le RP.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SPS pour le matériel RP doit se trouver dans la bibliothèque Simulink.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peut voir que le SPK est un ensemble des blocs qui nous permet de générer des programmes qui s’exécute sur un RSP.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peut aussi taper directement en ligne de commande MATLAB « </a:t>
            </a:r>
            <a:r>
              <a:rPr lang="fr-FR" sz="11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raspberrypilib</a:t>
            </a:r>
            <a:r>
              <a:rPr lang="fr-FR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» pour vérifier la bibliothèque Simulink.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535748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ar-DZ" dirty="0"/>
          </a:p>
        </p:txBody>
      </p:sp>
    </p:spTree>
    <p:extLst>
      <p:ext uri="{BB962C8B-B14F-4D97-AF65-F5344CB8AC3E}">
        <p14:creationId xmlns="" xmlns:p14="http://schemas.microsoft.com/office/powerpoint/2010/main" val="338892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60467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fr-FR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fr-FR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54095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85187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79110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71035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00649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47948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8302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2017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62226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18134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54675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293-F410-4CE6-8CD0-71EFD5780B1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2079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51"/>
            <a:ext cx="2002464" cy="22690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53C08B-BB60-47C8-9066-A5690A600170}" type="datetimeFigureOut">
              <a:rPr lang="fr-FR" smtClean="0"/>
              <a:pPr/>
              <a:t>02/07/2018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7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1485C0-3996-4837-8C34-B8CE934834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3C08B-BB60-47C8-9066-A5690A600170}" type="datetimeFigureOut">
              <a:rPr lang="fr-FR" smtClean="0"/>
              <a:pPr/>
              <a:t>02/07/2018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485C0-3996-4837-8C34-B8CE934834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51"/>
            <a:ext cx="2002464" cy="226903"/>
          </a:xfrm>
        </p:spPr>
        <p:txBody>
          <a:bodyPr/>
          <a:lstStyle>
            <a:extLst/>
          </a:lstStyle>
          <a:p>
            <a:fld id="{5753C08B-BB60-47C8-9066-A5690A600170}" type="datetimeFigureOut">
              <a:rPr lang="fr-FR" smtClean="0"/>
              <a:pPr/>
              <a:t>02/07/2018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1485C0-3996-4837-8C34-B8CE934834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6032" y="707633"/>
            <a:ext cx="3208799" cy="1371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46025" y="2356371"/>
            <a:ext cx="7540800" cy="421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3" y="3838335"/>
            <a:ext cx="4505699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3" y="5310735"/>
            <a:ext cx="4505699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3C08B-BB60-47C8-9066-A5690A600170}" type="datetimeFigureOut">
              <a:rPr lang="fr-FR" smtClean="0"/>
              <a:pPr/>
              <a:t>02/07/2018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485C0-3996-4837-8C34-B8CE934834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5"/>
            <a:ext cx="2002464" cy="22690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53C08B-BB60-47C8-9066-A5690A600170}" type="datetimeFigureOut">
              <a:rPr lang="fr-FR" smtClean="0"/>
              <a:pPr/>
              <a:t>02/07/2018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1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81485C0-3996-4837-8C34-B8CE934834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3C08B-BB60-47C8-9066-A5690A600170}" type="datetimeFigureOut">
              <a:rPr lang="fr-FR" smtClean="0"/>
              <a:pPr/>
              <a:t>02/07/2018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485C0-3996-4837-8C34-B8CE934834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3C08B-BB60-47C8-9066-A5690A600170}" type="datetimeFigureOut">
              <a:rPr lang="fr-FR" smtClean="0"/>
              <a:pPr/>
              <a:t>02/07/2018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485C0-3996-4837-8C34-B8CE934834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3C08B-BB60-47C8-9066-A5690A600170}" type="datetimeFigureOut">
              <a:rPr lang="fr-FR" smtClean="0"/>
              <a:pPr/>
              <a:t>02/07/2018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485C0-3996-4837-8C34-B8CE934834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53C08B-BB60-47C8-9066-A5690A600170}" type="datetimeFigureOut">
              <a:rPr lang="fr-FR" smtClean="0"/>
              <a:pPr/>
              <a:t>02/07/2018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485C0-3996-4837-8C34-B8CE934834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3C08B-BB60-47C8-9066-A5690A600170}" type="datetimeFigureOut">
              <a:rPr lang="fr-FR" smtClean="0"/>
              <a:pPr/>
              <a:t>02/07/2018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485C0-3996-4837-8C34-B8CE934834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4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5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3C08B-BB60-47C8-9066-A5690A600170}" type="datetimeFigureOut">
              <a:rPr lang="fr-FR" smtClean="0"/>
              <a:pPr/>
              <a:t>02/07/2018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485C0-3996-4837-8C34-B8CE9348348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3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51"/>
            <a:ext cx="2002464" cy="226903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53C08B-BB60-47C8-9066-A5690A600170}" type="datetimeFigureOut">
              <a:rPr lang="fr-FR" smtClean="0"/>
              <a:pPr/>
              <a:t>02/07/2018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7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81485C0-3996-4837-8C34-B8CE934834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340774"/>
            <a:ext cx="7772400" cy="1470025"/>
          </a:xfrm>
        </p:spPr>
        <p:txBody>
          <a:bodyPr>
            <a:normAutofit/>
          </a:bodyPr>
          <a:lstStyle/>
          <a:p>
            <a:r>
              <a:rPr lang="fr-FR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ET MODELATION D’UNE CHAINE DE TRANSMISSION DVB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Présenter par </a:t>
            </a:r>
            <a:r>
              <a:rPr lang="fr-FR" dirty="0" smtClean="0"/>
              <a:t>: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ARBOUZ FEDWA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ALLALI KHAYRA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1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 advTm="2449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Wingdings" pitchFamily="2" charset="2"/>
              <a:buChar char="v"/>
            </a:pPr>
            <a:r>
              <a:rPr lang="fr-FR" b="1" i="1" dirty="0" smtClean="0">
                <a:latin typeface="Bell MT" pitchFamily="18" charset="0"/>
              </a:rPr>
              <a:t>DVB-C2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développement annoncé en 2008</a:t>
            </a:r>
          </a:p>
          <a:p>
            <a:r>
              <a:rPr lang="fr-FR" dirty="0" smtClean="0"/>
              <a:t>le DVB-C2 final permet des débits binaires allant jusqu'à 83,1 Mbit/s sur la largeur de bande de canal en utilisant la modulation 4096-QAM.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584734" y="6336796"/>
            <a:ext cx="55926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10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fr-FR" b="1" i="1" dirty="0" smtClean="0">
                <a:latin typeface="Bell MT" pitchFamily="18" charset="0"/>
              </a:rPr>
              <a:t>DVB-T: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transmission terrestre (par voie hertzienne) carie 19,39 Mbits/s.</a:t>
            </a:r>
          </a:p>
          <a:p>
            <a:endParaRPr lang="fr-FR" dirty="0"/>
          </a:p>
        </p:txBody>
      </p:sp>
      <p:pic>
        <p:nvPicPr>
          <p:cNvPr id="6" name="Image 5" descr="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3038423"/>
            <a:ext cx="8136904" cy="21187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11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fr-FR" b="1" i="1" dirty="0" smtClean="0">
                <a:latin typeface="Bell MT" pitchFamily="18" charset="0"/>
              </a:rPr>
              <a:t>DVB-H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sous-standard de la DVB-T, introduit pour les appareils portatifs comme le Mobile.</a:t>
            </a:r>
          </a:p>
          <a:p>
            <a:endParaRPr lang="fr-FR" dirty="0"/>
          </a:p>
        </p:txBody>
      </p:sp>
      <p:pic>
        <p:nvPicPr>
          <p:cNvPr id="4" name="Image 3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36912"/>
            <a:ext cx="8280920" cy="36291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12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 startAt="4"/>
            </a:pPr>
            <a:r>
              <a:rPr lang="fr-FR" b="1" i="1" dirty="0" smtClean="0">
                <a:solidFill>
                  <a:srgbClr val="FF0000"/>
                </a:solidFill>
                <a:latin typeface="Bell MT" pitchFamily="18" charset="0"/>
              </a:rPr>
              <a:t>Les technique de codage et modulation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Dans le DVB, nous avons utilisée plusieurs de technique de codage et modulation sont: 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MPEG.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OFDM.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REED SALAMON.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LDPC.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BCH.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13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792088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fr-FR" i="1" dirty="0" smtClean="0">
                <a:latin typeface="Bell MT" pitchFamily="18" charset="0"/>
              </a:rPr>
              <a:t>  MPEG:</a:t>
            </a:r>
            <a:endParaRPr lang="fr-FR" i="1" dirty="0">
              <a:latin typeface="Bell MT" pitchFamily="18" charset="0"/>
            </a:endParaRPr>
          </a:p>
        </p:txBody>
      </p:sp>
      <p:pic>
        <p:nvPicPr>
          <p:cNvPr id="5" name="Espace réservé du contenu 4" descr="MPEG-4_Prediction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5393" y="2194559"/>
            <a:ext cx="7471955" cy="3370217"/>
          </a:xfrm>
        </p:spPr>
      </p:pic>
      <p:sp>
        <p:nvSpPr>
          <p:cNvPr id="4" name="Rectangle 3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14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239000" cy="77034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fr-FR" i="1" dirty="0" smtClean="0">
                <a:latin typeface="Bell MT" pitchFamily="18" charset="0"/>
              </a:rPr>
              <a:t> OFDM</a:t>
            </a:r>
            <a:endParaRPr lang="fr-FR" i="1" dirty="0">
              <a:latin typeface="Bell MT" pitchFamily="18" charset="0"/>
            </a:endParaRPr>
          </a:p>
        </p:txBody>
      </p:sp>
      <p:pic>
        <p:nvPicPr>
          <p:cNvPr id="4" name="Espace réservé du contenu 3" descr="C:\Users\client\Desktop\Capture000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1"/>
            <a:ext cx="3867690" cy="171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8" y="4005067"/>
            <a:ext cx="3924299" cy="1638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15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fr-FR" dirty="0" smtClean="0"/>
              <a:t>REED SALAMON</a:t>
            </a:r>
            <a:endParaRPr lang="fr-FR" dirty="0"/>
          </a:p>
        </p:txBody>
      </p:sp>
      <p:pic>
        <p:nvPicPr>
          <p:cNvPr id="4" name="Espace réservé du contenu 3" descr="schifra_channel_diagra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88847"/>
            <a:ext cx="7488832" cy="4032447"/>
          </a:xfrm>
        </p:spPr>
      </p:pic>
      <p:sp>
        <p:nvSpPr>
          <p:cNvPr id="5" name="Rectangle 4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16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fr-FR" sz="40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LPDC 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6408712" cy="3168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4736" y="6336796"/>
            <a:ext cx="559265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17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fr-FR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BCH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Un code cyclique de longueur défini sur Fq est appelé code </a:t>
            </a:r>
            <a:r>
              <a:rPr lang="fr-FR" sz="2800" b="1" dirty="0" smtClean="0"/>
              <a:t>BCH</a:t>
            </a:r>
            <a:r>
              <a:rPr lang="fr-FR" sz="2800" dirty="0" smtClean="0"/>
              <a:t> de distance prescrite (désigne distance) si son polynôme générateur g(x) est plus petit multiple commun (PPCM) des polynômes minimaux des racines, et ou  est une racine primitive de l’unité.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18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467544" y="836712"/>
            <a:ext cx="7128792" cy="1008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514350" indent="-514350" algn="ctr">
              <a:buFont typeface="+mj-lt"/>
              <a:buAutoNum type="romanUcPeriod" startAt="5"/>
            </a:pPr>
            <a:r>
              <a:rPr lang="en" sz="3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Raspberry Pi avec Simulink</a:t>
            </a:r>
            <a:endParaRPr lang="en" sz="35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Bell MT" panose="02020503060305020303" pitchFamily="18" charset="0"/>
              <a:ea typeface="Roboto Slab"/>
              <a:cs typeface="Roboto Slab"/>
              <a:sym typeface="Roboto Slab"/>
            </a:endParaRPr>
          </a:p>
          <a:p>
            <a:pPr marL="514350" lvl="0" indent="-514350" algn="ctr">
              <a:spcBef>
                <a:spcPts val="0"/>
              </a:spcBef>
            </a:pPr>
            <a:endParaRPr lang="en" sz="3500" b="1" dirty="0">
              <a:solidFill>
                <a:schemeClr val="accent6">
                  <a:lumMod val="60000"/>
                  <a:lumOff val="40000"/>
                </a:schemeClr>
              </a:solidFill>
              <a:latin typeface="Bell MT" panose="02020503060305020303" pitchFamily="18" charset="0"/>
              <a:ea typeface="Roboto Slab"/>
              <a:cs typeface="Roboto Slab"/>
              <a:sym typeface="Roboto Slab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2" y="2492897"/>
            <a:ext cx="4509055" cy="34193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8426" y="6336796"/>
            <a:ext cx="628967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19 </a:t>
            </a:r>
            <a:endParaRPr lang="ar-DZ" sz="20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4855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  <a:latin typeface="Bell MT" pitchFamily="18" charset="0"/>
              </a:rPr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fr-FR" sz="2400" b="1" i="1" dirty="0" smtClean="0">
                <a:latin typeface="Bell MT" pitchFamily="18" charset="0"/>
              </a:rPr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2400" b="1" i="1" dirty="0" smtClean="0">
                <a:latin typeface="Bell MT" pitchFamily="18" charset="0"/>
              </a:rPr>
              <a:t>Définition de DVB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2400" b="1" i="1" dirty="0" smtClean="0">
                <a:latin typeface="Bell MT" pitchFamily="18" charset="0"/>
              </a:rPr>
              <a:t>Les sous standards de diffusion numérique</a:t>
            </a:r>
          </a:p>
          <a:p>
            <a:pPr marL="571500" indent="-571500">
              <a:buFont typeface="+mj-lt"/>
              <a:buAutoNum type="romanUcPeriod" startAt="4"/>
            </a:pPr>
            <a:r>
              <a:rPr lang="fr-FR" sz="2400" b="1" i="1" dirty="0" smtClean="0">
                <a:latin typeface="Bell MT" pitchFamily="18" charset="0"/>
              </a:rPr>
              <a:t>Les technique de codage et de modulation</a:t>
            </a:r>
          </a:p>
          <a:p>
            <a:pPr marL="571500" indent="-571500">
              <a:buFont typeface="+mj-lt"/>
              <a:buAutoNum type="romanUcPeriod" startAt="4"/>
            </a:pPr>
            <a:r>
              <a:rPr lang="fr-FR" sz="2400" b="1" dirty="0" err="1" smtClean="0">
                <a:latin typeface="Bell MT" panose="02020503060305020303" pitchFamily="18" charset="0"/>
              </a:rPr>
              <a:t>Raspberry</a:t>
            </a:r>
            <a:r>
              <a:rPr lang="fr-FR" sz="2400" b="1" dirty="0" smtClean="0">
                <a:latin typeface="Bell MT" panose="02020503060305020303" pitchFamily="18" charset="0"/>
              </a:rPr>
              <a:t> Pi avec </a:t>
            </a:r>
            <a:r>
              <a:rPr lang="fr-FR" sz="2400" b="1" dirty="0" err="1" smtClean="0">
                <a:latin typeface="Bell MT" panose="02020503060305020303" pitchFamily="18" charset="0"/>
              </a:rPr>
              <a:t>Simulink</a:t>
            </a:r>
            <a:endParaRPr lang="fr-FR" sz="2400" b="1" i="1" dirty="0" smtClean="0">
              <a:latin typeface="Bell MT" pitchFamily="18" charset="0"/>
            </a:endParaRPr>
          </a:p>
          <a:p>
            <a:pPr marL="571500" indent="-571500">
              <a:buFont typeface="+mj-lt"/>
              <a:buAutoNum type="romanUcPeriod" startAt="4"/>
            </a:pPr>
            <a:r>
              <a:rPr lang="fr-FR" sz="2400" b="1" i="1" dirty="0" smtClean="0">
                <a:latin typeface="Bell MT" pitchFamily="18" charset="0"/>
              </a:rPr>
              <a:t>Bloc de simulation d’émission DVB-S2</a:t>
            </a:r>
          </a:p>
          <a:p>
            <a:pPr marL="571500" indent="-571500">
              <a:buFont typeface="+mj-lt"/>
              <a:buAutoNum type="romanUcPeriod" startAt="4"/>
            </a:pPr>
            <a:r>
              <a:rPr lang="fr-FR" sz="2400" b="1" i="1" dirty="0" smtClean="0">
                <a:latin typeface="Bell MT" pitchFamily="18" charset="0"/>
              </a:rPr>
              <a:t>Résultat de simulation d’émission DVB-S2</a:t>
            </a:r>
          </a:p>
          <a:p>
            <a:pPr marL="571500" indent="-571500">
              <a:buFont typeface="+mj-lt"/>
              <a:buAutoNum type="romanUcPeriod" startAt="4"/>
            </a:pPr>
            <a:r>
              <a:rPr lang="fr-FR" sz="2400" b="1" i="1" dirty="0" smtClean="0">
                <a:latin typeface="Bell MT" pitchFamily="18" charset="0"/>
              </a:rPr>
              <a:t>Bloc de simulation de récepteur DVB-s2</a:t>
            </a:r>
          </a:p>
          <a:p>
            <a:pPr marL="571500" indent="-571500">
              <a:buFont typeface="+mj-lt"/>
              <a:buAutoNum type="romanUcPeriod" startAt="4"/>
            </a:pPr>
            <a:r>
              <a:rPr lang="fr-FR" sz="2400" b="1" i="1" dirty="0" smtClean="0">
                <a:latin typeface="Bell MT" pitchFamily="18" charset="0"/>
              </a:rPr>
              <a:t>Conclusion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2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146032" y="707634"/>
            <a:ext cx="3208799" cy="1209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 smtClean="0"/>
              <a:t>Raspberry Pi</a:t>
            </a:r>
            <a:endParaRPr lang="en" sz="3600" dirty="0"/>
          </a:p>
        </p:txBody>
      </p:sp>
      <p:sp>
        <p:nvSpPr>
          <p:cNvPr id="13" name="Shape 120"/>
          <p:cNvSpPr txBox="1"/>
          <p:nvPr/>
        </p:nvSpPr>
        <p:spPr>
          <a:xfrm>
            <a:off x="193790" y="1772818"/>
            <a:ext cx="4161034" cy="4320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latin typeface="+mj-lt"/>
              </a:rPr>
              <a:t>RASPBERRY Pi c’est un mini-ordinateur, fabriqué à partir d’une seule puce électronique contenant les composants traditionnels d’un ordinateur, un processeur à un seul cœur de 700MHZ et un GPU double cœur de 250MHZ capable de lire des films haute définition, avec une RAM qui peut aller jusqu’à 512MHZ.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+mj-lt"/>
              </a:rPr>
              <a:t>Raspberry</a:t>
            </a:r>
            <a:r>
              <a:rPr lang="fr-FR" dirty="0" smtClean="0">
                <a:latin typeface="+mj-lt"/>
              </a:rPr>
              <a:t> Pi peut être utilisé pour la réalisation de nombreux projets. </a:t>
            </a:r>
            <a:endParaRPr lang="fr-FR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9037" y="707638"/>
            <a:ext cx="2248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n" sz="3200" b="1" dirty="0">
                <a:solidFill>
                  <a:srgbClr val="114454"/>
                </a:solidFill>
                <a:highlight>
                  <a:srgbClr val="94BF6E"/>
                </a:highlight>
                <a:latin typeface="Nixie One"/>
                <a:ea typeface="Nixie One"/>
                <a:cs typeface="Nixie One"/>
                <a:sym typeface="Nixie One"/>
              </a:rPr>
              <a:t>Modèle B</a:t>
            </a:r>
          </a:p>
        </p:txBody>
      </p:sp>
      <p:grpSp>
        <p:nvGrpSpPr>
          <p:cNvPr id="2" name="Groupe 9"/>
          <p:cNvGrpSpPr/>
          <p:nvPr/>
        </p:nvGrpSpPr>
        <p:grpSpPr>
          <a:xfrm>
            <a:off x="4354824" y="2079233"/>
            <a:ext cx="4789176" cy="4201064"/>
            <a:chOff x="4432338" y="1559425"/>
            <a:chExt cx="4592852" cy="3310287"/>
          </a:xfrm>
        </p:grpSpPr>
        <p:pic>
          <p:nvPicPr>
            <p:cNvPr id="11" name="Image 1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338" y="1559425"/>
              <a:ext cx="4592852" cy="3310287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7581014" y="1924493"/>
              <a:ext cx="159488" cy="180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DZ"/>
            </a:p>
          </p:txBody>
        </p:sp>
      </p:grpSp>
      <p:sp>
        <p:nvSpPr>
          <p:cNvPr id="9" name="Rectangle 8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20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296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3478" y="1448587"/>
            <a:ext cx="5169334" cy="4304771"/>
          </a:xfrm>
          <a:prstGeom prst="rect">
            <a:avLst/>
          </a:prstGeom>
        </p:spPr>
      </p:pic>
      <p:sp>
        <p:nvSpPr>
          <p:cNvPr id="2" name="Shape 120"/>
          <p:cNvSpPr txBox="1"/>
          <p:nvPr/>
        </p:nvSpPr>
        <p:spPr>
          <a:xfrm>
            <a:off x="1739314" y="1"/>
            <a:ext cx="5956886" cy="8000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</a:pPr>
            <a:r>
              <a:rPr lang="fr-FR" b="1" i="1" dirty="0" smtClean="0">
                <a:latin typeface="Nixie One" panose="020B0604020202020204" charset="0"/>
              </a:rPr>
              <a:t>L’installation de support </a:t>
            </a:r>
            <a:r>
              <a:rPr lang="fr-FR" b="1" i="1" dirty="0">
                <a:latin typeface="Nixie One" panose="020B0604020202020204" charset="0"/>
              </a:rPr>
              <a:t>Package</a:t>
            </a:r>
            <a:r>
              <a:rPr lang="fr-FR" b="1" i="1" dirty="0" smtClean="0">
                <a:latin typeface="Nixie One" panose="020B0604020202020204" charset="0"/>
              </a:rPr>
              <a:t> </a:t>
            </a:r>
            <a:r>
              <a:rPr lang="fr-FR" b="1" i="1" dirty="0">
                <a:latin typeface="Nixie One" panose="020B0604020202020204" charset="0"/>
              </a:rPr>
              <a:t>Simulink pour le Raspberry Pi</a:t>
            </a:r>
          </a:p>
        </p:txBody>
      </p:sp>
      <p:sp>
        <p:nvSpPr>
          <p:cNvPr id="4" name="Shape 399"/>
          <p:cNvSpPr/>
          <p:nvPr/>
        </p:nvSpPr>
        <p:spPr>
          <a:xfrm>
            <a:off x="1569657" y="1130301"/>
            <a:ext cx="5572202" cy="572770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2876" y="1434457"/>
            <a:ext cx="5105773" cy="4304771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78" t="5588" r="11375" b="16470"/>
          <a:stretch>
            <a:fillRect/>
          </a:stretch>
        </p:blipFill>
        <p:spPr bwMode="auto">
          <a:xfrm>
            <a:off x="2564477" y="2175575"/>
            <a:ext cx="3591291" cy="3201340"/>
          </a:xfrm>
          <a:prstGeom prst="rect">
            <a:avLst/>
          </a:prstGeom>
          <a:noFill/>
        </p:spPr>
      </p:pic>
      <p:grpSp>
        <p:nvGrpSpPr>
          <p:cNvPr id="12" name="Groupe 11"/>
          <p:cNvGrpSpPr/>
          <p:nvPr/>
        </p:nvGrpSpPr>
        <p:grpSpPr>
          <a:xfrm>
            <a:off x="389286" y="2504355"/>
            <a:ext cx="2322558" cy="646331"/>
            <a:chOff x="418311" y="1737587"/>
            <a:chExt cx="2322558" cy="484749"/>
          </a:xfrm>
        </p:grpSpPr>
        <p:sp>
          <p:nvSpPr>
            <p:cNvPr id="7" name="ZoneTexte 6"/>
            <p:cNvSpPr txBox="1"/>
            <p:nvPr/>
          </p:nvSpPr>
          <p:spPr>
            <a:xfrm>
              <a:off x="418311" y="1737587"/>
              <a:ext cx="2169042" cy="4847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Install frome Internet</a:t>
              </a:r>
              <a:endParaRPr lang="ar-DZ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2336832" y="1891475"/>
              <a:ext cx="40403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389287" y="2821522"/>
            <a:ext cx="2322557" cy="646331"/>
            <a:chOff x="408336" y="1982792"/>
            <a:chExt cx="2322557" cy="484749"/>
          </a:xfrm>
        </p:grpSpPr>
        <p:sp>
          <p:nvSpPr>
            <p:cNvPr id="8" name="ZoneTexte 7"/>
            <p:cNvSpPr txBox="1"/>
            <p:nvPr/>
          </p:nvSpPr>
          <p:spPr>
            <a:xfrm>
              <a:off x="408336" y="1982792"/>
              <a:ext cx="2169042" cy="4847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Install frome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folder</a:t>
              </a:r>
              <a:endParaRPr lang="ar-DZ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2326856" y="2138481"/>
              <a:ext cx="40403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Image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76" t="6177" r="11377" b="16199"/>
          <a:stretch/>
        </p:blipFill>
        <p:spPr bwMode="auto">
          <a:xfrm>
            <a:off x="2209249" y="2062896"/>
            <a:ext cx="4293019" cy="3466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7" name="Image 16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93" t="13530" r="42625" b="21176"/>
          <a:stretch>
            <a:fillRect/>
          </a:stretch>
        </p:blipFill>
        <p:spPr bwMode="auto">
          <a:xfrm>
            <a:off x="3613712" y="2461281"/>
            <a:ext cx="1762125" cy="2730500"/>
          </a:xfrm>
          <a:prstGeom prst="rect">
            <a:avLst/>
          </a:prstGeom>
          <a:noFill/>
        </p:spPr>
      </p:pic>
      <p:grpSp>
        <p:nvGrpSpPr>
          <p:cNvPr id="15" name="Groupe 21"/>
          <p:cNvGrpSpPr/>
          <p:nvPr/>
        </p:nvGrpSpPr>
        <p:grpSpPr>
          <a:xfrm>
            <a:off x="5197553" y="2973922"/>
            <a:ext cx="2668638" cy="786753"/>
            <a:chOff x="5197553" y="1982792"/>
            <a:chExt cx="2668638" cy="590065"/>
          </a:xfrm>
        </p:grpSpPr>
        <p:cxnSp>
          <p:nvCxnSpPr>
            <p:cNvPr id="19" name="Connecteur droit avec flèche 18"/>
            <p:cNvCxnSpPr/>
            <p:nvPr/>
          </p:nvCxnSpPr>
          <p:spPr>
            <a:xfrm flipH="1" flipV="1">
              <a:off x="5197553" y="1982792"/>
              <a:ext cx="372139" cy="1733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5543634" y="2088109"/>
              <a:ext cx="2322557" cy="48474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Crée un compte MATLAB</a:t>
              </a:r>
              <a:endParaRPr lang="ar-DZ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3" name="Image 22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49" y="1862091"/>
            <a:ext cx="4293019" cy="366098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ZoneTexte 23"/>
          <p:cNvSpPr txBox="1"/>
          <p:nvPr/>
        </p:nvSpPr>
        <p:spPr>
          <a:xfrm>
            <a:off x="2577378" y="130588"/>
            <a:ext cx="50398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1600" b="1" i="1" dirty="0" smtClean="0">
                <a:latin typeface="Nixie One" panose="020B0604020202020204" charset="0"/>
              </a:rPr>
              <a:t>Installation de OS de Raspberry Pi</a:t>
            </a:r>
            <a:endParaRPr lang="ar-DZ" sz="1600" b="1" i="1" dirty="0">
              <a:latin typeface="Nixie One" panose="020B0604020202020204" charset="0"/>
            </a:endParaRPr>
          </a:p>
        </p:txBody>
      </p:sp>
      <p:pic>
        <p:nvPicPr>
          <p:cNvPr id="25" name="Image 24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88" t="13528" r="14684" b="8824"/>
          <a:stretch>
            <a:fillRect/>
          </a:stretch>
        </p:blipFill>
        <p:spPr bwMode="auto">
          <a:xfrm>
            <a:off x="2196331" y="1836185"/>
            <a:ext cx="4293020" cy="3660987"/>
          </a:xfrm>
          <a:prstGeom prst="rect">
            <a:avLst/>
          </a:prstGeom>
          <a:noFill/>
        </p:spPr>
      </p:pic>
      <p:pic>
        <p:nvPicPr>
          <p:cNvPr id="26" name="Image 25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86" t="11765" r="14848" b="10588"/>
          <a:stretch>
            <a:fillRect/>
          </a:stretch>
        </p:blipFill>
        <p:spPr bwMode="auto">
          <a:xfrm>
            <a:off x="2209248" y="1836186"/>
            <a:ext cx="4293019" cy="3756660"/>
          </a:xfrm>
          <a:prstGeom prst="rect">
            <a:avLst/>
          </a:prstGeom>
          <a:noFill/>
        </p:spPr>
      </p:pic>
      <p:pic>
        <p:nvPicPr>
          <p:cNvPr id="27" name="Image 26"/>
          <p:cNvPicPr/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86" t="12354" r="14848" b="10001"/>
          <a:stretch>
            <a:fillRect/>
          </a:stretch>
        </p:blipFill>
        <p:spPr bwMode="auto">
          <a:xfrm>
            <a:off x="2231656" y="1821958"/>
            <a:ext cx="4270611" cy="3833001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2149551" y="138552"/>
            <a:ext cx="51364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1600" b="1" i="1" dirty="0" smtClean="0">
                <a:latin typeface="Nixie One" panose="020B0604020202020204" charset="0"/>
              </a:rPr>
              <a:t>Vérification  de l’installation du Support package</a:t>
            </a:r>
            <a:endParaRPr lang="ar-DZ" sz="1600" b="1" i="1" dirty="0">
              <a:latin typeface="Nixie One" panose="020B0604020202020204" charset="0"/>
            </a:endParaRPr>
          </a:p>
        </p:txBody>
      </p:sp>
      <p:grpSp>
        <p:nvGrpSpPr>
          <p:cNvPr id="22" name="Groupe 14"/>
          <p:cNvGrpSpPr/>
          <p:nvPr/>
        </p:nvGrpSpPr>
        <p:grpSpPr>
          <a:xfrm>
            <a:off x="1802875" y="1416343"/>
            <a:ext cx="5169334" cy="4304771"/>
            <a:chOff x="1739314" y="1075843"/>
            <a:chExt cx="5169334" cy="322857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9314" y="1075843"/>
              <a:ext cx="5169334" cy="322857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962400" y="1295431"/>
              <a:ext cx="214489" cy="3438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DZ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02875" y="1416342"/>
            <a:ext cx="5248508" cy="4304772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5479470" y="3054093"/>
            <a:ext cx="2668638" cy="786753"/>
            <a:chOff x="5197553" y="1982792"/>
            <a:chExt cx="2668638" cy="590065"/>
          </a:xfrm>
        </p:grpSpPr>
        <p:cxnSp>
          <p:nvCxnSpPr>
            <p:cNvPr id="30" name="Connecteur droit avec flèche 29"/>
            <p:cNvCxnSpPr/>
            <p:nvPr/>
          </p:nvCxnSpPr>
          <p:spPr>
            <a:xfrm flipH="1" flipV="1">
              <a:off x="5197553" y="1982792"/>
              <a:ext cx="372139" cy="1733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5543634" y="2088109"/>
              <a:ext cx="2322557" cy="48474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r-FR" b="1" dirty="0" err="1" smtClean="0">
                  <a:solidFill>
                    <a:srgbClr val="FF0000"/>
                  </a:solidFill>
                </a:rPr>
                <a:t>Get</a:t>
              </a:r>
              <a:r>
                <a:rPr lang="fr-FR" b="1" dirty="0" smtClean="0">
                  <a:solidFill>
                    <a:srgbClr val="FF0000"/>
                  </a:solidFill>
                </a:rPr>
                <a:t> Hardware Support Package</a:t>
              </a:r>
              <a:endParaRPr lang="ar-D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e 34"/>
          <p:cNvGrpSpPr/>
          <p:nvPr/>
        </p:nvGrpSpPr>
        <p:grpSpPr>
          <a:xfrm>
            <a:off x="1755332" y="1408986"/>
            <a:ext cx="5264420" cy="4346481"/>
            <a:chOff x="1763377" y="1055157"/>
            <a:chExt cx="5243936" cy="3259861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3377" y="1055157"/>
              <a:ext cx="5243936" cy="3259861"/>
            </a:xfrm>
            <a:prstGeom prst="rect">
              <a:avLst/>
            </a:prstGeom>
          </p:spPr>
        </p:pic>
        <p:sp>
          <p:nvSpPr>
            <p:cNvPr id="21" name="Ellipse 20"/>
            <p:cNvSpPr/>
            <p:nvPr/>
          </p:nvSpPr>
          <p:spPr>
            <a:xfrm>
              <a:off x="3195244" y="1885278"/>
              <a:ext cx="613822" cy="237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DZ"/>
            </a:p>
          </p:txBody>
        </p:sp>
      </p:grpSp>
      <p:grpSp>
        <p:nvGrpSpPr>
          <p:cNvPr id="34" name="Groupe 36"/>
          <p:cNvGrpSpPr/>
          <p:nvPr/>
        </p:nvGrpSpPr>
        <p:grpSpPr>
          <a:xfrm>
            <a:off x="3576489" y="2874908"/>
            <a:ext cx="1811159" cy="786752"/>
            <a:chOff x="5197554" y="1982793"/>
            <a:chExt cx="1811159" cy="590064"/>
          </a:xfrm>
        </p:grpSpPr>
        <p:cxnSp>
          <p:nvCxnSpPr>
            <p:cNvPr id="38" name="Connecteur droit avec flèche 37"/>
            <p:cNvCxnSpPr/>
            <p:nvPr/>
          </p:nvCxnSpPr>
          <p:spPr>
            <a:xfrm flipH="1" flipV="1">
              <a:off x="5197554" y="1982793"/>
              <a:ext cx="449473" cy="1795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5543634" y="2088109"/>
              <a:ext cx="1465079" cy="48474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r-FR" b="1" dirty="0" err="1" smtClean="0">
                  <a:solidFill>
                    <a:srgbClr val="FF0000"/>
                  </a:solidFill>
                </a:rPr>
                <a:t>raspberrypilib</a:t>
              </a:r>
              <a:endParaRPr lang="ar-DZ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6" name="Image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58778" y="1408984"/>
            <a:ext cx="5267999" cy="437856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21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8724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4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4" grpId="0"/>
      <p:bldP spid="24" grpId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79727" y="178528"/>
            <a:ext cx="6035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400" b="1" dirty="0">
                <a:latin typeface="Bell MT" panose="02020503060305020303" pitchFamily="18" charset="0"/>
              </a:rPr>
              <a:t>Test de la connectivité (PC à Raspberry Pi) </a:t>
            </a:r>
            <a:endParaRPr lang="ar-DZ" sz="2800" b="1" i="1" dirty="0">
              <a:latin typeface="Bell MT" panose="0202050306030502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/>
          <a:srcRect l="2851" t="6817" r="3088" b="22160"/>
          <a:stretch/>
        </p:blipFill>
        <p:spPr>
          <a:xfrm>
            <a:off x="1199216" y="1958717"/>
            <a:ext cx="5936105" cy="249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/>
          <a:srcRect l="1922" t="10328" r="13115" b="5299"/>
          <a:stretch/>
        </p:blipFill>
        <p:spPr>
          <a:xfrm>
            <a:off x="1199213" y="1958715"/>
            <a:ext cx="7345180" cy="37575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43398" y="1139252"/>
            <a:ext cx="46919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1800" dirty="0" smtClean="0"/>
              <a:t>Test du </a:t>
            </a:r>
            <a:r>
              <a:rPr lang="fr-FR" sz="1800" dirty="0" err="1" smtClean="0"/>
              <a:t>ping</a:t>
            </a:r>
            <a:r>
              <a:rPr lang="fr-FR" sz="1800" dirty="0" smtClean="0"/>
              <a:t> avec Raspberry</a:t>
            </a:r>
            <a:endParaRPr lang="ar-DZ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1331642" y="5949280"/>
            <a:ext cx="65207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1800" dirty="0" smtClean="0"/>
              <a:t>Récupération des informations de notre Raspberry</a:t>
            </a:r>
            <a:endParaRPr lang="ar-DZ" sz="1800" dirty="0"/>
          </a:p>
        </p:txBody>
      </p:sp>
      <p:sp>
        <p:nvSpPr>
          <p:cNvPr id="7" name="Rectangle 6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22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719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8000" b="1" i="1" dirty="0" smtClean="0">
                <a:solidFill>
                  <a:srgbClr val="FF0000"/>
                </a:solidFill>
                <a:latin typeface="Bell MT" pitchFamily="18" charset="0"/>
              </a:rPr>
              <a:t>Réalisation</a:t>
            </a:r>
            <a:r>
              <a:rPr lang="fr-FR" sz="8000" b="1" i="1" dirty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fr-FR" sz="8000" b="1" i="1" dirty="0" smtClean="0">
                <a:solidFill>
                  <a:srgbClr val="FF0000"/>
                </a:solidFill>
                <a:latin typeface="Bell MT" pitchFamily="18" charset="0"/>
              </a:rPr>
              <a:t>de Résultats par  </a:t>
            </a:r>
            <a:r>
              <a:rPr lang="fr-FR" sz="8000" b="1" i="1" dirty="0" err="1" smtClean="0">
                <a:solidFill>
                  <a:srgbClr val="FF0000"/>
                </a:solidFill>
                <a:latin typeface="Bell MT" pitchFamily="18" charset="0"/>
              </a:rPr>
              <a:t>RespBery</a:t>
            </a:r>
            <a:r>
              <a:rPr lang="fr-FR" sz="8000" b="1" i="1" dirty="0" smtClean="0">
                <a:solidFill>
                  <a:srgbClr val="FF0000"/>
                </a:solidFill>
                <a:latin typeface="Bell MT" pitchFamily="18" charset="0"/>
              </a:rPr>
              <a:t> Pi:</a:t>
            </a:r>
            <a:endParaRPr lang="fr-FR" sz="8000" dirty="0"/>
          </a:p>
        </p:txBody>
      </p:sp>
      <p:sp>
        <p:nvSpPr>
          <p:cNvPr id="4" name="Rectangle 3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23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7250" indent="-857250" algn="ctr">
              <a:buFont typeface="+mj-lt"/>
              <a:buAutoNum type="romanUcPeriod" startAt="6"/>
            </a:pPr>
            <a:r>
              <a:rPr lang="fr-FR" b="1" i="1" dirty="0" smtClean="0">
                <a:solidFill>
                  <a:srgbClr val="FF0000"/>
                </a:solidFill>
                <a:latin typeface="Bell MT" pitchFamily="18" charset="0"/>
              </a:rPr>
              <a:t>Bloc d’émission AVEC LE RESPBERRY pi:</a:t>
            </a:r>
            <a:endParaRPr lang="fr-FR" b="1" i="1" dirty="0">
              <a:solidFill>
                <a:srgbClr val="FF0000"/>
              </a:solidFill>
              <a:latin typeface="Bell MT" pitchFamily="18" charset="0"/>
            </a:endParaRPr>
          </a:p>
        </p:txBody>
      </p:sp>
      <p:pic>
        <p:nvPicPr>
          <p:cNvPr id="4" name="Espace réservé du contenu 3" descr="khay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8" y="1916832"/>
            <a:ext cx="8823413" cy="3816424"/>
          </a:xfrm>
        </p:spPr>
      </p:pic>
      <p:sp>
        <p:nvSpPr>
          <p:cNvPr id="5" name="Rectangle 4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24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Bloc pour entrée les donnés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25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7" name="Image 6" descr="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017" y="1567544"/>
            <a:ext cx="7916091" cy="276932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 dirty="0" smtClean="0"/>
              <a:t>Bloc BB to IF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534" t="32941" r="3864" b="37337"/>
          <a:stretch/>
        </p:blipFill>
        <p:spPr bwMode="auto">
          <a:xfrm>
            <a:off x="1043608" y="1988840"/>
            <a:ext cx="5760640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26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 dirty="0" smtClean="0"/>
              <a:t>Bloc downsampling.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27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6" name="Espace réservé du contenu 5" descr="Capture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1521" y="2090057"/>
            <a:ext cx="6635930" cy="381435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 dirty="0" smtClean="0"/>
              <a:t>Bloc AGC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919" t="66651" r="6686" b="10192"/>
          <a:stretch/>
        </p:blipFill>
        <p:spPr bwMode="auto">
          <a:xfrm>
            <a:off x="899592" y="2492897"/>
            <a:ext cx="5832648" cy="3206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28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3232" cy="1143000"/>
          </a:xfrm>
        </p:spPr>
        <p:txBody>
          <a:bodyPr>
            <a:normAutofit/>
          </a:bodyPr>
          <a:lstStyle/>
          <a:p>
            <a:pPr marL="1028700" indent="-1028700" algn="ctr">
              <a:buFont typeface="+mj-lt"/>
              <a:buAutoNum type="romanUcPeriod" startAt="7"/>
            </a:pPr>
            <a:r>
              <a:rPr lang="fr-FR" sz="3600" b="1" i="1" dirty="0" smtClean="0">
                <a:solidFill>
                  <a:srgbClr val="FF0000"/>
                </a:solidFill>
                <a:latin typeface="Bell MT" pitchFamily="18" charset="0"/>
              </a:rPr>
              <a:t>Résultat de simulation</a:t>
            </a:r>
            <a:endParaRPr lang="fr-FR" sz="3600" b="1" i="1" dirty="0">
              <a:solidFill>
                <a:srgbClr val="FF0000"/>
              </a:solidFill>
              <a:latin typeface="Bell MT" pitchFamily="18" charset="0"/>
            </a:endParaRPr>
          </a:p>
        </p:txBody>
      </p:sp>
      <p:pic>
        <p:nvPicPr>
          <p:cNvPr id="4" name="Espace réservé du contenu 3" descr="fedwa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7"/>
            <a:ext cx="8352928" cy="42116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29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fr-FR" b="1" i="1" dirty="0" smtClean="0">
                <a:solidFill>
                  <a:srgbClr val="FF0000"/>
                </a:solidFill>
                <a:latin typeface="Bell MT" pitchFamily="18" charset="0"/>
              </a:rPr>
              <a:t>Introduction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rôle des télécommunications est de transmettre des informations entre différents utilisateurs et de leur permettre de dialoguer.</a:t>
            </a:r>
          </a:p>
          <a:p>
            <a:r>
              <a:rPr lang="fr-FR" smtClean="0"/>
              <a:t> </a:t>
            </a:r>
            <a:r>
              <a:rPr lang="fr-FR" dirty="0" smtClean="0"/>
              <a:t>la première génération du standard DVB, a été développé au milieu des années 1990 et il est maintenant utilisé dans de nombreux pays dans </a:t>
            </a:r>
            <a:r>
              <a:rPr lang="fr-FR" smtClean="0"/>
              <a:t>le monde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3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7250" indent="-857250" algn="ctr">
              <a:buFont typeface="+mj-lt"/>
              <a:buAutoNum type="romanUcPeriod" startAt="8"/>
            </a:pPr>
            <a:r>
              <a:rPr lang="fr-FR" b="1" i="1" dirty="0" smtClean="0">
                <a:solidFill>
                  <a:srgbClr val="FF0000"/>
                </a:solidFill>
                <a:latin typeface="Bell MT" pitchFamily="18" charset="0"/>
              </a:rPr>
              <a:t>Bloc de simulation de récepteur de DVB-s2:</a:t>
            </a:r>
            <a:endParaRPr lang="fr-FR" b="1" i="1" dirty="0">
              <a:latin typeface="Bell MT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8208912" cy="4464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30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39000" cy="914360"/>
          </a:xfrm>
        </p:spPr>
        <p:txBody>
          <a:bodyPr/>
          <a:lstStyle/>
          <a:p>
            <a:pPr marL="857250" indent="-857250" algn="ctr">
              <a:buFont typeface="+mj-lt"/>
              <a:buAutoNum type="romanUcPeriod" startAt="10"/>
            </a:pPr>
            <a:r>
              <a:rPr lang="fr-FR" b="1" i="1" dirty="0" smtClean="0">
                <a:solidFill>
                  <a:srgbClr val="FF0000"/>
                </a:solidFill>
                <a:latin typeface="Bell MT" pitchFamily="18" charset="0"/>
              </a:rPr>
              <a:t>Conclusion</a:t>
            </a:r>
            <a:r>
              <a:rPr lang="fr-FR" dirty="0" smtClean="0">
                <a:solidFill>
                  <a:srgbClr val="FF0000"/>
                </a:solidFill>
              </a:rPr>
              <a:t>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è"/>
            </a:pPr>
            <a:endParaRPr kumimoji="1" lang="fr-FR" sz="900" b="1" dirty="0" smtClean="0">
              <a:solidFill>
                <a:srgbClr val="000066"/>
              </a:solidFill>
            </a:endParaRPr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fr-FR" b="1" i="1" dirty="0" smtClean="0">
                <a:solidFill>
                  <a:schemeClr val="tx1"/>
                </a:solidFill>
              </a:rPr>
              <a:t>L’avenir de la télévision étant au numérique.</a:t>
            </a:r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fr-FR" b="1" i="1" dirty="0" smtClean="0">
                <a:solidFill>
                  <a:schemeClr val="tx1"/>
                </a:solidFill>
              </a:rPr>
              <a:t>L’évolution de la télévision numérique a permis une transition progressive vers la Haute Définition (HD) et vers la mobilité.</a:t>
            </a:r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fr-FR" b="1" i="1" dirty="0" smtClean="0">
                <a:solidFill>
                  <a:schemeClr val="tx1"/>
                </a:solidFill>
              </a:rPr>
              <a:t>Préparer  le contenu adéquat pour la HD ainsi que pour le mobile</a:t>
            </a:r>
            <a:endParaRPr kumimoji="1" lang="fr-FR" sz="300" b="1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fr-FR" b="1" i="1" dirty="0" smtClean="0">
                <a:solidFill>
                  <a:schemeClr val="tx1"/>
                </a:solidFill>
              </a:rPr>
              <a:t> Adopter une réglementation appropriée à l’ère de la convergence.</a:t>
            </a:r>
          </a:p>
          <a:p>
            <a:pPr lvl="1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Aujourd’hui, les normes les plus utilisées, au niveau des transmissions, sont les DVB-S et le DVB-C. </a:t>
            </a:r>
            <a:endParaRPr kumimoji="1" lang="fr-FR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31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704856" cy="1130384"/>
          </a:xfrm>
        </p:spPr>
        <p:txBody>
          <a:bodyPr>
            <a:prstTxWarp prst="textFadeLeft">
              <a:avLst>
                <a:gd name="adj" fmla="val 30157"/>
              </a:avLst>
            </a:prstTxWarp>
            <a:normAutofit fontScale="90000"/>
          </a:bodyPr>
          <a:lstStyle/>
          <a:p>
            <a:r>
              <a:rPr lang="fr-FR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Merci de votre attention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  <a:latin typeface="Bell MT" pitchFamily="18" charset="0"/>
            </a:endParaRPr>
          </a:p>
        </p:txBody>
      </p:sp>
      <p:pic>
        <p:nvPicPr>
          <p:cNvPr id="4" name="Picture 2" descr="Image associÃ©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64" y="1609731"/>
            <a:ext cx="6811491" cy="4846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smtClean="0">
                <a:solidFill>
                  <a:schemeClr val="tx1"/>
                </a:solidFill>
                <a:latin typeface="Bell MT" panose="02020503060305020303" pitchFamily="18" charset="0"/>
              </a:rPr>
              <a:t>32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fr-FR" b="1" i="1" dirty="0" smtClean="0">
                <a:solidFill>
                  <a:srgbClr val="FF0000"/>
                </a:solidFill>
                <a:latin typeface="Bell MT" pitchFamily="18" charset="0"/>
              </a:rPr>
              <a:t>Définition de DVB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075240" cy="4898944"/>
          </a:xfrm>
        </p:spPr>
        <p:txBody>
          <a:bodyPr/>
          <a:lstStyle/>
          <a:p>
            <a:r>
              <a:rPr lang="fr-FR" sz="2000" dirty="0" smtClean="0"/>
              <a:t>Le DVB est un ensemble de normes qui définissent la radiodiffusion numérique en utilisant les infrastructures satellitaires, mobil, câblées et terrestres existantes. </a:t>
            </a:r>
          </a:p>
          <a:p>
            <a:endParaRPr lang="fr-FR" dirty="0"/>
          </a:p>
        </p:txBody>
      </p:sp>
      <p:pic>
        <p:nvPicPr>
          <p:cNvPr id="4" name="Espace réservé du contenu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8496944" cy="3528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4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fr-FR" b="1" i="1" dirty="0" smtClean="0">
                <a:solidFill>
                  <a:srgbClr val="FF0000"/>
                </a:solidFill>
                <a:latin typeface="Bell MT" pitchFamily="18" charset="0"/>
              </a:rPr>
              <a:t>Les</a:t>
            </a:r>
            <a:r>
              <a:rPr kumimoji="1" lang="fr-FR" b="1" i="1" dirty="0" smtClean="0">
                <a:solidFill>
                  <a:srgbClr val="FF0000"/>
                </a:solidFill>
                <a:latin typeface="Bell MT" pitchFamily="18" charset="0"/>
              </a:rPr>
              <a:t> normes</a:t>
            </a:r>
            <a:r>
              <a:rPr lang="fr-FR" b="1" i="1" dirty="0" smtClean="0">
                <a:solidFill>
                  <a:srgbClr val="FF0000"/>
                </a:solidFill>
                <a:latin typeface="Bell MT" pitchFamily="18" charset="0"/>
              </a:rPr>
              <a:t> de diffusion numérique :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Calibri" pitchFamily="34" charset="0"/>
              <a:buChar char="•"/>
              <a:defRPr/>
            </a:pPr>
            <a:r>
              <a:rPr kumimoji="1" lang="fr-FR" b="1" dirty="0"/>
              <a:t>Les normes DVB sont: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fr-FR" dirty="0" smtClean="0">
                <a:latin typeface="Times New Roman" charset="0"/>
                <a:cs typeface="Times New Roman" charset="0"/>
              </a:rPr>
              <a:t>   Câble </a:t>
            </a:r>
            <a:r>
              <a:rPr lang="fr-FR" dirty="0">
                <a:latin typeface="Times New Roman" charset="0"/>
                <a:cs typeface="Times New Roman" charset="0"/>
              </a:rPr>
              <a:t>( DVB-C)</a:t>
            </a:r>
          </a:p>
          <a:p>
            <a:pPr marL="514350" indent="-51435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fr-FR" dirty="0">
                <a:latin typeface="Times New Roman" charset="0"/>
                <a:cs typeface="Times New Roman" charset="0"/>
              </a:rPr>
              <a:t>Satellite ( DVB-S)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fr-FR" dirty="0" smtClean="0">
                <a:latin typeface="Times New Roman" charset="0"/>
                <a:cs typeface="Times New Roman" charset="0"/>
              </a:rPr>
              <a:t>   Terrestre </a:t>
            </a:r>
            <a:r>
              <a:rPr lang="fr-FR" dirty="0">
                <a:latin typeface="Times New Roman" charset="0"/>
                <a:cs typeface="Times New Roman" charset="0"/>
              </a:rPr>
              <a:t>( DVB-T) </a:t>
            </a:r>
          </a:p>
          <a:p>
            <a:pPr marL="514350" indent="-51435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fr-FR" dirty="0">
                <a:latin typeface="Times New Roman" charset="0"/>
                <a:cs typeface="Times New Roman" charset="0"/>
              </a:rPr>
              <a:t>Application pour  mobile (DVB-H)</a:t>
            </a:r>
            <a:endParaRPr kumimoji="1" lang="fr-FR" b="1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5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fr-FR" b="1" i="1" dirty="0" smtClean="0">
                <a:latin typeface="Bell MT" pitchFamily="18" charset="0"/>
              </a:rPr>
              <a:t>DVB-S: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DVB-S est représenter par la chaine d’</a:t>
            </a:r>
            <a:r>
              <a:rPr lang="fr-FR" dirty="0"/>
              <a:t>é</a:t>
            </a:r>
            <a:r>
              <a:rPr lang="fr-FR" dirty="0" smtClean="0"/>
              <a:t>mission et réception</a:t>
            </a:r>
          </a:p>
          <a:p>
            <a:endParaRPr lang="fr-FR" dirty="0"/>
          </a:p>
        </p:txBody>
      </p:sp>
      <p:pic>
        <p:nvPicPr>
          <p:cNvPr id="7" name="Image 6" descr="Chaines-simplifiees-demission-et-de-reception-satell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08923"/>
            <a:ext cx="8096250" cy="2933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6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Wingdings" pitchFamily="2" charset="2"/>
              <a:buChar char="v"/>
            </a:pPr>
            <a:r>
              <a:rPr lang="fr-FR" b="1" i="1" dirty="0" smtClean="0">
                <a:latin typeface="Bell MT" pitchFamily="18" charset="0"/>
              </a:rPr>
              <a:t>DVB-S2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le développement de DVB-S  </a:t>
            </a:r>
          </a:p>
        </p:txBody>
      </p:sp>
      <p:pic>
        <p:nvPicPr>
          <p:cNvPr id="4" name="Image 3" descr="Cap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770" y="2780928"/>
            <a:ext cx="8658096" cy="3168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7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Wingdings" pitchFamily="2" charset="2"/>
              <a:buChar char="v"/>
            </a:pPr>
            <a:r>
              <a:rPr lang="fr-FR" b="1" i="1" dirty="0" smtClean="0">
                <a:latin typeface="Bell MT" pitchFamily="18" charset="0"/>
              </a:rPr>
              <a:t>comparaison entre DVB-S et DVB-S2</a:t>
            </a:r>
            <a:endParaRPr lang="fr-FR" dirty="0"/>
          </a:p>
        </p:txBody>
      </p:sp>
      <p:pic>
        <p:nvPicPr>
          <p:cNvPr id="11" name="Espace réservé du contenu 10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3011" y="2661259"/>
            <a:ext cx="6287378" cy="2743583"/>
          </a:xfrm>
        </p:spPr>
      </p:pic>
      <p:sp>
        <p:nvSpPr>
          <p:cNvPr id="4" name="Rectangle 3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8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fr-FR" b="1" i="1" dirty="0" smtClean="0">
                <a:latin typeface="Bell MT" pitchFamily="18" charset="0"/>
              </a:rPr>
              <a:t>DVB-C: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Norme </a:t>
            </a:r>
            <a:r>
              <a:rPr lang="fr-FR" dirty="0"/>
              <a:t>E</a:t>
            </a:r>
            <a:r>
              <a:rPr lang="fr-FR" dirty="0" smtClean="0"/>
              <a:t>uropéen DVB pour la transmission par </a:t>
            </a:r>
            <a:r>
              <a:rPr lang="fr-FR" dirty="0" err="1" smtClean="0"/>
              <a:t>brodcast</a:t>
            </a:r>
            <a:r>
              <a:rPr lang="fr-FR" dirty="0" smtClean="0"/>
              <a:t> de la télévision numérique sur le câble.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24946"/>
            <a:ext cx="8496944" cy="3208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4735" y="6336796"/>
            <a:ext cx="432656" cy="487680"/>
          </a:xfrm>
          <a:prstGeom prst="wedgeRect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9</a:t>
            </a:r>
            <a:endParaRPr lang="ar-DZ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878</Words>
  <Application>Microsoft Office PowerPoint</Application>
  <PresentationFormat>Affichage à l'écran (4:3)</PresentationFormat>
  <Paragraphs>155</Paragraphs>
  <Slides>32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Opulent</vt:lpstr>
      <vt:lpstr>ETUDE ET MODELATION D’UNE CHAINE DE TRANSMISSION DVB</vt:lpstr>
      <vt:lpstr>plan</vt:lpstr>
      <vt:lpstr>Introduction</vt:lpstr>
      <vt:lpstr>Définition de DVB</vt:lpstr>
      <vt:lpstr>Les normes de diffusion numérique :</vt:lpstr>
      <vt:lpstr>DVB-S:</vt:lpstr>
      <vt:lpstr>DVB-S2</vt:lpstr>
      <vt:lpstr>comparaison entre DVB-S et DVB-S2</vt:lpstr>
      <vt:lpstr>DVB-C:</vt:lpstr>
      <vt:lpstr>DVB-C2</vt:lpstr>
      <vt:lpstr>DVB-T:</vt:lpstr>
      <vt:lpstr>DVB-H</vt:lpstr>
      <vt:lpstr>Les technique de codage et modulation </vt:lpstr>
      <vt:lpstr>  MPEG:</vt:lpstr>
      <vt:lpstr> OFDM</vt:lpstr>
      <vt:lpstr>REED SALAMON</vt:lpstr>
      <vt:lpstr>LPDC </vt:lpstr>
      <vt:lpstr>BCH</vt:lpstr>
      <vt:lpstr>Diapositive 19</vt:lpstr>
      <vt:lpstr>Raspberry Pi</vt:lpstr>
      <vt:lpstr>Diapositive 21</vt:lpstr>
      <vt:lpstr>Diapositive 22</vt:lpstr>
      <vt:lpstr>Diapositive 23</vt:lpstr>
      <vt:lpstr>Bloc d’émission AVEC LE RESPBERRY pi:</vt:lpstr>
      <vt:lpstr>Bloc pour entrée les donnés</vt:lpstr>
      <vt:lpstr>Bloc BB to IF</vt:lpstr>
      <vt:lpstr>Bloc downsampling.</vt:lpstr>
      <vt:lpstr>Bloc AGC</vt:lpstr>
      <vt:lpstr>Résultat de simulation</vt:lpstr>
      <vt:lpstr>Bloc de simulation de récepteur de DVB-s2:</vt:lpstr>
      <vt:lpstr>Conclusion:</vt:lpstr>
      <vt:lpstr>Merci de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ET MODELATION D’UNE CHAINE DE TRANSMISSION DVB</dc:title>
  <dc:creator>user</dc:creator>
  <cp:lastModifiedBy>user</cp:lastModifiedBy>
  <cp:revision>108</cp:revision>
  <dcterms:created xsi:type="dcterms:W3CDTF">2018-06-24T08:10:06Z</dcterms:created>
  <dcterms:modified xsi:type="dcterms:W3CDTF">2018-07-02T18:18:50Z</dcterms:modified>
</cp:coreProperties>
</file>